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385" r:id="rId2"/>
    <p:sldId id="287" r:id="rId3"/>
    <p:sldId id="401" r:id="rId4"/>
    <p:sldId id="386" r:id="rId5"/>
    <p:sldId id="288" r:id="rId6"/>
    <p:sldId id="402" r:id="rId7"/>
    <p:sldId id="387" r:id="rId8"/>
    <p:sldId id="289" r:id="rId9"/>
    <p:sldId id="388" r:id="rId10"/>
    <p:sldId id="403" r:id="rId11"/>
    <p:sldId id="389" r:id="rId12"/>
    <p:sldId id="290" r:id="rId13"/>
    <p:sldId id="404" r:id="rId14"/>
    <p:sldId id="39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56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749530-9F00-47A2-BE3C-04065A3B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7.2.1</a:t>
            </a:r>
            <a:r>
              <a:rPr lang="ja-JP" altLang="en-US" dirty="0"/>
              <a:t>　変数を使う</a:t>
            </a:r>
            <a:endParaRPr lang="en-US" altLang="ja-JP" dirty="0"/>
          </a:p>
          <a:p>
            <a:r>
              <a:rPr lang="ja-JP" altLang="en-US" dirty="0"/>
              <a:t>ブロック①：まず変数ブロックを用意し，</a:t>
            </a:r>
            <a:r>
              <a:rPr lang="en-US" altLang="ja-JP" dirty="0"/>
              <a:t>count </a:t>
            </a:r>
            <a:r>
              <a:rPr lang="ja-JP" altLang="en-US" dirty="0"/>
              <a:t>という数値の変数を作成しています．この変数</a:t>
            </a:r>
            <a:r>
              <a:rPr lang="en-US" altLang="ja-JP" dirty="0"/>
              <a:t>count </a:t>
            </a:r>
            <a:r>
              <a:rPr lang="ja-JP" altLang="en-US" dirty="0"/>
              <a:t>にタッチセンサーが押された回数を代入していきます．</a:t>
            </a:r>
          </a:p>
          <a:p>
            <a:r>
              <a:rPr lang="ja-JP" altLang="en-US" dirty="0"/>
              <a:t>ブロック②：ループブロックの中では，タッチセンサーが押して離された数を数えて，</a:t>
            </a:r>
            <a:r>
              <a:rPr lang="en-US" altLang="ja-JP" dirty="0"/>
              <a:t>3 </a:t>
            </a:r>
            <a:r>
              <a:rPr lang="ja-JP" altLang="en-US" dirty="0"/>
              <a:t>になればループを抜けるようにしています．</a:t>
            </a:r>
          </a:p>
          <a:p>
            <a:r>
              <a:rPr lang="ja-JP" altLang="en-US" dirty="0"/>
              <a:t>ブロック③④：タッチセンサーが押されるのを検出するためのループと，その後にタッチセンサーが離されるのを検出するループを作成しています．</a:t>
            </a:r>
          </a:p>
          <a:p>
            <a:r>
              <a:rPr lang="ja-JP" altLang="en-US" dirty="0"/>
              <a:t>ブロック⑤～⑦：変数 </a:t>
            </a:r>
            <a:r>
              <a:rPr lang="en-US" altLang="ja-JP" dirty="0"/>
              <a:t>count </a:t>
            </a:r>
            <a:r>
              <a:rPr lang="ja-JP" altLang="en-US" dirty="0"/>
              <a:t>の値を取り出して，</a:t>
            </a:r>
            <a:r>
              <a:rPr lang="en-US" altLang="ja-JP" dirty="0"/>
              <a:t>count+1 </a:t>
            </a:r>
            <a:r>
              <a:rPr lang="ja-JP" altLang="en-US" dirty="0"/>
              <a:t>した値を変数 </a:t>
            </a:r>
            <a:r>
              <a:rPr lang="en-US" altLang="ja-JP" dirty="0"/>
              <a:t>count </a:t>
            </a:r>
            <a:r>
              <a:rPr lang="ja-JP" altLang="en-US" dirty="0"/>
              <a:t>に代入しています．</a:t>
            </a:r>
          </a:p>
          <a:p>
            <a:r>
              <a:rPr lang="ja-JP" altLang="en-US" dirty="0"/>
              <a:t>ブロック⑧⑨：変数 </a:t>
            </a:r>
            <a:r>
              <a:rPr lang="en-US" altLang="ja-JP" dirty="0"/>
              <a:t>count </a:t>
            </a:r>
            <a:r>
              <a:rPr lang="ja-JP" altLang="en-US" dirty="0"/>
              <a:t>の値を取り出して，</a:t>
            </a:r>
            <a:r>
              <a:rPr lang="en-US" altLang="ja-JP" dirty="0"/>
              <a:t>count </a:t>
            </a:r>
            <a:r>
              <a:rPr lang="ja-JP" altLang="en-US" dirty="0"/>
              <a:t>の値が </a:t>
            </a:r>
            <a:r>
              <a:rPr lang="en-US" altLang="ja-JP" dirty="0"/>
              <a:t>3 </a:t>
            </a:r>
            <a:r>
              <a:rPr lang="ja-JP" altLang="en-US" dirty="0"/>
              <a:t>と等しいかをチェックして，真偽値を </a:t>
            </a:r>
            <a:r>
              <a:rPr lang="en-US" altLang="ja-JP" dirty="0"/>
              <a:t>2 </a:t>
            </a:r>
            <a:r>
              <a:rPr lang="ja-JP" altLang="en-US" dirty="0"/>
              <a:t>の条件式に渡しています．</a:t>
            </a:r>
          </a:p>
          <a:p>
            <a:r>
              <a:rPr lang="ja-JP" altLang="en-US" dirty="0"/>
              <a:t>ブロック⑩：②のループブロックを抜けたら，</a:t>
            </a:r>
            <a:r>
              <a:rPr lang="en-US" altLang="ja-JP" dirty="0"/>
              <a:t>0.5 </a:t>
            </a:r>
            <a:r>
              <a:rPr lang="ja-JP" altLang="en-US" dirty="0"/>
              <a:t>秒間だけドの音を鳴らしています．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28B145B-E5FE-46F3-ABA7-22185098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" y="87036"/>
            <a:ext cx="12095990" cy="869475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7.2</a:t>
            </a:r>
            <a:r>
              <a:rPr lang="ja-JP" altLang="en-US" sz="3600" dirty="0"/>
              <a:t>　複雑な動作をプログラミングするためのテクニック</a:t>
            </a:r>
          </a:p>
        </p:txBody>
      </p:sp>
    </p:spTree>
    <p:extLst>
      <p:ext uri="{BB962C8B-B14F-4D97-AF65-F5344CB8AC3E}">
        <p14:creationId xmlns:p14="http://schemas.microsoft.com/office/powerpoint/2010/main" val="37287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7.2.3</a:t>
            </a:r>
            <a:r>
              <a:rPr lang="ja-JP" altLang="en-US" dirty="0"/>
              <a:t>　マイブロックを関数を使う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3324AB-FB5A-41A5-B8DD-540CE389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2794000"/>
            <a:ext cx="5313979" cy="34423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0A472F4-6C3E-4258-9874-A7405809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39" y="2946213"/>
            <a:ext cx="5313979" cy="346833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862879-B0D7-46BE-B5B9-281BF4CCE54C}"/>
              </a:ext>
            </a:extLst>
          </p:cNvPr>
          <p:cNvSpPr txBox="1"/>
          <p:nvPr/>
        </p:nvSpPr>
        <p:spPr>
          <a:xfrm>
            <a:off x="10035179" y="2684603"/>
            <a:ext cx="6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F6C24-40B8-4165-B75A-1BB771FF33F0}"/>
              </a:ext>
            </a:extLst>
          </p:cNvPr>
          <p:cNvSpPr txBox="1"/>
          <p:nvPr/>
        </p:nvSpPr>
        <p:spPr>
          <a:xfrm>
            <a:off x="11644298" y="4374926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81674A-442F-4CDB-8655-F661FC021626}"/>
              </a:ext>
            </a:extLst>
          </p:cNvPr>
          <p:cNvSpPr txBox="1"/>
          <p:nvPr/>
        </p:nvSpPr>
        <p:spPr>
          <a:xfrm>
            <a:off x="5989320" y="3537694"/>
            <a:ext cx="721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⑥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FFCC84-961B-4A8C-B39A-5DA4C8F66583}"/>
              </a:ext>
            </a:extLst>
          </p:cNvPr>
          <p:cNvSpPr txBox="1"/>
          <p:nvPr/>
        </p:nvSpPr>
        <p:spPr>
          <a:xfrm>
            <a:off x="11644298" y="4835654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9A1C5F-CE2C-404C-A8D1-E4BBBC0B878F}"/>
              </a:ext>
            </a:extLst>
          </p:cNvPr>
          <p:cNvSpPr txBox="1"/>
          <p:nvPr/>
        </p:nvSpPr>
        <p:spPr>
          <a:xfrm>
            <a:off x="11644298" y="5296382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688C12-8F17-4D11-8E46-EA547F04532E}"/>
              </a:ext>
            </a:extLst>
          </p:cNvPr>
          <p:cNvSpPr txBox="1"/>
          <p:nvPr/>
        </p:nvSpPr>
        <p:spPr>
          <a:xfrm>
            <a:off x="11644298" y="5757111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47005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7.2.3</a:t>
            </a:r>
            <a:r>
              <a:rPr lang="ja-JP" altLang="en-US" dirty="0"/>
              <a:t>　マイブロックを関数を使う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86324-18AE-4042-BBBF-4DE8219131E9}"/>
              </a:ext>
            </a:extLst>
          </p:cNvPr>
          <p:cNvSpPr/>
          <p:nvPr/>
        </p:nvSpPr>
        <p:spPr>
          <a:xfrm>
            <a:off x="225622" y="2316480"/>
            <a:ext cx="5797153" cy="44544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関数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の定義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def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en-US" altLang="ja-JP" sz="1000" dirty="0">
                <a:latin typeface="Consolas" panose="020B0609020204030204" pitchFamily="49" charset="0"/>
              </a:rPr>
              <a:t>(pow,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):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000" dirty="0">
                <a:latin typeface="Consolas" panose="020B0609020204030204" pitchFamily="49" charset="0"/>
              </a:rPr>
              <a:t>前進速度 </a:t>
            </a:r>
            <a:r>
              <a:rPr kumimoji="1" lang="en-US" altLang="ja-JP" sz="1000" dirty="0">
                <a:latin typeface="Consolas" panose="020B0609020204030204" pitchFamily="49" charset="0"/>
              </a:rPr>
              <a:t>pow mm/s</a:t>
            </a:r>
            <a:r>
              <a:rPr kumimoji="1" lang="ja-JP" altLang="en-US" sz="1000" dirty="0">
                <a:latin typeface="Consolas" panose="020B0609020204030204" pitchFamily="49" charset="0"/>
              </a:rPr>
              <a:t>，回転角速度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 deg/s</a:t>
            </a:r>
            <a:r>
              <a:rPr kumimoji="1" lang="ja-JP" altLang="en-US" sz="1000" dirty="0">
                <a:latin typeface="Consolas" panose="020B0609020204030204" pitchFamily="49" charset="0"/>
              </a:rPr>
              <a:t>で</a:t>
            </a:r>
            <a:r>
              <a:rPr kumimoji="1" lang="en-US" altLang="ja-JP" sz="1000" dirty="0">
                <a:latin typeface="Consolas" panose="020B0609020204030204" pitchFamily="49" charset="0"/>
              </a:rPr>
              <a:t>1000</a:t>
            </a:r>
            <a:r>
              <a:rPr kumimoji="1" lang="ja-JP" altLang="en-US" sz="1000" dirty="0">
                <a:latin typeface="Consolas" panose="020B0609020204030204" pitchFamily="49" charset="0"/>
              </a:rPr>
              <a:t>ミリ秒間だけ移動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000" dirty="0">
                <a:latin typeface="Consolas" panose="020B0609020204030204" pitchFamily="49" charset="0"/>
              </a:rPr>
              <a:t>(pow,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, 1000)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0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1000" dirty="0">
                <a:latin typeface="Consolas" panose="020B0609020204030204" pitchFamily="49" charset="0"/>
              </a:rPr>
              <a:t>100</a:t>
            </a:r>
            <a:r>
              <a:rPr kumimoji="1" lang="ja-JP" altLang="en-US" sz="1000" dirty="0">
                <a:latin typeface="Consolas" panose="020B0609020204030204" pitchFamily="49" charset="0"/>
              </a:rPr>
              <a:t>で</a:t>
            </a:r>
            <a:r>
              <a:rPr kumimoji="1" lang="en-US" altLang="ja-JP" sz="1000" dirty="0">
                <a:latin typeface="Consolas" panose="020B0609020204030204" pitchFamily="49" charset="0"/>
              </a:rPr>
              <a:t>200</a:t>
            </a:r>
            <a:r>
              <a:rPr kumimoji="1" lang="ja-JP" altLang="en-US" sz="1000" dirty="0">
                <a:latin typeface="Consolas" panose="020B0609020204030204" pitchFamily="49" charset="0"/>
              </a:rPr>
              <a:t>ミリ秒間ずつ，ドレミの音を鳴らす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000" dirty="0">
                <a:latin typeface="Consolas" panose="020B0609020204030204" pitchFamily="49" charset="0"/>
              </a:rPr>
              <a:t>(262, 200, 100)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000" dirty="0">
                <a:latin typeface="Consolas" panose="020B0609020204030204" pitchFamily="49" charset="0"/>
              </a:rPr>
              <a:t>(294, 200, 100)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000" dirty="0">
                <a:latin typeface="Consolas" panose="020B0609020204030204" pitchFamily="49" charset="0"/>
              </a:rPr>
              <a:t>(330, 200, 100)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関数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の呼び出し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en-US" altLang="ja-JP" sz="1000" dirty="0">
                <a:latin typeface="Consolas" panose="020B0609020204030204" pitchFamily="49" charset="0"/>
              </a:rPr>
              <a:t>(200, 100)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7AF1A682-3D53-4BCF-8CA8-36F3DF850981}"/>
              </a:ext>
            </a:extLst>
          </p:cNvPr>
          <p:cNvSpPr txBox="1">
            <a:spLocks/>
          </p:cNvSpPr>
          <p:nvPr/>
        </p:nvSpPr>
        <p:spPr>
          <a:xfrm>
            <a:off x="335360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10" name="コンテンツ プレースホルダー 8">
            <a:extLst>
              <a:ext uri="{FF2B5EF4-FFF2-40B4-BE49-F238E27FC236}">
                <a16:creationId xmlns:a16="http://schemas.microsoft.com/office/drawing/2014/main" id="{9A42C3D5-A249-4EBF-A753-D1DD451EAB68}"/>
              </a:ext>
            </a:extLst>
          </p:cNvPr>
          <p:cNvSpPr txBox="1">
            <a:spLocks/>
          </p:cNvSpPr>
          <p:nvPr/>
        </p:nvSpPr>
        <p:spPr>
          <a:xfrm>
            <a:off x="6361133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9E3777-7923-4AD7-BDFE-E3FF64FC1155}"/>
              </a:ext>
            </a:extLst>
          </p:cNvPr>
          <p:cNvSpPr/>
          <p:nvPr/>
        </p:nvSpPr>
        <p:spPr>
          <a:xfrm>
            <a:off x="6412493" y="2316479"/>
            <a:ext cx="5797153" cy="51692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関数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の定義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def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en-US" altLang="ja-JP" sz="1000" dirty="0">
                <a:latin typeface="Consolas" panose="020B0609020204030204" pitchFamily="49" charset="0"/>
              </a:rPr>
              <a:t>(pow,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):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000" dirty="0">
                <a:latin typeface="Consolas" panose="020B0609020204030204" pitchFamily="49" charset="0"/>
              </a:rPr>
              <a:t>前進速度 </a:t>
            </a:r>
            <a:r>
              <a:rPr kumimoji="1" lang="en-US" altLang="ja-JP" sz="1000" dirty="0">
                <a:latin typeface="Consolas" panose="020B0609020204030204" pitchFamily="49" charset="0"/>
              </a:rPr>
              <a:t>pow mm/s</a:t>
            </a:r>
            <a:r>
              <a:rPr kumimoji="1" lang="ja-JP" altLang="en-US" sz="1000" dirty="0">
                <a:latin typeface="Consolas" panose="020B0609020204030204" pitchFamily="49" charset="0"/>
              </a:rPr>
              <a:t>，回転角速度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 deg/s</a:t>
            </a:r>
            <a:r>
              <a:rPr kumimoji="1" lang="ja-JP" altLang="en-US" sz="1000" dirty="0">
                <a:latin typeface="Consolas" panose="020B0609020204030204" pitchFamily="49" charset="0"/>
              </a:rPr>
              <a:t>で</a:t>
            </a:r>
            <a:r>
              <a:rPr kumimoji="1" lang="en-US" altLang="ja-JP" sz="1000" dirty="0">
                <a:latin typeface="Consolas" panose="020B0609020204030204" pitchFamily="49" charset="0"/>
              </a:rPr>
              <a:t>1000</a:t>
            </a:r>
            <a:r>
              <a:rPr kumimoji="1" lang="ja-JP" altLang="en-US" sz="1000" dirty="0">
                <a:latin typeface="Consolas" panose="020B0609020204030204" pitchFamily="49" charset="0"/>
              </a:rPr>
              <a:t>ミリ秒間だけ移動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robot.drive</a:t>
            </a:r>
            <a:r>
              <a:rPr kumimoji="1" lang="en-US" altLang="ja-JP" sz="1000" dirty="0">
                <a:latin typeface="Consolas" panose="020B0609020204030204" pitchFamily="49" charset="0"/>
              </a:rPr>
              <a:t>(pow,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ste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wait(1000)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robot.stop</a:t>
            </a:r>
            <a:r>
              <a:rPr kumimoji="1" lang="en-US" altLang="ja-JP" sz="1000" dirty="0">
                <a:latin typeface="Consolas" panose="020B0609020204030204" pitchFamily="49" charset="0"/>
              </a:rPr>
              <a:t>()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0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1000" dirty="0">
                <a:latin typeface="Consolas" panose="020B0609020204030204" pitchFamily="49" charset="0"/>
              </a:rPr>
              <a:t>100</a:t>
            </a:r>
            <a:r>
              <a:rPr kumimoji="1" lang="ja-JP" altLang="en-US" sz="1000" dirty="0">
                <a:latin typeface="Consolas" panose="020B0609020204030204" pitchFamily="49" charset="0"/>
              </a:rPr>
              <a:t>で</a:t>
            </a:r>
            <a:r>
              <a:rPr kumimoji="1" lang="en-US" altLang="ja-JP" sz="1000" dirty="0">
                <a:latin typeface="Consolas" panose="020B0609020204030204" pitchFamily="49" charset="0"/>
              </a:rPr>
              <a:t>200</a:t>
            </a:r>
            <a:r>
              <a:rPr kumimoji="1" lang="ja-JP" altLang="en-US" sz="1000" dirty="0">
                <a:latin typeface="Consolas" panose="020B0609020204030204" pitchFamily="49" charset="0"/>
              </a:rPr>
              <a:t>ミリ秒間ずつ，ドレミの音を鳴らす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>
                <a:latin typeface="Consolas" panose="020B0609020204030204" pitchFamily="49" charset="0"/>
              </a:rPr>
              <a:t>ev3.speaker.set_volume(100)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ev3.speaker.beep(262, 200)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ev3.speaker.beep(294, 200)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ev3.speaker.beep(330, 200)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関数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の呼び出し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forward_doremi</a:t>
            </a:r>
            <a:r>
              <a:rPr kumimoji="1" lang="en-US" altLang="ja-JP" sz="1000" dirty="0">
                <a:latin typeface="Consolas" panose="020B0609020204030204" pitchFamily="49" charset="0"/>
              </a:rPr>
              <a:t>(200, 100)</a:t>
            </a:r>
          </a:p>
        </p:txBody>
      </p:sp>
    </p:spTree>
    <p:extLst>
      <p:ext uri="{BB962C8B-B14F-4D97-AF65-F5344CB8AC3E}">
        <p14:creationId xmlns:p14="http://schemas.microsoft.com/office/powerpoint/2010/main" val="35588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7676525" cy="5554554"/>
          </a:xfrm>
        </p:spPr>
        <p:txBody>
          <a:bodyPr>
            <a:normAutofit/>
          </a:bodyPr>
          <a:lstStyle/>
          <a:p>
            <a:r>
              <a:rPr lang="en-US" altLang="ja-JP" dirty="0"/>
              <a:t>7.2.4</a:t>
            </a:r>
            <a:r>
              <a:rPr lang="ja-JP" altLang="en-US" dirty="0"/>
              <a:t>　マルチスレッドを使う</a:t>
            </a:r>
            <a:endParaRPr lang="en-US" altLang="ja-JP" dirty="0"/>
          </a:p>
          <a:p>
            <a:r>
              <a:rPr lang="ja-JP" altLang="en-US" dirty="0"/>
              <a:t>ブロック①：ステアリングブロックでモーターを回転させ続ける処理（スレッド）です．もう</a:t>
            </a:r>
            <a:r>
              <a:rPr lang="en-US" altLang="ja-JP" dirty="0"/>
              <a:t>1</a:t>
            </a:r>
            <a:r>
              <a:rPr lang="ja-JP" altLang="en-US" dirty="0"/>
              <a:t>つのスレッドからモーターを停止させる命令が来るまで，モーターは回転し続けます．</a:t>
            </a:r>
          </a:p>
          <a:p>
            <a:r>
              <a:rPr lang="ja-JP" altLang="en-US" dirty="0"/>
              <a:t>ブロック②③：超音波センサーから値を取得して，距離が </a:t>
            </a:r>
            <a:r>
              <a:rPr lang="en-US" altLang="ja-JP" dirty="0"/>
              <a:t>50 cm </a:t>
            </a:r>
            <a:r>
              <a:rPr lang="ja-JP" altLang="en-US" dirty="0"/>
              <a:t>未満になればモーターを停止させる命令を出す処理（スレッド）です．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CA0094-6420-4DBD-ADF9-99E14DAB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85" y="1997250"/>
            <a:ext cx="4180115" cy="34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436337" cy="5554554"/>
          </a:xfrm>
        </p:spPr>
        <p:txBody>
          <a:bodyPr>
            <a:normAutofit/>
          </a:bodyPr>
          <a:lstStyle/>
          <a:p>
            <a:r>
              <a:rPr lang="en-US" altLang="ja-JP" dirty="0"/>
              <a:t>7.2.4</a:t>
            </a:r>
            <a:r>
              <a:rPr lang="ja-JP" altLang="en-US" dirty="0"/>
              <a:t>　マルチスレッドを使う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A1AF4C2-475F-448C-A141-937159DA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02" y="2375452"/>
            <a:ext cx="8042822" cy="435313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169E59-335D-480E-AEC7-AE1061A11E31}"/>
              </a:ext>
            </a:extLst>
          </p:cNvPr>
          <p:cNvSpPr txBox="1"/>
          <p:nvPr/>
        </p:nvSpPr>
        <p:spPr>
          <a:xfrm>
            <a:off x="1661513" y="3903389"/>
            <a:ext cx="6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5E4C7-DB9F-49B7-9952-900E126B51BB}"/>
              </a:ext>
            </a:extLst>
          </p:cNvPr>
          <p:cNvSpPr txBox="1"/>
          <p:nvPr/>
        </p:nvSpPr>
        <p:spPr>
          <a:xfrm>
            <a:off x="7160749" y="3443629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A49F6-EE81-4A42-AF89-F02C19F953C7}"/>
              </a:ext>
            </a:extLst>
          </p:cNvPr>
          <p:cNvSpPr txBox="1"/>
          <p:nvPr/>
        </p:nvSpPr>
        <p:spPr>
          <a:xfrm>
            <a:off x="8200058" y="4241294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0911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1204152"/>
          </a:xfrm>
        </p:spPr>
        <p:txBody>
          <a:bodyPr/>
          <a:lstStyle/>
          <a:p>
            <a:r>
              <a:rPr lang="en-US" altLang="ja-JP" dirty="0"/>
              <a:t>7.2.4</a:t>
            </a:r>
            <a:r>
              <a:rPr lang="ja-JP" altLang="en-US" dirty="0"/>
              <a:t>　マルチスレッドを使う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B04581-E8C7-44D0-85EB-FC36B939BD5D}"/>
              </a:ext>
            </a:extLst>
          </p:cNvPr>
          <p:cNvSpPr/>
          <p:nvPr/>
        </p:nvSpPr>
        <p:spPr>
          <a:xfrm>
            <a:off x="261470" y="2305041"/>
            <a:ext cx="5710705" cy="69532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import _thread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超音波センサーのインスタンス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us_sensor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UltrasonicSensor</a:t>
            </a:r>
            <a:r>
              <a:rPr kumimoji="1" lang="en-US" altLang="ja-JP" sz="1000" dirty="0">
                <a:latin typeface="Consolas" panose="020B0609020204030204" pitchFamily="49" charset="0"/>
              </a:rPr>
              <a:t>(Port.S4)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壁に近づいたかを表すフラグ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 0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超音波センサーの値を取得して比較する関数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def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check_distance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():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global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while True: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# distance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の値を表示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1000" dirty="0">
                <a:latin typeface="Consolas" panose="020B0609020204030204" pitchFamily="49" charset="0"/>
              </a:rPr>
              <a:t>distance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us_sensor.distance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()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brick.display.text</a:t>
            </a:r>
            <a:r>
              <a:rPr kumimoji="1" lang="en-US" altLang="ja-JP" sz="1000" dirty="0">
                <a:latin typeface="Consolas" panose="020B0609020204030204" pitchFamily="49" charset="0"/>
              </a:rPr>
              <a:t>(str(distance))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if distance &lt; 50:            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    break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return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スレッドの開始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_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thread.start_new_thread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check_distance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, ())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ロボットを前進させ続け，壁に近づいたら止める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robot.drive</a:t>
            </a:r>
            <a:r>
              <a:rPr kumimoji="1" lang="en-US" altLang="ja-JP" sz="1000" dirty="0">
                <a:latin typeface="Consolas" panose="020B0609020204030204" pitchFamily="49" charset="0"/>
              </a:rPr>
              <a:t>(100, 0)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while True: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if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== 1: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break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robot.stop</a:t>
            </a:r>
            <a:r>
              <a:rPr kumimoji="1" lang="en-US" altLang="ja-JP" sz="1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5D143E97-E4F8-4C36-82A3-6969267F523B}"/>
              </a:ext>
            </a:extLst>
          </p:cNvPr>
          <p:cNvSpPr txBox="1">
            <a:spLocks/>
          </p:cNvSpPr>
          <p:nvPr/>
        </p:nvSpPr>
        <p:spPr>
          <a:xfrm>
            <a:off x="335360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94F4B41-26E8-4F01-A7BA-9646402ADA89}"/>
              </a:ext>
            </a:extLst>
          </p:cNvPr>
          <p:cNvSpPr txBox="1">
            <a:spLocks/>
          </p:cNvSpPr>
          <p:nvPr/>
        </p:nvSpPr>
        <p:spPr>
          <a:xfrm>
            <a:off x="6361133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369746-FDE0-4C0E-876E-28BB2B37C608}"/>
              </a:ext>
            </a:extLst>
          </p:cNvPr>
          <p:cNvSpPr/>
          <p:nvPr/>
        </p:nvSpPr>
        <p:spPr>
          <a:xfrm>
            <a:off x="6404356" y="2305041"/>
            <a:ext cx="5710705" cy="72067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import _thread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000" dirty="0">
                <a:latin typeface="Consolas" panose="020B0609020204030204" pitchFamily="49" charset="0"/>
              </a:rPr>
              <a:t>mm</a:t>
            </a:r>
            <a:r>
              <a:rPr kumimoji="1" lang="ja-JP" altLang="en-US" sz="10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000" dirty="0">
                <a:latin typeface="Consolas" panose="020B0609020204030204" pitchFamily="49" charset="0"/>
              </a:rPr>
              <a:t>,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0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超音波センサーのインスタンス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us_sensor</a:t>
            </a:r>
            <a:r>
              <a:rPr kumimoji="1" lang="en-US" altLang="ja-JP" sz="1000" dirty="0">
                <a:latin typeface="Consolas" panose="020B0609020204030204" pitchFamily="49" charset="0"/>
              </a:rPr>
              <a:t>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UltrasonicSensor</a:t>
            </a:r>
            <a:r>
              <a:rPr kumimoji="1" lang="en-US" altLang="ja-JP" sz="1000" dirty="0">
                <a:latin typeface="Consolas" panose="020B0609020204030204" pitchFamily="49" charset="0"/>
              </a:rPr>
              <a:t>(Port.S4)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壁に近づいたかを表すフラグ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 0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超音波センサーの値を取得して比較する関数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def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check_distance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():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global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while True: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# distance</a:t>
            </a:r>
            <a:r>
              <a:rPr kumimoji="1" lang="ja-JP" altLang="en-US" sz="1000" dirty="0">
                <a:latin typeface="Consolas" panose="020B0609020204030204" pitchFamily="49" charset="0"/>
              </a:rPr>
              <a:t>の値を表示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1000" dirty="0">
                <a:latin typeface="Consolas" panose="020B0609020204030204" pitchFamily="49" charset="0"/>
              </a:rPr>
              <a:t>distance =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us_sensor.distance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()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ev3.screen.print(str(distance))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if distance &lt; 50: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    break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 1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return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スレッドの開始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_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thread.start_new_thread</a:t>
            </a:r>
            <a:r>
              <a:rPr kumimoji="1" lang="en-US" altLang="ja-JP" sz="1000" dirty="0">
                <a:latin typeface="Consolas" panose="020B0609020204030204" pitchFamily="49" charset="0"/>
              </a:rPr>
              <a:t>(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check_distance</a:t>
            </a:r>
            <a:r>
              <a:rPr kumimoji="1" lang="en-US" altLang="ja-JP" sz="1000" dirty="0">
                <a:latin typeface="Consolas" panose="020B0609020204030204" pitchFamily="49" charset="0"/>
              </a:rPr>
              <a:t>, ())</a:t>
            </a:r>
          </a:p>
          <a:p>
            <a:endParaRPr kumimoji="1" lang="en-US" altLang="ja-JP" sz="1000" dirty="0">
              <a:latin typeface="Consolas" panose="020B0609020204030204" pitchFamily="49" charset="0"/>
            </a:endParaRP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# </a:t>
            </a:r>
            <a:r>
              <a:rPr kumimoji="1" lang="ja-JP" altLang="en-US" sz="1000" dirty="0">
                <a:latin typeface="Consolas" panose="020B0609020204030204" pitchFamily="49" charset="0"/>
              </a:rPr>
              <a:t>ロボットを前進させ続け，壁に近づいたら止める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robot.drive</a:t>
            </a:r>
            <a:r>
              <a:rPr kumimoji="1" lang="en-US" altLang="ja-JP" sz="1000" dirty="0">
                <a:latin typeface="Consolas" panose="020B0609020204030204" pitchFamily="49" charset="0"/>
              </a:rPr>
              <a:t>(100, 0)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while True: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if </a:t>
            </a:r>
            <a:r>
              <a:rPr kumimoji="1" lang="en-US" altLang="ja-JP" sz="1000" dirty="0" err="1">
                <a:latin typeface="Consolas" panose="020B0609020204030204" pitchFamily="49" charset="0"/>
              </a:rPr>
              <a:t>flg</a:t>
            </a:r>
            <a:r>
              <a:rPr kumimoji="1" lang="en-US" altLang="ja-JP" sz="1000" dirty="0">
                <a:latin typeface="Consolas" panose="020B0609020204030204" pitchFamily="49" charset="0"/>
              </a:rPr>
              <a:t> == 1:</a:t>
            </a:r>
          </a:p>
          <a:p>
            <a:r>
              <a:rPr kumimoji="1" lang="en-US" altLang="ja-JP" sz="1000" dirty="0">
                <a:latin typeface="Consolas" panose="020B0609020204030204" pitchFamily="49" charset="0"/>
              </a:rPr>
              <a:t>        break</a:t>
            </a:r>
          </a:p>
          <a:p>
            <a:r>
              <a:rPr kumimoji="1" lang="en-US" altLang="ja-JP" sz="1000" dirty="0" err="1">
                <a:latin typeface="Consolas" panose="020B0609020204030204" pitchFamily="49" charset="0"/>
              </a:rPr>
              <a:t>robot.stop</a:t>
            </a:r>
            <a:r>
              <a:rPr kumimoji="1" lang="en-US" altLang="ja-JP" sz="1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87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749530-9F00-47A2-BE3C-04065A3B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7.2.1</a:t>
            </a:r>
            <a:r>
              <a:rPr lang="ja-JP" altLang="en-US" dirty="0"/>
              <a:t>　変数を使う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28B145B-E5FE-46F3-ABA7-22185098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" y="87036"/>
            <a:ext cx="12095990" cy="869475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7.2</a:t>
            </a:r>
            <a:r>
              <a:rPr lang="ja-JP" altLang="en-US" sz="3600" dirty="0"/>
              <a:t>　複雑な動作をプログラミングするためのテクニック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1FD4DB-A780-4D8D-A6AF-E81E4496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987308"/>
            <a:ext cx="978354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749530-9F00-47A2-BE3C-04065A3B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1233819"/>
          </a:xfrm>
        </p:spPr>
        <p:txBody>
          <a:bodyPr/>
          <a:lstStyle/>
          <a:p>
            <a:r>
              <a:rPr lang="en-US" altLang="ja-JP" dirty="0"/>
              <a:t>7.2.1</a:t>
            </a:r>
            <a:r>
              <a:rPr lang="ja-JP" altLang="en-US" dirty="0"/>
              <a:t>　変数を使う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28B145B-E5FE-46F3-ABA7-22185098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" y="87036"/>
            <a:ext cx="12095990" cy="869475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7.2</a:t>
            </a:r>
            <a:r>
              <a:rPr lang="ja-JP" altLang="en-US" sz="3600" dirty="0"/>
              <a:t>　複雑な動作をプログラミングするためのテクニック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355E52-93DA-4249-A4E9-DA97AB92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60" y="2328135"/>
            <a:ext cx="2870375" cy="4327308"/>
          </a:xfrm>
          <a:prstGeom prst="rect">
            <a:avLst/>
          </a:prstGeom>
        </p:spPr>
      </p:pic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66FAFFA6-226E-4649-AD8D-C5CDAA385623}"/>
              </a:ext>
            </a:extLst>
          </p:cNvPr>
          <p:cNvSpPr/>
          <p:nvPr/>
        </p:nvSpPr>
        <p:spPr>
          <a:xfrm>
            <a:off x="6035040" y="4088646"/>
            <a:ext cx="3520440" cy="428816"/>
          </a:xfrm>
          <a:prstGeom prst="borderCallout1">
            <a:avLst>
              <a:gd name="adj1" fmla="val 61182"/>
              <a:gd name="adj2" fmla="val -379"/>
              <a:gd name="adj3" fmla="val 55589"/>
              <a:gd name="adj4" fmla="val -2980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変数</a:t>
            </a:r>
            <a:r>
              <a:rPr lang="en-US" altLang="ja-JP" sz="1600" dirty="0"/>
              <a:t>count</a:t>
            </a:r>
            <a:r>
              <a:rPr lang="ja-JP" altLang="en-US" sz="1600" dirty="0"/>
              <a:t>の値に</a:t>
            </a:r>
            <a:r>
              <a:rPr lang="en-US" altLang="ja-JP" sz="1600" dirty="0"/>
              <a:t>1</a:t>
            </a:r>
            <a:r>
              <a:rPr lang="ja-JP" altLang="en-US" sz="1600" dirty="0"/>
              <a:t>を足しています．</a:t>
            </a:r>
            <a:endParaRPr kumimoji="1" lang="ja-JP" altLang="en-US" sz="1600" dirty="0"/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CC281D53-EAE8-453D-A1B8-918B37B0F636}"/>
              </a:ext>
            </a:extLst>
          </p:cNvPr>
          <p:cNvSpPr/>
          <p:nvPr/>
        </p:nvSpPr>
        <p:spPr>
          <a:xfrm>
            <a:off x="6035040" y="4623314"/>
            <a:ext cx="4998720" cy="428816"/>
          </a:xfrm>
          <a:prstGeom prst="borderCallout1">
            <a:avLst>
              <a:gd name="adj1" fmla="val 61182"/>
              <a:gd name="adj2" fmla="val -379"/>
              <a:gd name="adj3" fmla="val 73803"/>
              <a:gd name="adj4" fmla="val -24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確認のため，変数</a:t>
            </a:r>
            <a:r>
              <a:rPr lang="en-US" altLang="ja-JP" sz="1600" dirty="0"/>
              <a:t>count</a:t>
            </a:r>
            <a:r>
              <a:rPr lang="ja-JP" altLang="en-US" sz="1600" dirty="0"/>
              <a:t>の値を画面表示しています．</a:t>
            </a:r>
            <a:endParaRPr kumimoji="1" lang="ja-JP" altLang="en-US" sz="1600" dirty="0"/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0691E7FB-2467-4072-8269-AC023B1F9072}"/>
              </a:ext>
            </a:extLst>
          </p:cNvPr>
          <p:cNvSpPr/>
          <p:nvPr/>
        </p:nvSpPr>
        <p:spPr>
          <a:xfrm>
            <a:off x="6035040" y="5157290"/>
            <a:ext cx="5455920" cy="702490"/>
          </a:xfrm>
          <a:prstGeom prst="borderCallout1">
            <a:avLst>
              <a:gd name="adj1" fmla="val 41657"/>
              <a:gd name="adj2" fmla="val -223"/>
              <a:gd name="adj3" fmla="val 23718"/>
              <a:gd name="adj4" fmla="val -3938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少し待ち時間を入れています．これがないとどうなるか確かめてみましょう．</a:t>
            </a:r>
            <a:endParaRPr lang="en-US" altLang="ja-JP" sz="1600" dirty="0"/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39441951-09BE-4362-B3D7-19FC65C2A729}"/>
              </a:ext>
            </a:extLst>
          </p:cNvPr>
          <p:cNvSpPr/>
          <p:nvPr/>
        </p:nvSpPr>
        <p:spPr>
          <a:xfrm>
            <a:off x="6035040" y="3553978"/>
            <a:ext cx="5836920" cy="428816"/>
          </a:xfrm>
          <a:prstGeom prst="borderCallout1">
            <a:avLst>
              <a:gd name="adj1" fmla="val 61182"/>
              <a:gd name="adj2" fmla="val -379"/>
              <a:gd name="adj3" fmla="val 94683"/>
              <a:gd name="adj4" fmla="val -1434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1</a:t>
            </a:r>
            <a:r>
              <a:rPr lang="ja-JP" altLang="en-US" sz="1600" dirty="0"/>
              <a:t>に繋がれたタッチセンサーが押されたかを判断しています．</a:t>
            </a:r>
            <a:endParaRPr kumimoji="1" lang="ja-JP" altLang="en-US" sz="1600" dirty="0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9DA1CC48-DFB9-4C12-9291-771FF8F10C1C}"/>
              </a:ext>
            </a:extLst>
          </p:cNvPr>
          <p:cNvSpPr/>
          <p:nvPr/>
        </p:nvSpPr>
        <p:spPr>
          <a:xfrm>
            <a:off x="6035040" y="3000184"/>
            <a:ext cx="4396740" cy="428816"/>
          </a:xfrm>
          <a:prstGeom prst="borderCallout1">
            <a:avLst>
              <a:gd name="adj1" fmla="val 61182"/>
              <a:gd name="adj2" fmla="val -379"/>
              <a:gd name="adj3" fmla="val 137331"/>
              <a:gd name="adj4" fmla="val -238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変数</a:t>
            </a:r>
            <a:r>
              <a:rPr kumimoji="1" lang="en-US" altLang="ja-JP" sz="1600" dirty="0"/>
              <a:t>count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以上になるまでループします．</a:t>
            </a:r>
            <a:endParaRPr kumimoji="1" lang="en-US" altLang="ja-JP" sz="1600" dirty="0"/>
          </a:p>
        </p:txBody>
      </p: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4CBC0C0D-869E-4424-A73D-2C25A70DCAA5}"/>
              </a:ext>
            </a:extLst>
          </p:cNvPr>
          <p:cNvSpPr/>
          <p:nvPr/>
        </p:nvSpPr>
        <p:spPr>
          <a:xfrm>
            <a:off x="6035040" y="2459686"/>
            <a:ext cx="5352860" cy="428816"/>
          </a:xfrm>
          <a:prstGeom prst="borderCallout1">
            <a:avLst>
              <a:gd name="adj1" fmla="val 61182"/>
              <a:gd name="adj2" fmla="val -379"/>
              <a:gd name="adj3" fmla="val 153324"/>
              <a:gd name="adj4" fmla="val -2774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念の為，変数</a:t>
            </a:r>
            <a:r>
              <a:rPr kumimoji="1" lang="en-US" altLang="ja-JP" sz="1600" dirty="0"/>
              <a:t>count</a:t>
            </a:r>
            <a:r>
              <a:rPr lang="ja-JP" altLang="en-US" sz="1600" dirty="0"/>
              <a:t>に</a:t>
            </a:r>
            <a:r>
              <a:rPr lang="en-US" altLang="ja-JP" sz="1600" dirty="0"/>
              <a:t>0</a:t>
            </a:r>
            <a:r>
              <a:rPr lang="ja-JP" altLang="en-US" sz="1600" dirty="0"/>
              <a:t>を代入して，初期化しています．</a:t>
            </a:r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AEDC7D-565B-4283-9A80-B1576A43D087}"/>
              </a:ext>
            </a:extLst>
          </p:cNvPr>
          <p:cNvSpPr txBox="1"/>
          <p:nvPr/>
        </p:nvSpPr>
        <p:spPr>
          <a:xfrm>
            <a:off x="1912621" y="2919320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800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433667-1149-4EBF-9B7C-40EFAE0BF8A9}"/>
              </a:ext>
            </a:extLst>
          </p:cNvPr>
          <p:cNvSpPr txBox="1"/>
          <p:nvPr/>
        </p:nvSpPr>
        <p:spPr>
          <a:xfrm>
            <a:off x="1912621" y="3319618"/>
            <a:ext cx="57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800" dirty="0"/>
              <a:t>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AF342B2-73A5-47C5-898A-708D6BF5CA53}"/>
              </a:ext>
            </a:extLst>
          </p:cNvPr>
          <p:cNvSpPr txBox="1"/>
          <p:nvPr/>
        </p:nvSpPr>
        <p:spPr>
          <a:xfrm>
            <a:off x="1398169" y="3719916"/>
            <a:ext cx="109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800" dirty="0"/>
              <a:t>③④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879088-3562-420A-B2C8-BE703AB6F302}"/>
              </a:ext>
            </a:extLst>
          </p:cNvPr>
          <p:cNvSpPr txBox="1"/>
          <p:nvPr/>
        </p:nvSpPr>
        <p:spPr>
          <a:xfrm>
            <a:off x="378332" y="4120214"/>
            <a:ext cx="2111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800" dirty="0"/>
              <a:t>⑤⑥⑦⑧⑨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0EAF53D-4BC9-4074-9868-9797701BBA19}"/>
              </a:ext>
            </a:extLst>
          </p:cNvPr>
          <p:cNvSpPr txBox="1"/>
          <p:nvPr/>
        </p:nvSpPr>
        <p:spPr>
          <a:xfrm>
            <a:off x="2013748" y="5732959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800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23814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749530-9F00-47A2-BE3C-04065A3B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7.2.1</a:t>
            </a:r>
            <a:r>
              <a:rPr lang="ja-JP" altLang="en-US" dirty="0"/>
              <a:t>　変数を使う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28B145B-E5FE-46F3-ABA7-22185098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" y="87036"/>
            <a:ext cx="12095990" cy="869475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7.2</a:t>
            </a:r>
            <a:r>
              <a:rPr lang="ja-JP" altLang="en-US" sz="3600" dirty="0"/>
              <a:t>　複雑な動作をプログラミングするためのテクニック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CEAAB9-CFFE-4A9B-9101-D93EC828BA7D}"/>
              </a:ext>
            </a:extLst>
          </p:cNvPr>
          <p:cNvSpPr/>
          <p:nvPr/>
        </p:nvSpPr>
        <p:spPr>
          <a:xfrm>
            <a:off x="848103" y="2316481"/>
            <a:ext cx="4577857" cy="38404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touch_sensor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TouchSensor</a:t>
            </a:r>
            <a:r>
              <a:rPr kumimoji="1" lang="en-US" altLang="ja-JP" sz="1100" dirty="0">
                <a:latin typeface="Consolas" panose="020B0609020204030204" pitchFamily="49" charset="0"/>
              </a:rPr>
              <a:t>(Port.S1)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変数</a:t>
            </a:r>
            <a:r>
              <a:rPr kumimoji="1" lang="en-US" altLang="ja-JP" sz="1100" dirty="0">
                <a:latin typeface="Consolas" panose="020B0609020204030204" pitchFamily="49" charset="0"/>
              </a:rPr>
              <a:t>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を用意して</a:t>
            </a:r>
            <a:r>
              <a:rPr kumimoji="1" lang="en-US" altLang="ja-JP" sz="1100" dirty="0">
                <a:latin typeface="Consolas" panose="020B0609020204030204" pitchFamily="49" charset="0"/>
              </a:rPr>
              <a:t>0</a:t>
            </a:r>
            <a:r>
              <a:rPr kumimoji="1" lang="ja-JP" altLang="en-US" sz="1100" dirty="0">
                <a:latin typeface="Consolas" panose="020B0609020204030204" pitchFamily="49" charset="0"/>
              </a:rPr>
              <a:t>で初期化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count = 0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の値が</a:t>
            </a:r>
            <a:r>
              <a:rPr kumimoji="1" lang="en-US" altLang="ja-JP" sz="1100" dirty="0">
                <a:latin typeface="Consolas" panose="020B0609020204030204" pitchFamily="49" charset="0"/>
              </a:rPr>
              <a:t>3</a:t>
            </a:r>
            <a:r>
              <a:rPr kumimoji="1" lang="ja-JP" altLang="en-US" sz="1100" dirty="0">
                <a:latin typeface="Consolas" panose="020B0609020204030204" pitchFamily="49" charset="0"/>
              </a:rPr>
              <a:t>未満の間，繰り返す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while count &lt; 3: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の値を表示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brick.display.text</a:t>
            </a:r>
            <a:r>
              <a:rPr kumimoji="1" lang="en-US" altLang="ja-JP" sz="1100" dirty="0">
                <a:latin typeface="Consolas" panose="020B0609020204030204" pitchFamily="49" charset="0"/>
              </a:rPr>
              <a:t>(str(count))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タッチセンサーが押されるまで繰り返す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while not(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touch_sensor.pressed</a:t>
            </a:r>
            <a:r>
              <a:rPr kumimoji="1" lang="en-US" altLang="ja-JP" sz="1100" dirty="0">
                <a:latin typeface="Consolas" panose="020B0609020204030204" pitchFamily="49" charset="0"/>
              </a:rPr>
              <a:t>()):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    wait(10)    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タッチセンサーが離されるまで繰り返す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while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touch_sensor.pressed</a:t>
            </a:r>
            <a:r>
              <a:rPr kumimoji="1" lang="en-US" altLang="ja-JP" sz="1100" dirty="0">
                <a:latin typeface="Consolas" panose="020B0609020204030204" pitchFamily="49" charset="0"/>
              </a:rPr>
              <a:t>():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    wait(10)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を</a:t>
            </a:r>
            <a:r>
              <a:rPr kumimoji="1" lang="en-US" altLang="ja-JP" sz="1100" dirty="0">
                <a:latin typeface="Consolas" panose="020B0609020204030204" pitchFamily="49" charset="0"/>
              </a:rPr>
              <a:t>+1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count = count + 1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1100" dirty="0">
                <a:latin typeface="Consolas" panose="020B0609020204030204" pitchFamily="49" charset="0"/>
              </a:rPr>
              <a:t>50</a:t>
            </a:r>
            <a:r>
              <a:rPr kumimoji="1" lang="ja-JP" altLang="en-US" sz="1100" dirty="0">
                <a:latin typeface="Consolas" panose="020B0609020204030204" pitchFamily="49" charset="0"/>
              </a:rPr>
              <a:t>で</a:t>
            </a:r>
            <a:r>
              <a:rPr kumimoji="1" lang="en-US" altLang="ja-JP" sz="1100" dirty="0">
                <a:latin typeface="Consolas" panose="020B0609020204030204" pitchFamily="49" charset="0"/>
              </a:rPr>
              <a:t>500</a:t>
            </a:r>
            <a:r>
              <a:rPr kumimoji="1" lang="ja-JP" altLang="en-US" sz="1100" dirty="0">
                <a:latin typeface="Consolas" panose="020B0609020204030204" pitchFamily="49" charset="0"/>
              </a:rPr>
              <a:t>ミリ秒間，ド（</a:t>
            </a:r>
            <a:r>
              <a:rPr kumimoji="1" lang="en-US" altLang="ja-JP" sz="1100" dirty="0">
                <a:latin typeface="Consolas" panose="020B0609020204030204" pitchFamily="49" charset="0"/>
              </a:rPr>
              <a:t>262Hz</a:t>
            </a:r>
            <a:r>
              <a:rPr kumimoji="1" lang="ja-JP" altLang="en-US" sz="1100" dirty="0">
                <a:latin typeface="Consolas" panose="020B0609020204030204" pitchFamily="49" charset="0"/>
              </a:rPr>
              <a:t>）の音を鳴らす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100" dirty="0">
                <a:latin typeface="Consolas" panose="020B0609020204030204" pitchFamily="49" charset="0"/>
              </a:rPr>
              <a:t>(262, 500, 50)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</p:txBody>
      </p:sp>
      <p:sp>
        <p:nvSpPr>
          <p:cNvPr id="7" name="コンテンツ プレースホルダー 8">
            <a:extLst>
              <a:ext uri="{FF2B5EF4-FFF2-40B4-BE49-F238E27FC236}">
                <a16:creationId xmlns:a16="http://schemas.microsoft.com/office/drawing/2014/main" id="{4042C2AE-D360-4670-B319-440EB8BC1B24}"/>
              </a:ext>
            </a:extLst>
          </p:cNvPr>
          <p:cNvSpPr txBox="1">
            <a:spLocks/>
          </p:cNvSpPr>
          <p:nvPr/>
        </p:nvSpPr>
        <p:spPr>
          <a:xfrm>
            <a:off x="335360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AC03655-30F8-47DF-94CD-7DE9657F0FBD}"/>
              </a:ext>
            </a:extLst>
          </p:cNvPr>
          <p:cNvSpPr txBox="1">
            <a:spLocks/>
          </p:cNvSpPr>
          <p:nvPr/>
        </p:nvSpPr>
        <p:spPr>
          <a:xfrm>
            <a:off x="6361133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92EB7D-9527-4E53-A0E9-E1DBAFFF91B6}"/>
              </a:ext>
            </a:extLst>
          </p:cNvPr>
          <p:cNvSpPr/>
          <p:nvPr/>
        </p:nvSpPr>
        <p:spPr>
          <a:xfrm>
            <a:off x="6783563" y="2316482"/>
            <a:ext cx="4577857" cy="44833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ev3 = EV3Brick()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touch_sensor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TouchSensor</a:t>
            </a:r>
            <a:r>
              <a:rPr kumimoji="1" lang="en-US" altLang="ja-JP" sz="1100" dirty="0">
                <a:latin typeface="Consolas" panose="020B0609020204030204" pitchFamily="49" charset="0"/>
              </a:rPr>
              <a:t>(Port.S1)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変数</a:t>
            </a:r>
            <a:r>
              <a:rPr kumimoji="1" lang="en-US" altLang="ja-JP" sz="1100" dirty="0">
                <a:latin typeface="Consolas" panose="020B0609020204030204" pitchFamily="49" charset="0"/>
              </a:rPr>
              <a:t>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を用意して</a:t>
            </a:r>
            <a:r>
              <a:rPr kumimoji="1" lang="en-US" altLang="ja-JP" sz="1100" dirty="0">
                <a:latin typeface="Consolas" panose="020B0609020204030204" pitchFamily="49" charset="0"/>
              </a:rPr>
              <a:t>0</a:t>
            </a:r>
            <a:r>
              <a:rPr kumimoji="1" lang="ja-JP" altLang="en-US" sz="1100" dirty="0">
                <a:latin typeface="Consolas" panose="020B0609020204030204" pitchFamily="49" charset="0"/>
              </a:rPr>
              <a:t>で初期化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count = 0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音量を</a:t>
            </a:r>
            <a:r>
              <a:rPr kumimoji="1" lang="en-US" altLang="ja-JP" sz="1100" dirty="0">
                <a:latin typeface="Consolas" panose="020B0609020204030204" pitchFamily="49" charset="0"/>
              </a:rPr>
              <a:t>50%</a:t>
            </a:r>
            <a:r>
              <a:rPr kumimoji="1" lang="ja-JP" altLang="en-US" sz="1100" dirty="0">
                <a:latin typeface="Consolas" panose="020B0609020204030204" pitchFamily="49" charset="0"/>
              </a:rPr>
              <a:t>に設定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ev3.speaker.set_volume(50)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の値が</a:t>
            </a:r>
            <a:r>
              <a:rPr kumimoji="1" lang="en-US" altLang="ja-JP" sz="1100" dirty="0">
                <a:latin typeface="Consolas" panose="020B0609020204030204" pitchFamily="49" charset="0"/>
              </a:rPr>
              <a:t>3</a:t>
            </a:r>
            <a:r>
              <a:rPr kumimoji="1" lang="ja-JP" altLang="en-US" sz="1100" dirty="0">
                <a:latin typeface="Consolas" panose="020B0609020204030204" pitchFamily="49" charset="0"/>
              </a:rPr>
              <a:t>未満の間，繰り返す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while count &lt; 3: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の値を表示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ev3.screen.print(str(count))    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タッチセンサーが押されるまで繰り返す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while not(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touch_sensor.pressed</a:t>
            </a:r>
            <a:r>
              <a:rPr kumimoji="1" lang="en-US" altLang="ja-JP" sz="1100" dirty="0">
                <a:latin typeface="Consolas" panose="020B0609020204030204" pitchFamily="49" charset="0"/>
              </a:rPr>
              <a:t>()):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    wait(10)    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タッチセンサーが離されるまで繰り返す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while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touch_sensor.pressed</a:t>
            </a:r>
            <a:r>
              <a:rPr kumimoji="1" lang="en-US" altLang="ja-JP" sz="1100" dirty="0">
                <a:latin typeface="Consolas" panose="020B0609020204030204" pitchFamily="49" charset="0"/>
              </a:rPr>
              <a:t>():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    wait(10)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count</a:t>
            </a:r>
            <a:r>
              <a:rPr kumimoji="1" lang="ja-JP" altLang="en-US" sz="1100" dirty="0">
                <a:latin typeface="Consolas" panose="020B0609020204030204" pitchFamily="49" charset="0"/>
              </a:rPr>
              <a:t>を</a:t>
            </a:r>
            <a:r>
              <a:rPr kumimoji="1" lang="en-US" altLang="ja-JP" sz="1100" dirty="0">
                <a:latin typeface="Consolas" panose="020B0609020204030204" pitchFamily="49" charset="0"/>
              </a:rPr>
              <a:t>+1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count = count + 1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音を鳴らす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ev3.speaker.beep()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6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3209854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7.2.2</a:t>
            </a:r>
            <a:r>
              <a:rPr lang="ja-JP" altLang="en-US" dirty="0"/>
              <a:t>　乱数を使う</a:t>
            </a:r>
            <a:endParaRPr lang="en-US" altLang="ja-JP" dirty="0"/>
          </a:p>
          <a:p>
            <a:r>
              <a:rPr lang="ja-JP" altLang="en-US" dirty="0"/>
              <a:t>ブロック①：ランダムブロックで，下限を</a:t>
            </a:r>
            <a:r>
              <a:rPr lang="en-US" altLang="ja-JP" dirty="0"/>
              <a:t>-100, </a:t>
            </a:r>
            <a:r>
              <a:rPr lang="ja-JP" altLang="en-US" dirty="0"/>
              <a:t>上限を</a:t>
            </a:r>
            <a:r>
              <a:rPr lang="en-US" altLang="ja-JP" dirty="0"/>
              <a:t>100</a:t>
            </a:r>
            <a:r>
              <a:rPr lang="ja-JP" altLang="en-US" dirty="0"/>
              <a:t>に設定して，</a:t>
            </a:r>
            <a:r>
              <a:rPr lang="en-US" altLang="ja-JP" dirty="0"/>
              <a:t>-100</a:t>
            </a:r>
            <a:r>
              <a:rPr lang="ja-JP" altLang="en-US" dirty="0"/>
              <a:t>～</a:t>
            </a:r>
            <a:r>
              <a:rPr lang="en-US" altLang="ja-JP" dirty="0"/>
              <a:t>100 </a:t>
            </a:r>
            <a:r>
              <a:rPr lang="ja-JP" altLang="en-US" dirty="0"/>
              <a:t>の値を出力しています．</a:t>
            </a:r>
          </a:p>
          <a:p>
            <a:r>
              <a:rPr lang="ja-JP" altLang="en-US" dirty="0"/>
              <a:t>ブロック②：ステアリングブロックのモードを秒数に設定して，ランダムブロックの値からデータワイヤーを引き出して，ステアリングにつないでいます．パワーは </a:t>
            </a:r>
            <a:r>
              <a:rPr lang="en-US" altLang="ja-JP" dirty="0"/>
              <a:t>10</a:t>
            </a:r>
            <a:r>
              <a:rPr lang="ja-JP" altLang="en-US" dirty="0"/>
              <a:t>，秒数は </a:t>
            </a:r>
            <a:r>
              <a:rPr lang="en-US" altLang="ja-JP" dirty="0"/>
              <a:t>2</a:t>
            </a:r>
            <a:r>
              <a:rPr lang="ja-JP" altLang="en-US" dirty="0"/>
              <a:t>，ブレーキ方法は真としています．これでランダムに向きを変えながらロボットを移動させています．</a:t>
            </a:r>
          </a:p>
          <a:p>
            <a:r>
              <a:rPr lang="ja-JP" altLang="en-US" dirty="0"/>
              <a:t>ブロック③：①②をループブロックの中に入れ，</a:t>
            </a:r>
            <a:r>
              <a:rPr lang="en-US" altLang="ja-JP" dirty="0"/>
              <a:t>5</a:t>
            </a:r>
            <a:r>
              <a:rPr lang="ja-JP" altLang="en-US" dirty="0"/>
              <a:t>回でループを終わるようにしています．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0ED0E0-B98C-4128-8994-09DDBF54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58" y="4262140"/>
            <a:ext cx="5682775" cy="23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3209854"/>
          </a:xfrm>
        </p:spPr>
        <p:txBody>
          <a:bodyPr>
            <a:normAutofit/>
          </a:bodyPr>
          <a:lstStyle/>
          <a:p>
            <a:r>
              <a:rPr lang="en-US" altLang="ja-JP" dirty="0"/>
              <a:t>7.2.2</a:t>
            </a:r>
            <a:r>
              <a:rPr lang="ja-JP" altLang="en-US" dirty="0"/>
              <a:t>　乱数を使う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AFAC9B-2E31-4446-9418-CFED117F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7" t="5169" r="6338" b="14679"/>
          <a:stretch/>
        </p:blipFill>
        <p:spPr>
          <a:xfrm>
            <a:off x="1769304" y="2416793"/>
            <a:ext cx="7975749" cy="398669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0BBFF-9E1D-4C45-873A-CA1CEC5F1599}"/>
              </a:ext>
            </a:extLst>
          </p:cNvPr>
          <p:cNvSpPr txBox="1"/>
          <p:nvPr/>
        </p:nvSpPr>
        <p:spPr>
          <a:xfrm>
            <a:off x="5519479" y="3879359"/>
            <a:ext cx="76285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39C91D-298F-4DC2-A616-99BF199B0832}"/>
              </a:ext>
            </a:extLst>
          </p:cNvPr>
          <p:cNvSpPr txBox="1"/>
          <p:nvPr/>
        </p:nvSpPr>
        <p:spPr>
          <a:xfrm>
            <a:off x="9549199" y="4494414"/>
            <a:ext cx="76285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A2E854-E4B7-4898-B845-1E1FA0D84D35}"/>
              </a:ext>
            </a:extLst>
          </p:cNvPr>
          <p:cNvSpPr txBox="1"/>
          <p:nvPr/>
        </p:nvSpPr>
        <p:spPr>
          <a:xfrm>
            <a:off x="976484" y="3845451"/>
            <a:ext cx="90346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716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7.2.2</a:t>
            </a:r>
            <a:r>
              <a:rPr lang="ja-JP" altLang="en-US" dirty="0"/>
              <a:t>　乱数を使う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34D586-D76F-49FD-8141-E3B61E954156}"/>
              </a:ext>
            </a:extLst>
          </p:cNvPr>
          <p:cNvSpPr/>
          <p:nvPr/>
        </p:nvSpPr>
        <p:spPr>
          <a:xfrm>
            <a:off x="390905" y="2316480"/>
            <a:ext cx="5560315" cy="41763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import random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100" dirty="0">
                <a:latin typeface="Consolas" panose="020B0609020204030204" pitchFamily="49" charset="0"/>
              </a:rPr>
              <a:t>mm</a:t>
            </a:r>
            <a:r>
              <a:rPr kumimoji="1" lang="ja-JP" altLang="en-US" sz="11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100" dirty="0">
                <a:latin typeface="Consolas" panose="020B0609020204030204" pitchFamily="49" charset="0"/>
              </a:rPr>
              <a:t>mm</a:t>
            </a:r>
            <a:r>
              <a:rPr kumimoji="1" lang="ja-JP" altLang="en-US" sz="11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1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100" dirty="0">
                <a:latin typeface="Consolas" panose="020B0609020204030204" pitchFamily="49" charset="0"/>
              </a:rPr>
              <a:t>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for n in range(5):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-100</a:t>
            </a:r>
            <a:r>
              <a:rPr kumimoji="1" lang="ja-JP" altLang="en-US" sz="1100" dirty="0">
                <a:latin typeface="Consolas" panose="020B0609020204030204" pitchFamily="49" charset="0"/>
              </a:rPr>
              <a:t>～</a:t>
            </a:r>
            <a:r>
              <a:rPr kumimoji="1" lang="en-US" altLang="ja-JP" sz="1100" dirty="0">
                <a:latin typeface="Consolas" panose="020B0609020204030204" pitchFamily="49" charset="0"/>
              </a:rPr>
              <a:t>100</a:t>
            </a:r>
            <a:r>
              <a:rPr kumimoji="1" lang="ja-JP" altLang="en-US" sz="1100" dirty="0">
                <a:latin typeface="Consolas" panose="020B0609020204030204" pitchFamily="49" charset="0"/>
              </a:rPr>
              <a:t>の乱数を発生させる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steering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random.randrange</a:t>
            </a:r>
            <a:r>
              <a:rPr kumimoji="1" lang="en-US" altLang="ja-JP" sz="1100" dirty="0">
                <a:latin typeface="Consolas" panose="020B0609020204030204" pitchFamily="49" charset="0"/>
              </a:rPr>
              <a:t>(-100, 100)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前進速度</a:t>
            </a:r>
            <a:r>
              <a:rPr kumimoji="1" lang="en-US" altLang="ja-JP" sz="1100" dirty="0">
                <a:latin typeface="Consolas" panose="020B0609020204030204" pitchFamily="49" charset="0"/>
              </a:rPr>
              <a:t>100mm/s</a:t>
            </a:r>
            <a:r>
              <a:rPr kumimoji="1" lang="ja-JP" altLang="en-US" sz="1100" dirty="0">
                <a:latin typeface="Consolas" panose="020B0609020204030204" pitchFamily="49" charset="0"/>
              </a:rPr>
              <a:t>，回転角速度</a:t>
            </a:r>
            <a:r>
              <a:rPr kumimoji="1" lang="en-US" altLang="ja-JP" sz="1100" dirty="0">
                <a:latin typeface="Consolas" panose="020B0609020204030204" pitchFamily="49" charset="0"/>
              </a:rPr>
              <a:t>steering</a:t>
            </a:r>
            <a:r>
              <a:rPr kumimoji="1" lang="ja-JP" altLang="en-US" sz="1100" dirty="0">
                <a:latin typeface="Consolas" panose="020B0609020204030204" pitchFamily="49" charset="0"/>
              </a:rPr>
              <a:t>で</a:t>
            </a:r>
            <a:r>
              <a:rPr kumimoji="1" lang="en-US" altLang="ja-JP" sz="1100" dirty="0">
                <a:latin typeface="Consolas" panose="020B0609020204030204" pitchFamily="49" charset="0"/>
              </a:rPr>
              <a:t>1000</a:t>
            </a:r>
            <a:r>
              <a:rPr kumimoji="1" lang="ja-JP" altLang="en-US" sz="1100" dirty="0">
                <a:latin typeface="Consolas" panose="020B0609020204030204" pitchFamily="49" charset="0"/>
              </a:rPr>
              <a:t>ミリ秒間だけ移動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100" dirty="0">
                <a:latin typeface="Consolas" panose="020B0609020204030204" pitchFamily="49" charset="0"/>
              </a:rPr>
              <a:t>(100, steering, 1000)</a:t>
            </a:r>
          </a:p>
        </p:txBody>
      </p:sp>
      <p:sp>
        <p:nvSpPr>
          <p:cNvPr id="7" name="コンテンツ プレースホルダー 8">
            <a:extLst>
              <a:ext uri="{FF2B5EF4-FFF2-40B4-BE49-F238E27FC236}">
                <a16:creationId xmlns:a16="http://schemas.microsoft.com/office/drawing/2014/main" id="{AEA8660F-0293-44F9-B773-E4B8735E43D2}"/>
              </a:ext>
            </a:extLst>
          </p:cNvPr>
          <p:cNvSpPr txBox="1">
            <a:spLocks/>
          </p:cNvSpPr>
          <p:nvPr/>
        </p:nvSpPr>
        <p:spPr>
          <a:xfrm>
            <a:off x="335360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56DFAE7C-5D51-49DF-AA41-08F4BE86359A}"/>
              </a:ext>
            </a:extLst>
          </p:cNvPr>
          <p:cNvSpPr txBox="1">
            <a:spLocks/>
          </p:cNvSpPr>
          <p:nvPr/>
        </p:nvSpPr>
        <p:spPr>
          <a:xfrm>
            <a:off x="6361133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E3F95-45E3-4536-8857-B75A10087ADD}"/>
              </a:ext>
            </a:extLst>
          </p:cNvPr>
          <p:cNvSpPr/>
          <p:nvPr/>
        </p:nvSpPr>
        <p:spPr>
          <a:xfrm>
            <a:off x="6353071" y="2316480"/>
            <a:ext cx="5560315" cy="4338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import random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100" dirty="0">
                <a:latin typeface="Consolas" panose="020B0609020204030204" pitchFamily="49" charset="0"/>
              </a:rPr>
              <a:t>mm</a:t>
            </a:r>
            <a:r>
              <a:rPr kumimoji="1" lang="ja-JP" altLang="en-US" sz="11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1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100" dirty="0">
                <a:latin typeface="Consolas" panose="020B0609020204030204" pitchFamily="49" charset="0"/>
              </a:rPr>
              <a:t>mm</a:t>
            </a:r>
            <a:r>
              <a:rPr kumimoji="1" lang="ja-JP" altLang="en-US" sz="11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1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1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# </a:t>
            </a:r>
            <a:r>
              <a:rPr kumimoji="1" lang="ja-JP" altLang="en-US" sz="11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100" dirty="0">
                <a:latin typeface="Consolas" panose="020B0609020204030204" pitchFamily="49" charset="0"/>
              </a:rPr>
              <a:t>(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100" dirty="0">
                <a:latin typeface="Consolas" panose="020B0609020204030204" pitchFamily="49" charset="0"/>
              </a:rPr>
              <a:t>,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1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for n in range(5):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-100</a:t>
            </a:r>
            <a:r>
              <a:rPr kumimoji="1" lang="ja-JP" altLang="en-US" sz="1100" dirty="0">
                <a:latin typeface="Consolas" panose="020B0609020204030204" pitchFamily="49" charset="0"/>
              </a:rPr>
              <a:t>～</a:t>
            </a:r>
            <a:r>
              <a:rPr kumimoji="1" lang="en-US" altLang="ja-JP" sz="1100" dirty="0">
                <a:latin typeface="Consolas" panose="020B0609020204030204" pitchFamily="49" charset="0"/>
              </a:rPr>
              <a:t>100</a:t>
            </a:r>
            <a:r>
              <a:rPr kumimoji="1" lang="ja-JP" altLang="en-US" sz="1100" dirty="0">
                <a:latin typeface="Consolas" panose="020B0609020204030204" pitchFamily="49" charset="0"/>
              </a:rPr>
              <a:t>の乱数を発生させる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>
                <a:latin typeface="Consolas" panose="020B0609020204030204" pitchFamily="49" charset="0"/>
              </a:rPr>
              <a:t>steering =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random.randrange</a:t>
            </a:r>
            <a:r>
              <a:rPr kumimoji="1" lang="en-US" altLang="ja-JP" sz="1100" dirty="0">
                <a:latin typeface="Consolas" panose="020B0609020204030204" pitchFamily="49" charset="0"/>
              </a:rPr>
              <a:t>(-100, 100)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# </a:t>
            </a:r>
            <a:r>
              <a:rPr kumimoji="1" lang="ja-JP" altLang="en-US" sz="1100" dirty="0">
                <a:latin typeface="Consolas" panose="020B0609020204030204" pitchFamily="49" charset="0"/>
              </a:rPr>
              <a:t>前進速度</a:t>
            </a:r>
            <a:r>
              <a:rPr kumimoji="1" lang="en-US" altLang="ja-JP" sz="1100" dirty="0">
                <a:latin typeface="Consolas" panose="020B0609020204030204" pitchFamily="49" charset="0"/>
              </a:rPr>
              <a:t>100mm/s</a:t>
            </a:r>
            <a:r>
              <a:rPr kumimoji="1" lang="ja-JP" altLang="en-US" sz="1100" dirty="0">
                <a:latin typeface="Consolas" panose="020B0609020204030204" pitchFamily="49" charset="0"/>
              </a:rPr>
              <a:t>，回転角速度</a:t>
            </a:r>
            <a:r>
              <a:rPr kumimoji="1" lang="en-US" altLang="ja-JP" sz="1100" dirty="0">
                <a:latin typeface="Consolas" panose="020B0609020204030204" pitchFamily="49" charset="0"/>
              </a:rPr>
              <a:t>steering</a:t>
            </a:r>
            <a:r>
              <a:rPr kumimoji="1" lang="ja-JP" altLang="en-US" sz="1100" dirty="0">
                <a:latin typeface="Consolas" panose="020B0609020204030204" pitchFamily="49" charset="0"/>
              </a:rPr>
              <a:t>で</a:t>
            </a:r>
            <a:r>
              <a:rPr kumimoji="1" lang="en-US" altLang="ja-JP" sz="1100" dirty="0">
                <a:latin typeface="Consolas" panose="020B0609020204030204" pitchFamily="49" charset="0"/>
              </a:rPr>
              <a:t>1000</a:t>
            </a:r>
            <a:r>
              <a:rPr kumimoji="1" lang="ja-JP" altLang="en-US" sz="1100" dirty="0">
                <a:latin typeface="Consolas" panose="020B0609020204030204" pitchFamily="49" charset="0"/>
              </a:rPr>
              <a:t>ミリ秒間だけ移動</a:t>
            </a:r>
          </a:p>
          <a:p>
            <a:r>
              <a:rPr kumimoji="1" lang="ja-JP" altLang="en-US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robot.drive</a:t>
            </a:r>
            <a:r>
              <a:rPr kumimoji="1" lang="en-US" altLang="ja-JP" sz="1100" dirty="0">
                <a:latin typeface="Consolas" panose="020B0609020204030204" pitchFamily="49" charset="0"/>
              </a:rPr>
              <a:t>(100, steering)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wait(1000)</a:t>
            </a:r>
          </a:p>
          <a:p>
            <a:r>
              <a:rPr kumimoji="1" lang="en-US" altLang="ja-JP" sz="1100" dirty="0">
                <a:latin typeface="Consolas" panose="020B0609020204030204" pitchFamily="49" charset="0"/>
              </a:rPr>
              <a:t>    </a:t>
            </a:r>
            <a:r>
              <a:rPr kumimoji="1" lang="en-US" altLang="ja-JP" sz="1100" dirty="0" err="1">
                <a:latin typeface="Consolas" panose="020B0609020204030204" pitchFamily="49" charset="0"/>
              </a:rPr>
              <a:t>robot.stop</a:t>
            </a:r>
            <a:r>
              <a:rPr kumimoji="1" lang="en-US" altLang="ja-JP" sz="1100" dirty="0">
                <a:latin typeface="Consolas" panose="020B0609020204030204" pitchFamily="49" charset="0"/>
              </a:rPr>
              <a:t>()</a:t>
            </a:r>
          </a:p>
          <a:p>
            <a:endParaRPr kumimoji="1" lang="en-US" altLang="ja-JP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8"/>
            <a:ext cx="11617291" cy="5757111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7.2.3</a:t>
            </a:r>
            <a:r>
              <a:rPr lang="ja-JP" altLang="en-US" dirty="0"/>
              <a:t>　マイブロックを関数を使う</a:t>
            </a:r>
            <a:endParaRPr lang="en-US" altLang="ja-JP" dirty="0"/>
          </a:p>
          <a:p>
            <a:r>
              <a:rPr lang="ja-JP" altLang="en-US" dirty="0"/>
              <a:t>ブロック①～④：ステアリングブロックと音ブロックを</a:t>
            </a:r>
            <a:r>
              <a:rPr lang="en-US" altLang="ja-JP" dirty="0"/>
              <a:t>3</a:t>
            </a:r>
            <a:r>
              <a:rPr lang="ja-JP" altLang="en-US" dirty="0"/>
              <a:t>つつなげて，移動した後にドレミを鳴らすように設定しています．ブロック </a:t>
            </a:r>
            <a:r>
              <a:rPr lang="en-US" altLang="ja-JP" dirty="0"/>
              <a:t>1 </a:t>
            </a:r>
            <a:r>
              <a:rPr lang="ja-JP" altLang="en-US" dirty="0"/>
              <a:t>～ </a:t>
            </a:r>
            <a:r>
              <a:rPr lang="en-US" altLang="ja-JP" dirty="0"/>
              <a:t>4 </a:t>
            </a:r>
            <a:r>
              <a:rPr lang="ja-JP" altLang="en-US" dirty="0"/>
              <a:t>をすべて選択した状態で，メニュー＞ツール＞マイブロックビルダーをクリックします．名前に </a:t>
            </a:r>
            <a:r>
              <a:rPr lang="en-US" altLang="ja-JP" dirty="0" err="1"/>
              <a:t>forward_doremi</a:t>
            </a:r>
            <a:r>
              <a:rPr lang="ja-JP" altLang="en-US" dirty="0"/>
              <a:t>と入力して，パラメーターの追加（＋ボタン）をクリックします．パラメーターの設定タブを開いて，名前に </a:t>
            </a:r>
            <a:r>
              <a:rPr lang="en-US" altLang="ja-JP" dirty="0" err="1"/>
              <a:t>ste</a:t>
            </a:r>
            <a:r>
              <a:rPr lang="en-US" altLang="ja-JP" dirty="0"/>
              <a:t> </a:t>
            </a:r>
            <a:r>
              <a:rPr lang="ja-JP" altLang="en-US" dirty="0"/>
              <a:t>を入力します．同様に，もう一度パラメーターの追加（＋ボタン）をクリックし，パラメーターの設定タブを開いて，名前に </a:t>
            </a:r>
            <a:r>
              <a:rPr lang="en-US" altLang="ja-JP" dirty="0"/>
              <a:t>pow </a:t>
            </a:r>
            <a:r>
              <a:rPr lang="ja-JP" altLang="en-US" dirty="0"/>
              <a:t>を入力します（図 </a:t>
            </a:r>
            <a:r>
              <a:rPr lang="en-US" altLang="ja-JP" dirty="0"/>
              <a:t>7.3(b)</a:t>
            </a:r>
            <a:r>
              <a:rPr lang="ja-JP" altLang="en-US" dirty="0"/>
              <a:t>）．完了したら，終了をクリックします．</a:t>
            </a:r>
          </a:p>
          <a:p>
            <a:r>
              <a:rPr lang="ja-JP" altLang="en-US" dirty="0"/>
              <a:t>ブロック⑤：プロジェクトに新しいタブ </a:t>
            </a:r>
            <a:r>
              <a:rPr lang="en-US" altLang="ja-JP" dirty="0" err="1"/>
              <a:t>forward_doremi</a:t>
            </a:r>
            <a:r>
              <a:rPr lang="en-US" altLang="ja-JP" dirty="0"/>
              <a:t> </a:t>
            </a:r>
            <a:r>
              <a:rPr lang="ja-JP" altLang="en-US" dirty="0"/>
              <a:t>が現れて，先ほど選択していたブロックがこちらに移ります．また，</a:t>
            </a:r>
            <a:r>
              <a:rPr lang="en-US" altLang="ja-JP" dirty="0"/>
              <a:t>2 </a:t>
            </a:r>
            <a:r>
              <a:rPr lang="ja-JP" altLang="en-US" dirty="0"/>
              <a:t>つのデータハブを持った灰色のブロックが現れます．左のデータハブが </a:t>
            </a:r>
            <a:r>
              <a:rPr lang="en-US" altLang="ja-JP" dirty="0" err="1"/>
              <a:t>ste</a:t>
            </a:r>
            <a:r>
              <a:rPr lang="en-US" altLang="ja-JP" dirty="0"/>
              <a:t> </a:t>
            </a:r>
            <a:r>
              <a:rPr lang="ja-JP" altLang="en-US" dirty="0"/>
              <a:t>の値，右のデータハブが </a:t>
            </a:r>
            <a:r>
              <a:rPr lang="en-US" altLang="ja-JP" dirty="0"/>
              <a:t>pow </a:t>
            </a:r>
            <a:r>
              <a:rPr lang="ja-JP" altLang="en-US" dirty="0"/>
              <a:t>の値になります．</a:t>
            </a:r>
            <a:r>
              <a:rPr lang="en-US" altLang="ja-JP" dirty="0" err="1"/>
              <a:t>ste</a:t>
            </a:r>
            <a:r>
              <a:rPr lang="en-US" altLang="ja-JP" dirty="0"/>
              <a:t> </a:t>
            </a:r>
            <a:r>
              <a:rPr lang="ja-JP" altLang="en-US" dirty="0"/>
              <a:t>のデータハブとステアリングブロックのステアリングをデータワイヤーで接続します．同様に，</a:t>
            </a:r>
            <a:r>
              <a:rPr lang="en-US" altLang="ja-JP" dirty="0"/>
              <a:t>pow </a:t>
            </a:r>
            <a:r>
              <a:rPr lang="ja-JP" altLang="en-US" dirty="0"/>
              <a:t>のデータハブとステアリングブロックのパワーをデータワイヤーで接続します．</a:t>
            </a:r>
          </a:p>
          <a:p>
            <a:r>
              <a:rPr lang="ja-JP" altLang="en-US" dirty="0"/>
              <a:t>ブロック⑥：元のタブをクリックすると，</a:t>
            </a:r>
            <a:r>
              <a:rPr lang="en-US" altLang="ja-JP" dirty="0" err="1"/>
              <a:t>forward_doremi</a:t>
            </a:r>
            <a:r>
              <a:rPr lang="en-US" altLang="ja-JP" dirty="0"/>
              <a:t> </a:t>
            </a:r>
            <a:r>
              <a:rPr lang="ja-JP" altLang="en-US" dirty="0"/>
              <a:t>という名前のマイブロックができていますので，左のデータハブ（</a:t>
            </a:r>
            <a:r>
              <a:rPr lang="en-US" altLang="ja-JP" dirty="0" err="1"/>
              <a:t>ste</a:t>
            </a:r>
            <a:r>
              <a:rPr lang="ja-JP" altLang="en-US" dirty="0"/>
              <a:t>）に </a:t>
            </a:r>
            <a:r>
              <a:rPr lang="en-US" altLang="ja-JP" dirty="0"/>
              <a:t>10</a:t>
            </a:r>
            <a:r>
              <a:rPr lang="ja-JP" altLang="en-US" dirty="0"/>
              <a:t>，右のデータハブ（</a:t>
            </a:r>
            <a:r>
              <a:rPr lang="en-US" altLang="ja-JP" dirty="0"/>
              <a:t>pow</a:t>
            </a:r>
            <a:r>
              <a:rPr lang="ja-JP" altLang="en-US" dirty="0"/>
              <a:t>）に </a:t>
            </a:r>
            <a:r>
              <a:rPr lang="en-US" altLang="ja-JP" dirty="0"/>
              <a:t>20 </a:t>
            </a:r>
            <a:r>
              <a:rPr lang="ja-JP" altLang="en-US" dirty="0"/>
              <a:t>を入力します．これで実行すると，マイブロックが実行されて，ロボットは右にカーブしながら前進した後にドレミと音を鳴らします．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</p:spTree>
    <p:extLst>
      <p:ext uri="{BB962C8B-B14F-4D97-AF65-F5344CB8AC3E}">
        <p14:creationId xmlns:p14="http://schemas.microsoft.com/office/powerpoint/2010/main" val="358043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A0903-9584-47F5-A043-BB68569C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7.2.3</a:t>
            </a:r>
            <a:r>
              <a:rPr lang="ja-JP" altLang="en-US" dirty="0"/>
              <a:t>　マイブロックを関数を使う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CF031-1959-4E7A-BB68-EDCB26B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7.2</a:t>
            </a:r>
            <a:r>
              <a:rPr lang="ja-JP" altLang="en-US" sz="3200" dirty="0"/>
              <a:t>　複雑な動作をプログラミングするためのテクニック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7BB070-E8AB-4CB0-BB6B-2F9A358D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" y="1779744"/>
            <a:ext cx="9299171" cy="33179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6153378-FA7B-4B18-BF8A-9872EB03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89" y="4177384"/>
            <a:ext cx="3737862" cy="20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6337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1660</TotalTime>
  <Words>2482</Words>
  <Application>Microsoft Office PowerPoint</Application>
  <PresentationFormat>ワイド画面</PresentationFormat>
  <Paragraphs>332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Calibri</vt:lpstr>
      <vt:lpstr>Consolas</vt:lpstr>
      <vt:lpstr>ueda_lecture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  <vt:lpstr>7.2　複雑な動作をプログラミングするためのテクニック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141</cp:revision>
  <dcterms:created xsi:type="dcterms:W3CDTF">2020-11-18T06:10:47Z</dcterms:created>
  <dcterms:modified xsi:type="dcterms:W3CDTF">2021-05-06T08:31:34Z</dcterms:modified>
</cp:coreProperties>
</file>