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4"/>
  </p:notesMasterIdLst>
  <p:sldIdLst>
    <p:sldId id="302" r:id="rId2"/>
    <p:sldId id="260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5" r:id="rId15"/>
    <p:sldId id="276" r:id="rId16"/>
    <p:sldId id="277" r:id="rId17"/>
    <p:sldId id="282" r:id="rId18"/>
    <p:sldId id="283" r:id="rId19"/>
    <p:sldId id="284" r:id="rId20"/>
    <p:sldId id="291" r:id="rId21"/>
    <p:sldId id="292" r:id="rId22"/>
    <p:sldId id="29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47260"/>
    <a:srgbClr val="FFCB01"/>
    <a:srgbClr val="073763"/>
    <a:srgbClr val="595959"/>
    <a:srgbClr val="0B5394"/>
    <a:srgbClr val="051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996" autoAdjust="0"/>
    <p:restoredTop sz="94674" autoAdjust="0"/>
  </p:normalViewPr>
  <p:slideViewPr>
    <p:cSldViewPr>
      <p:cViewPr varScale="1">
        <p:scale>
          <a:sx n="154" d="100"/>
          <a:sy n="154" d="100"/>
        </p:scale>
        <p:origin x="19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0335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>
            <a:extLst>
              <a:ext uri="{FF2B5EF4-FFF2-40B4-BE49-F238E27FC236}">
                <a16:creationId xmlns:a16="http://schemas.microsoft.com/office/drawing/2014/main" id="{3119238E-64E0-4E61-9D20-9806FF006796}"/>
              </a:ext>
            </a:extLst>
          </p:cNvPr>
          <p:cNvSpPr/>
          <p:nvPr userDrawn="1"/>
        </p:nvSpPr>
        <p:spPr>
          <a:xfrm>
            <a:off x="0" y="1001267"/>
            <a:ext cx="9144000" cy="4142100"/>
          </a:xfrm>
          <a:prstGeom prst="rect">
            <a:avLst/>
          </a:prstGeom>
          <a:solidFill>
            <a:srgbClr val="051A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59257" y="1236191"/>
            <a:ext cx="4557717" cy="125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ahoma"/>
              <a:buNone/>
              <a:defRPr sz="3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259257" y="2491384"/>
            <a:ext cx="2621761" cy="96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9D9D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8" name="Shape 18"/>
          <p:cNvSpPr txBox="1"/>
          <p:nvPr/>
        </p:nvSpPr>
        <p:spPr>
          <a:xfrm>
            <a:off x="5558084" y="3384445"/>
            <a:ext cx="3393288" cy="44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Graham Bloice</a:t>
            </a:r>
            <a:endParaRPr sz="2400" b="0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1010363" y="-5"/>
            <a:ext cx="72867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ahoma"/>
              <a:buNone/>
            </a:pPr>
            <a:r>
              <a:rPr lang="en-US" sz="4800" b="0" i="0" u="none" strike="noStrike" cap="none" dirty="0" err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SharkFest</a:t>
            </a:r>
            <a:r>
              <a:rPr lang="en-US" sz="48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48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’18 Europe</a:t>
            </a:r>
            <a:endParaRPr dirty="0"/>
          </a:p>
        </p:txBody>
      </p:sp>
      <p:sp>
        <p:nvSpPr>
          <p:cNvPr id="21" name="Shape 21"/>
          <p:cNvSpPr txBox="1"/>
          <p:nvPr/>
        </p:nvSpPr>
        <p:spPr>
          <a:xfrm>
            <a:off x="5558084" y="3848412"/>
            <a:ext cx="3393288" cy="44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1"/>
              </a:buClr>
              <a:buSzPts val="1800"/>
              <a:buFont typeface="Tahoma"/>
              <a:buNone/>
            </a:pPr>
            <a:r>
              <a:rPr lang="en-US" sz="1800" b="0" i="0" u="none" strike="noStrike" cap="none" dirty="0">
                <a:solidFill>
                  <a:srgbClr val="D9D9D9"/>
                </a:solidFill>
                <a:latin typeface="Tahoma"/>
                <a:ea typeface="Tahoma"/>
                <a:cs typeface="Tahoma"/>
                <a:sym typeface="Tahoma"/>
              </a:rPr>
              <a:t>Trihedral UK Limited</a:t>
            </a:r>
            <a:endParaRPr sz="1800" b="0" i="0" u="none" strike="noStrike" cap="none" dirty="0">
              <a:solidFill>
                <a:srgbClr val="D9D9D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555FC244-45BE-42D9-83C3-8D3EC77BEA05}"/>
              </a:ext>
            </a:extLst>
          </p:cNvPr>
          <p:cNvSpPr txBox="1"/>
          <p:nvPr userDrawn="1"/>
        </p:nvSpPr>
        <p:spPr>
          <a:xfrm>
            <a:off x="5558084" y="4158218"/>
            <a:ext cx="3393288" cy="44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B01"/>
              </a:buClr>
              <a:buSzPts val="1800"/>
              <a:buFont typeface="Tahoma"/>
              <a:buNone/>
            </a:pPr>
            <a:r>
              <a:rPr lang="en-US" sz="1800" b="0" i="0" u="none" strike="noStrike" cap="none" dirty="0">
                <a:solidFill>
                  <a:srgbClr val="D9D9D9"/>
                </a:solidFill>
                <a:latin typeface="Tahoma"/>
                <a:ea typeface="Tahoma"/>
                <a:cs typeface="Tahoma"/>
                <a:sym typeface="Tahoma"/>
              </a:rPr>
              <a:t>Wireshark Core Developer</a:t>
            </a:r>
            <a:endParaRPr sz="1800" b="0" i="0" u="none" strike="noStrike" cap="none" dirty="0">
              <a:solidFill>
                <a:srgbClr val="D9D9D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Shape 17">
            <a:extLst>
              <a:ext uri="{FF2B5EF4-FFF2-40B4-BE49-F238E27FC236}">
                <a16:creationId xmlns:a16="http://schemas.microsoft.com/office/drawing/2014/main" id="{C999F1D5-48A6-41BD-A815-4EA2163BBBD4}"/>
              </a:ext>
            </a:extLst>
          </p:cNvPr>
          <p:cNvSpPr txBox="1">
            <a:spLocks/>
          </p:cNvSpPr>
          <p:nvPr userDrawn="1"/>
        </p:nvSpPr>
        <p:spPr>
          <a:xfrm>
            <a:off x="259257" y="3424946"/>
            <a:ext cx="2621761" cy="96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D9D9D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ctr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ctr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ctr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ctr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ctr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/>
              <a:t>31</a:t>
            </a:r>
            <a:r>
              <a:rPr lang="en-GB" baseline="30000"/>
              <a:t>st</a:t>
            </a:r>
            <a:r>
              <a:rPr lang="en-GB"/>
              <a:t> October </a:t>
            </a:r>
            <a:r>
              <a:rPr lang="en-GB" dirty="0"/>
              <a:t>2018</a:t>
            </a:r>
          </a:p>
        </p:txBody>
      </p:sp>
      <p:sp>
        <p:nvSpPr>
          <p:cNvPr id="26" name="Shape 20">
            <a:extLst>
              <a:ext uri="{FF2B5EF4-FFF2-40B4-BE49-F238E27FC236}">
                <a16:creationId xmlns:a16="http://schemas.microsoft.com/office/drawing/2014/main" id="{3D9D43C9-2799-4458-BC31-980C95470788}"/>
              </a:ext>
            </a:extLst>
          </p:cNvPr>
          <p:cNvSpPr/>
          <p:nvPr userDrawn="1"/>
        </p:nvSpPr>
        <p:spPr>
          <a:xfrm>
            <a:off x="734684" y="4835723"/>
            <a:ext cx="76746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#sf18eu  •  Imperial Riding School Renaissance Vienna  •  Oct 29 - Nov 2</a:t>
            </a:r>
            <a:endParaRPr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endParaRPr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937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4B173-841E-43CF-9BE3-BF75A3FA4A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9592" y="0"/>
            <a:ext cx="7272808" cy="843558"/>
          </a:xfrm>
          <a:prstGeom prst="rect">
            <a:avLst/>
          </a:prstGeom>
        </p:spPr>
        <p:txBody>
          <a:bodyPr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1059581"/>
            <a:ext cx="8353425" cy="3744193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444500" indent="-179388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803275" indent="-179388">
              <a:buFont typeface="Arial" panose="020B0604020202020204" pitchFamily="34" charset="0"/>
              <a:buChar char="•"/>
              <a:defRPr sz="1600">
                <a:latin typeface="+mn-lt"/>
              </a:defRPr>
            </a:lvl3pPr>
            <a:lvl4pPr marL="1076325" indent="-179388">
              <a:buFont typeface="Arial" panose="020B0604020202020204" pitchFamily="34" charset="0"/>
              <a:buChar char="•"/>
              <a:defRPr>
                <a:latin typeface="+mn-lt"/>
              </a:defRPr>
            </a:lvl4pPr>
            <a:lvl5pPr marL="1341438" indent="-179388">
              <a:buFont typeface="Arial" panose="020B0604020202020204" pitchFamily="34" charset="0"/>
              <a:buChar char="•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38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10">
            <a:extLst>
              <a:ext uri="{FF2B5EF4-FFF2-40B4-BE49-F238E27FC236}">
                <a16:creationId xmlns:a16="http://schemas.microsoft.com/office/drawing/2014/main" id="{36AF4A7E-C15B-4ACD-A878-CBF54F23EF01}"/>
              </a:ext>
            </a:extLst>
          </p:cNvPr>
          <p:cNvSpPr/>
          <p:nvPr userDrawn="1"/>
        </p:nvSpPr>
        <p:spPr>
          <a:xfrm>
            <a:off x="1" y="4809667"/>
            <a:ext cx="9144000" cy="354000"/>
          </a:xfrm>
          <a:prstGeom prst="rect">
            <a:avLst/>
          </a:prstGeom>
          <a:solidFill>
            <a:srgbClr val="082A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6">
            <a:extLst>
              <a:ext uri="{FF2B5EF4-FFF2-40B4-BE49-F238E27FC236}">
                <a16:creationId xmlns:a16="http://schemas.microsoft.com/office/drawing/2014/main" id="{7A0133E1-4E59-4FA7-B86C-B1A8425B9F49}"/>
              </a:ext>
            </a:extLst>
          </p:cNvPr>
          <p:cNvSpPr/>
          <p:nvPr userDrawn="1"/>
        </p:nvSpPr>
        <p:spPr>
          <a:xfrm>
            <a:off x="1" y="0"/>
            <a:ext cx="9152524" cy="996156"/>
          </a:xfrm>
          <a:prstGeom prst="rect">
            <a:avLst/>
          </a:prstGeom>
          <a:solidFill>
            <a:srgbClr val="082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Background star 4">
            <a:extLst>
              <a:ext uri="{FF2B5EF4-FFF2-40B4-BE49-F238E27FC236}">
                <a16:creationId xmlns:a16="http://schemas.microsoft.com/office/drawing/2014/main" id="{27B621C5-C145-4DD4-96EF-DE57B6114A54}"/>
              </a:ext>
            </a:extLst>
          </p:cNvPr>
          <p:cNvSpPr/>
          <p:nvPr userDrawn="1"/>
        </p:nvSpPr>
        <p:spPr>
          <a:xfrm>
            <a:off x="8715480" y="2300782"/>
            <a:ext cx="428520" cy="777274"/>
          </a:xfrm>
          <a:custGeom>
            <a:avLst/>
            <a:gdLst>
              <a:gd name="connsiteX0" fmla="*/ 428520 w 428520"/>
              <a:gd name="connsiteY0" fmla="*/ 352145 h 777274"/>
              <a:gd name="connsiteX1" fmla="*/ 428520 w 428520"/>
              <a:gd name="connsiteY1" fmla="*/ 676911 h 777274"/>
              <a:gd name="connsiteX2" fmla="*/ 277007 w 428520"/>
              <a:gd name="connsiteY2" fmla="*/ 777274 h 777274"/>
              <a:gd name="connsiteX3" fmla="*/ 0 w 428520"/>
              <a:gd name="connsiteY3" fmla="*/ 0 h 777274"/>
              <a:gd name="connsiteX4" fmla="*/ 428520 w 428520"/>
              <a:gd name="connsiteY4" fmla="*/ 3 h 777274"/>
              <a:gd name="connsiteX5" fmla="*/ 428520 w 428520"/>
              <a:gd name="connsiteY5" fmla="*/ 283847 h 7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520" h="777274">
                <a:moveTo>
                  <a:pt x="428520" y="352145"/>
                </a:moveTo>
                <a:lnTo>
                  <a:pt x="428520" y="676911"/>
                </a:lnTo>
                <a:lnTo>
                  <a:pt x="277007" y="777274"/>
                </a:lnTo>
                <a:close/>
                <a:moveTo>
                  <a:pt x="0" y="0"/>
                </a:moveTo>
                <a:lnTo>
                  <a:pt x="428520" y="3"/>
                </a:lnTo>
                <a:lnTo>
                  <a:pt x="428520" y="283847"/>
                </a:lnTo>
                <a:close/>
              </a:path>
            </a:pathLst>
          </a:custGeom>
          <a:solidFill>
            <a:srgbClr val="FFCC01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right text">
            <a:extLst>
              <a:ext uri="{FF2B5EF4-FFF2-40B4-BE49-F238E27FC236}">
                <a16:creationId xmlns:a16="http://schemas.microsoft.com/office/drawing/2014/main" id="{0756070A-1185-46CE-B6C5-D0AFBE1AD8B4}"/>
              </a:ext>
            </a:extLst>
          </p:cNvPr>
          <p:cNvSpPr/>
          <p:nvPr userDrawn="1"/>
        </p:nvSpPr>
        <p:spPr>
          <a:xfrm>
            <a:off x="8331199" y="4832782"/>
            <a:ext cx="4523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fld id="{702F0B4C-5929-4C09-8A99-925973717264}" type="slidenum">
              <a:rPr lang="en-GB" smtClean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pPr algn="ctr"/>
              <a:t>‹#›</a:t>
            </a:fld>
            <a:endParaRPr lang="en-US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6" name="Shape 8">
            <a:extLst>
              <a:ext uri="{FF2B5EF4-FFF2-40B4-BE49-F238E27FC236}">
                <a16:creationId xmlns:a16="http://schemas.microsoft.com/office/drawing/2014/main" id="{65BF7016-0661-4370-BE72-32B98729AD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8525" y="11375"/>
            <a:ext cx="74652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30" name="Shape 9">
            <a:extLst>
              <a:ext uri="{FF2B5EF4-FFF2-40B4-BE49-F238E27FC236}">
                <a16:creationId xmlns:a16="http://schemas.microsoft.com/office/drawing/2014/main" id="{A160D584-12F5-4A48-9443-E0F56365A3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2953" y="1193801"/>
            <a:ext cx="8208453" cy="339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339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" name="Shape 20">
            <a:extLst>
              <a:ext uri="{FF2B5EF4-FFF2-40B4-BE49-F238E27FC236}">
                <a16:creationId xmlns:a16="http://schemas.microsoft.com/office/drawing/2014/main" id="{A4267EDB-A8B6-4197-BF94-AEA9153C60F9}"/>
              </a:ext>
            </a:extLst>
          </p:cNvPr>
          <p:cNvSpPr/>
          <p:nvPr userDrawn="1"/>
        </p:nvSpPr>
        <p:spPr>
          <a:xfrm>
            <a:off x="734684" y="4835723"/>
            <a:ext cx="76746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r>
              <a:rPr lang="en-US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#sf18eu  •  Imperial Riding School Renaissance Vienna  •  Oct 29 - Nov 2</a:t>
            </a:r>
            <a:endParaRPr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</a:pPr>
            <a:endParaRPr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" name="Shape 13">
            <a:extLst>
              <a:ext uri="{FF2B5EF4-FFF2-40B4-BE49-F238E27FC236}">
                <a16:creationId xmlns:a16="http://schemas.microsoft.com/office/drawing/2014/main" id="{54C38C27-4C40-496B-A401-D1D11E414441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7075" y="54025"/>
            <a:ext cx="776575" cy="8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7" descr="sf logo-white.png">
            <a:extLst>
              <a:ext uri="{FF2B5EF4-FFF2-40B4-BE49-F238E27FC236}">
                <a16:creationId xmlns:a16="http://schemas.microsoft.com/office/drawing/2014/main" id="{5B7D61E8-7336-4EB0-97A1-F90206CCC031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46600" y="139198"/>
            <a:ext cx="719049" cy="713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7210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sgd.free.f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00AF-A266-4314-BD5B-E6F11EDA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257" y="1236191"/>
            <a:ext cx="7121055" cy="1257658"/>
          </a:xfrm>
        </p:spPr>
        <p:txBody>
          <a:bodyPr/>
          <a:lstStyle/>
          <a:p>
            <a:r>
              <a:rPr lang="en-GB" dirty="0"/>
              <a:t>Writing a Wireshark Dissector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7DA19-A44A-41EB-AE1C-CF494B037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3 Ways to Eat Bytes</a:t>
            </a:r>
          </a:p>
        </p:txBody>
      </p:sp>
    </p:spTree>
    <p:extLst>
      <p:ext uri="{BB962C8B-B14F-4D97-AF65-F5344CB8AC3E}">
        <p14:creationId xmlns:p14="http://schemas.microsoft.com/office/powerpoint/2010/main" val="19678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Wireshark Generic Dissector (WSGD)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Wireshark add-on created by </a:t>
            </a:r>
            <a:r>
              <a:rPr lang="en-GB" dirty="0"/>
              <a:t>Olivier </a:t>
            </a:r>
            <a:r>
              <a:rPr lang="en-GB" dirty="0" err="1"/>
              <a:t>Aveline</a:t>
            </a:r>
            <a:r>
              <a:rPr lang="en-GB" dirty="0"/>
              <a:t>, info at </a:t>
            </a:r>
            <a:r>
              <a:rPr lang="en-GB" dirty="0">
                <a:hlinkClick r:id="rId2"/>
              </a:rPr>
              <a:t>http://wsgd.free.fr/</a:t>
            </a:r>
            <a:endParaRPr lang="en-GB" dirty="0"/>
          </a:p>
          <a:p>
            <a:endParaRPr lang="en-US" dirty="0"/>
          </a:p>
          <a:p>
            <a:r>
              <a:rPr lang="en-US" dirty="0"/>
              <a:t>Allows dissection of a protocol based on a text description of the protocol elements</a:t>
            </a:r>
          </a:p>
          <a:p>
            <a:endParaRPr lang="en-US" dirty="0"/>
          </a:p>
          <a:p>
            <a:r>
              <a:rPr lang="en-US" dirty="0"/>
              <a:t>Available for Windows and Linux as a plug-in module</a:t>
            </a:r>
          </a:p>
          <a:p>
            <a:endParaRPr lang="en-US" dirty="0"/>
          </a:p>
          <a:p>
            <a:r>
              <a:rPr lang="en-US" dirty="0"/>
              <a:t>Has some limitations but relatively simple to use and doesn’t require a development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86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WSGD Dissectors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Copy the appropriate version of the plugin into your Wireshark installation:</a:t>
            </a:r>
          </a:p>
          <a:p>
            <a:pPr lvl="1"/>
            <a:r>
              <a:rPr lang="en-GB" dirty="0"/>
              <a:t>Global plugins</a:t>
            </a:r>
          </a:p>
          <a:p>
            <a:pPr lvl="1"/>
            <a:r>
              <a:rPr lang="en-GB" dirty="0"/>
              <a:t>Personal plugins</a:t>
            </a:r>
          </a:p>
          <a:p>
            <a:endParaRPr lang="en-GB" dirty="0"/>
          </a:p>
          <a:p>
            <a:r>
              <a:rPr lang="en-GB" dirty="0"/>
              <a:t>Copy (or create) the definition files in the required location:</a:t>
            </a:r>
          </a:p>
          <a:p>
            <a:pPr lvl="1"/>
            <a:r>
              <a:rPr lang="en-GB" dirty="0"/>
              <a:t>As specified by the environment variable “WIRESHARK_GENERIC_DISSECTOR_DIR”</a:t>
            </a:r>
          </a:p>
          <a:p>
            <a:pPr lvl="1"/>
            <a:r>
              <a:rPr lang="en-GB" dirty="0"/>
              <a:t>Profiles directory</a:t>
            </a:r>
          </a:p>
          <a:p>
            <a:pPr lvl="1"/>
            <a:r>
              <a:rPr lang="en-GB" dirty="0"/>
              <a:t>User data directory</a:t>
            </a:r>
          </a:p>
          <a:p>
            <a:pPr lvl="1"/>
            <a:r>
              <a:rPr lang="en-GB" dirty="0"/>
              <a:t>Global plugin directory</a:t>
            </a:r>
          </a:p>
          <a:p>
            <a:pPr lvl="1"/>
            <a:r>
              <a:rPr lang="en-GB" dirty="0"/>
              <a:t>Wireshark main directory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87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WSGD Basics – Protocol Definition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67"/>
              </a:spcBef>
            </a:pPr>
            <a:endParaRPr lang="en-US" sz="2600" dirty="0"/>
          </a:p>
          <a:p>
            <a:pPr>
              <a:lnSpc>
                <a:spcPct val="80000"/>
              </a:lnSpc>
              <a:spcBef>
                <a:spcPts val="167"/>
              </a:spcBef>
            </a:pPr>
            <a:r>
              <a:rPr lang="en-US" sz="2600" dirty="0"/>
              <a:t>WSGD requires a protocol definition file, this describes the top-level details of the protocol to be dissected, such as the name.</a:t>
            </a:r>
          </a:p>
          <a:p>
            <a:pPr>
              <a:lnSpc>
                <a:spcPct val="80000"/>
              </a:lnSpc>
              <a:spcBef>
                <a:spcPts val="167"/>
              </a:spcBef>
            </a:pPr>
            <a:endParaRPr lang="en-US" sz="2600" dirty="0"/>
          </a:p>
          <a:p>
            <a:pPr>
              <a:lnSpc>
                <a:spcPct val="80000"/>
              </a:lnSpc>
              <a:spcBef>
                <a:spcPts val="167"/>
              </a:spcBef>
            </a:pPr>
            <a:r>
              <a:rPr lang="en-US" sz="2600" dirty="0"/>
              <a:t>See file sf18.wsgd</a:t>
            </a:r>
          </a:p>
        </p:txBody>
      </p:sp>
    </p:spTree>
    <p:extLst>
      <p:ext uri="{BB962C8B-B14F-4D97-AF65-F5344CB8AC3E}">
        <p14:creationId xmlns:p14="http://schemas.microsoft.com/office/powerpoint/2010/main" val="120880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WSGD Basics – Field Definitions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1CA8CF-E1FA-4636-8F87-3E6D3C488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288" y="1059581"/>
            <a:ext cx="8353425" cy="374419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67"/>
              </a:spcBef>
            </a:pPr>
            <a:endParaRPr lang="en-US" sz="2600" dirty="0"/>
          </a:p>
          <a:p>
            <a:pPr>
              <a:lnSpc>
                <a:spcPct val="80000"/>
              </a:lnSpc>
              <a:spcBef>
                <a:spcPts val="167"/>
              </a:spcBef>
            </a:pPr>
            <a:r>
              <a:rPr lang="en-US" sz="2600" dirty="0"/>
              <a:t>WSGD requires a field definition file, this describes the fields to be dissected, their names, types and possible values.</a:t>
            </a:r>
          </a:p>
          <a:p>
            <a:pPr>
              <a:lnSpc>
                <a:spcPct val="80000"/>
              </a:lnSpc>
              <a:spcBef>
                <a:spcPts val="167"/>
              </a:spcBef>
            </a:pPr>
            <a:endParaRPr lang="en-US" sz="2600" dirty="0"/>
          </a:p>
          <a:p>
            <a:pPr>
              <a:lnSpc>
                <a:spcPct val="80000"/>
              </a:lnSpc>
              <a:spcBef>
                <a:spcPts val="167"/>
              </a:spcBef>
            </a:pPr>
            <a:r>
              <a:rPr lang="en-US" sz="2600" dirty="0"/>
              <a:t>See file sf18.fdesc</a:t>
            </a:r>
          </a:p>
        </p:txBody>
      </p:sp>
    </p:spTree>
    <p:extLst>
      <p:ext uri="{BB962C8B-B14F-4D97-AF65-F5344CB8AC3E}">
        <p14:creationId xmlns:p14="http://schemas.microsoft.com/office/powerpoint/2010/main" val="317555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Scripting language based dissectors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Protocol definition held in text file(s) using the script language syntax</a:t>
            </a:r>
          </a:p>
          <a:p>
            <a:r>
              <a:rPr lang="en-US" dirty="0"/>
              <a:t>Definitions are interpreted by the scripting language run-time</a:t>
            </a:r>
          </a:p>
          <a:p>
            <a:r>
              <a:rPr lang="en-US" dirty="0"/>
              <a:t>Scripting run-time exposes access to </a:t>
            </a:r>
            <a:r>
              <a:rPr lang="en-US" dirty="0" err="1"/>
              <a:t>libwireshark</a:t>
            </a:r>
            <a:r>
              <a:rPr lang="en-US" dirty="0"/>
              <a:t> infrastructure</a:t>
            </a:r>
          </a:p>
          <a:p>
            <a:r>
              <a:rPr lang="en-US" dirty="0"/>
              <a:t>Not all </a:t>
            </a:r>
            <a:r>
              <a:rPr lang="en-US" dirty="0" err="1"/>
              <a:t>libwireshark</a:t>
            </a:r>
            <a:r>
              <a:rPr lang="en-US" dirty="0"/>
              <a:t> infrastructure exposed</a:t>
            </a:r>
          </a:p>
          <a:p>
            <a:r>
              <a:rPr lang="en-US" dirty="0"/>
              <a:t>No development environment required</a:t>
            </a:r>
          </a:p>
          <a:p>
            <a:r>
              <a:rPr lang="en-US" dirty="0"/>
              <a:t>Faster than text dissectors, slower than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2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Lua dissectors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Lua is built-in to Wireshark (on most platforms)</a:t>
            </a:r>
          </a:p>
          <a:p>
            <a:r>
              <a:rPr lang="en-US" dirty="0"/>
              <a:t>The </a:t>
            </a:r>
            <a:r>
              <a:rPr lang="en-US" dirty="0" err="1"/>
              <a:t>lua</a:t>
            </a:r>
            <a:r>
              <a:rPr lang="en-US" dirty="0"/>
              <a:t> support can be used to build dissectors, post-dissectors and taps</a:t>
            </a:r>
          </a:p>
          <a:p>
            <a:r>
              <a:rPr lang="en-US" dirty="0" err="1"/>
              <a:t>init.lua</a:t>
            </a:r>
            <a:r>
              <a:rPr lang="en-US" dirty="0"/>
              <a:t> in the global configuration directory is run at Wireshark start-up</a:t>
            </a:r>
          </a:p>
          <a:p>
            <a:r>
              <a:rPr lang="en-US" dirty="0"/>
              <a:t>If </a:t>
            </a:r>
            <a:r>
              <a:rPr lang="en-US" dirty="0" err="1"/>
              <a:t>disable_lua</a:t>
            </a:r>
            <a:r>
              <a:rPr lang="en-US" dirty="0"/>
              <a:t> is not set to 0 runs </a:t>
            </a:r>
            <a:r>
              <a:rPr lang="en-US" dirty="0" err="1"/>
              <a:t>init.lua</a:t>
            </a:r>
            <a:r>
              <a:rPr lang="en-US" dirty="0"/>
              <a:t> from the personal configuration directory</a:t>
            </a:r>
          </a:p>
          <a:p>
            <a:r>
              <a:rPr lang="en-US" dirty="0"/>
              <a:t>Loads all </a:t>
            </a:r>
            <a:r>
              <a:rPr lang="en-US" dirty="0" err="1"/>
              <a:t>lua</a:t>
            </a:r>
            <a:r>
              <a:rPr lang="en-US" dirty="0"/>
              <a:t> scripts (*.</a:t>
            </a:r>
            <a:r>
              <a:rPr lang="en-US" dirty="0" err="1"/>
              <a:t>lua</a:t>
            </a:r>
            <a:r>
              <a:rPr lang="en-US" dirty="0"/>
              <a:t>) in the global and personal plugins directory</a:t>
            </a:r>
          </a:p>
          <a:p>
            <a:r>
              <a:rPr lang="en-US" dirty="0"/>
              <a:t>Runs any scripts passed on the command line with –X </a:t>
            </a:r>
            <a:r>
              <a:rPr lang="en-US" dirty="0" err="1"/>
              <a:t>lua_script:xxx.lua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6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Lua dissector – Code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AA13BF5-8103-441D-8A5D-F25E3A73E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288" y="1059581"/>
            <a:ext cx="8353425" cy="3744193"/>
          </a:xfrm>
        </p:spPr>
        <p:txBody>
          <a:bodyPr>
            <a:normAutofit/>
          </a:bodyPr>
          <a:lstStyle/>
          <a:p>
            <a:r>
              <a:rPr lang="en-US" dirty="0"/>
              <a:t>See the file sf18.lua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5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C based dissectors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Protocol definition, implied in dissector source</a:t>
            </a:r>
          </a:p>
          <a:p>
            <a:r>
              <a:rPr lang="en-US" dirty="0"/>
              <a:t>Dissector source file compiled into </a:t>
            </a:r>
            <a:r>
              <a:rPr lang="en-US" dirty="0" err="1"/>
              <a:t>libwireshark</a:t>
            </a:r>
            <a:r>
              <a:rPr lang="en-US" dirty="0"/>
              <a:t> or as a plugin</a:t>
            </a:r>
          </a:p>
          <a:p>
            <a:r>
              <a:rPr lang="en-US" dirty="0"/>
              <a:t>All </a:t>
            </a:r>
            <a:r>
              <a:rPr lang="en-US" dirty="0" err="1"/>
              <a:t>libwireshark</a:t>
            </a:r>
            <a:r>
              <a:rPr lang="en-US" dirty="0"/>
              <a:t> infrastructure available</a:t>
            </a:r>
          </a:p>
          <a:p>
            <a:r>
              <a:rPr lang="en-US" dirty="0"/>
              <a:t>High knowledge barrier to initial implementation</a:t>
            </a:r>
          </a:p>
          <a:p>
            <a:r>
              <a:rPr lang="en-US" dirty="0"/>
              <a:t>Full development environment required</a:t>
            </a:r>
          </a:p>
          <a:p>
            <a:r>
              <a:rPr lang="en-US" dirty="0"/>
              <a:t>Use existing dissectors as a guide</a:t>
            </a:r>
          </a:p>
          <a:p>
            <a:r>
              <a:rPr lang="en-US" dirty="0"/>
              <a:t>Developers Guide is essential reading, also </a:t>
            </a:r>
            <a:r>
              <a:rPr lang="en-US" dirty="0" err="1"/>
              <a:t>README.developer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12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Place source file in </a:t>
            </a:r>
            <a:r>
              <a:rPr lang="en-US" dirty="0" err="1"/>
              <a:t>epan</a:t>
            </a:r>
            <a:r>
              <a:rPr lang="en-US" dirty="0"/>
              <a:t>\dissectors</a:t>
            </a:r>
          </a:p>
          <a:p>
            <a:endParaRPr lang="en-US" dirty="0"/>
          </a:p>
          <a:p>
            <a:r>
              <a:rPr lang="en-US" dirty="0"/>
              <a:t>Add entry for source to </a:t>
            </a:r>
            <a:r>
              <a:rPr lang="en-US" dirty="0" err="1"/>
              <a:t>Makefile.common</a:t>
            </a:r>
            <a:r>
              <a:rPr lang="en-US" dirty="0"/>
              <a:t>, </a:t>
            </a:r>
            <a:r>
              <a:rPr lang="en-US" dirty="0" err="1"/>
              <a:t>epan</a:t>
            </a:r>
            <a:r>
              <a:rPr lang="en-US" dirty="0"/>
              <a:t>\CMakeLists.txt</a:t>
            </a:r>
          </a:p>
          <a:p>
            <a:endParaRPr lang="en-US" dirty="0"/>
          </a:p>
          <a:p>
            <a:r>
              <a:rPr lang="en-US" dirty="0"/>
              <a:t>Rebuild Wireshark in the normal way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C dissector installation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63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C dissector – code</a:t>
            </a:r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F44578A-B839-484D-8C53-15649CA300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288" y="1059581"/>
            <a:ext cx="8353425" cy="3744193"/>
          </a:xfrm>
        </p:spPr>
        <p:txBody>
          <a:bodyPr/>
          <a:lstStyle/>
          <a:p>
            <a:r>
              <a:rPr lang="en-US" dirty="0"/>
              <a:t>See the file packet-sf18.c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de-DE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Developer with Trihedral UK Limited</a:t>
            </a:r>
          </a:p>
          <a:p>
            <a:pPr lvl="1"/>
            <a:r>
              <a:rPr lang="en-US" dirty="0"/>
              <a:t>Use C++ and scripting for SCADA toolkit </a:t>
            </a:r>
            <a:r>
              <a:rPr lang="en-US" dirty="0" err="1"/>
              <a:t>VTScada</a:t>
            </a:r>
            <a:r>
              <a:rPr lang="en-US" dirty="0"/>
              <a:t>™</a:t>
            </a:r>
          </a:p>
          <a:p>
            <a:pPr lvl="1"/>
            <a:r>
              <a:rPr lang="en-US" dirty="0"/>
              <a:t>Use Wireshark with industrial tele-control protocols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Wireshark Core Developer</a:t>
            </a:r>
          </a:p>
          <a:p>
            <a:pPr lvl="1"/>
            <a:r>
              <a:rPr lang="en-US" dirty="0"/>
              <a:t>First contributed to Wireshark in 1999</a:t>
            </a:r>
          </a:p>
          <a:p>
            <a:pPr lvl="1"/>
            <a:r>
              <a:rPr lang="en-US" dirty="0"/>
              <a:t>Maintain DNP3 dissector, Windows Build systems, </a:t>
            </a:r>
            <a:r>
              <a:rPr lang="en-US" dirty="0" err="1"/>
              <a:t>CMake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Frequent contributor to “Ask Wireshark”</a:t>
            </a:r>
          </a:p>
          <a:p>
            <a:pPr lvl="2"/>
            <a:r>
              <a:rPr lang="en-US" dirty="0"/>
              <a:t>Mostly fixing formatting and converting “answers” to comments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269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Comparison of dissectors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For this simple “protocol”, Wireshark displays are almost identical</a:t>
            </a:r>
          </a:p>
          <a:p>
            <a:r>
              <a:rPr lang="en-US"/>
              <a:t>WSGD and Lua dissectors are quick and easy to develop; edit file and restart Wireshark</a:t>
            </a:r>
          </a:p>
          <a:p>
            <a:r>
              <a:rPr lang="en-US"/>
              <a:t>WSGD facilities are most limited option, Lua more advanced</a:t>
            </a:r>
          </a:p>
          <a:p>
            <a:r>
              <a:rPr lang="en-US"/>
              <a:t>C dissectors easy to distribute, build an installer package, easy to contribute back to Wireshark</a:t>
            </a:r>
          </a:p>
          <a:p>
            <a:r>
              <a:rPr lang="en-US"/>
              <a:t>WSGD 124 lines, Lua 89 lines, C 270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8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Comparison of dissector performance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No visible difference for a small capture file, 11 packets</a:t>
            </a:r>
          </a:p>
          <a:p>
            <a:r>
              <a:rPr lang="en-US"/>
              <a:t>Big capture file (~ 1M packets) load time results:</a:t>
            </a:r>
          </a:p>
          <a:p>
            <a:endParaRPr lang="en-US"/>
          </a:p>
          <a:p>
            <a:pPr lvl="1"/>
            <a:r>
              <a:rPr lang="en-US"/>
              <a:t>WSGD: 1:42.1 – 9.1 x slower than C</a:t>
            </a:r>
          </a:p>
          <a:p>
            <a:pPr lvl="1"/>
            <a:r>
              <a:rPr lang="en-US"/>
              <a:t>Lua: 0:27.0 – 2.4 slower than C</a:t>
            </a:r>
          </a:p>
          <a:p>
            <a:pPr lvl="1"/>
            <a:r>
              <a:rPr lang="en-US"/>
              <a:t>C: 0:11.2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7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Other dissector options?</a:t>
            </a:r>
          </a:p>
          <a:p>
            <a:endParaRPr lang="en-US" dirty="0"/>
          </a:p>
          <a:p>
            <a:r>
              <a:rPr lang="en-US" dirty="0"/>
              <a:t>Future directions?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Topics to be Covered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288" y="1059581"/>
            <a:ext cx="8353425" cy="3744193"/>
          </a:xfrm>
        </p:spPr>
        <p:txBody>
          <a:bodyPr/>
          <a:lstStyle/>
          <a:p>
            <a:r>
              <a:rPr lang="en-US"/>
              <a:t>Wireshark internals brief overview</a:t>
            </a:r>
          </a:p>
          <a:p>
            <a:pPr lvl="1"/>
            <a:r>
              <a:rPr lang="en-US"/>
              <a:t>Where dissectors fit in</a:t>
            </a:r>
          </a:p>
          <a:p>
            <a:endParaRPr lang="en-US"/>
          </a:p>
          <a:p>
            <a:r>
              <a:rPr lang="en-US"/>
              <a:t>Dissectors</a:t>
            </a:r>
          </a:p>
          <a:p>
            <a:pPr lvl="1"/>
            <a:r>
              <a:rPr lang="en-US"/>
              <a:t>Brief overview</a:t>
            </a:r>
          </a:p>
          <a:p>
            <a:pPr lvl="1"/>
            <a:r>
              <a:rPr lang="en-US"/>
              <a:t>Paths to implementation</a:t>
            </a:r>
          </a:p>
          <a:p>
            <a:pPr lvl="1"/>
            <a:r>
              <a:rPr lang="en-US"/>
              <a:t>Complexity and performance tradeoffs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94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Wireshark Internals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Wireshark provides a framework for loading, dissection and visualization of network traffic</a:t>
            </a:r>
          </a:p>
          <a:p>
            <a:r>
              <a:rPr lang="en-US"/>
              <a:t>Wireshark framework allows individual dissectors access to network data via libwiretap</a:t>
            </a:r>
          </a:p>
          <a:p>
            <a:r>
              <a:rPr lang="en-US"/>
              <a:t>Wireshark framework provides utility functions for dissectors when dissecting data</a:t>
            </a:r>
          </a:p>
          <a:p>
            <a:r>
              <a:rPr lang="en-US"/>
              <a:t>Wireshark framework allows dissectors to write out products of dissection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4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Dissectors overview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Dissectors “register” their interest in data from a lower level protocol dissector, e.g. </a:t>
            </a:r>
            <a:r>
              <a:rPr lang="en-US" sz="2400" dirty="0" err="1"/>
              <a:t>tcp</a:t>
            </a:r>
            <a:r>
              <a:rPr lang="en-US" sz="2400" dirty="0"/>
              <a:t> port 54321</a:t>
            </a:r>
          </a:p>
          <a:p>
            <a:r>
              <a:rPr lang="en-US" sz="2400" dirty="0"/>
              <a:t>The lower level dissector hands the payload body to the registered dissector</a:t>
            </a:r>
          </a:p>
          <a:p>
            <a:r>
              <a:rPr lang="en-US" sz="2400" dirty="0"/>
              <a:t>Dissectors “pick apart” a protocol into the individual elements of the protocol message</a:t>
            </a:r>
          </a:p>
          <a:p>
            <a:r>
              <a:rPr lang="en-US" sz="2400" dirty="0"/>
              <a:t>Each element of a protocol may have a type, e.g. integer, string, bit field, timestamp</a:t>
            </a:r>
          </a:p>
          <a:p>
            <a:r>
              <a:rPr lang="en-US" sz="2400" dirty="0"/>
              <a:t>Dissectors provide elements that may be used in display filters</a:t>
            </a:r>
          </a:p>
        </p:txBody>
      </p:sp>
    </p:spTree>
    <p:extLst>
      <p:ext uri="{BB962C8B-B14F-4D97-AF65-F5344CB8AC3E}">
        <p14:creationId xmlns:p14="http://schemas.microsoft.com/office/powerpoint/2010/main" val="327756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Dissector output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the protocol column</a:t>
            </a:r>
          </a:p>
          <a:p>
            <a:endParaRPr lang="en-US" dirty="0"/>
          </a:p>
          <a:p>
            <a:r>
              <a:rPr lang="en-US" dirty="0"/>
              <a:t>Set the info column</a:t>
            </a:r>
          </a:p>
          <a:p>
            <a:endParaRPr lang="en-US" dirty="0"/>
          </a:p>
          <a:p>
            <a:r>
              <a:rPr lang="en-US" dirty="0"/>
              <a:t>Create tree entries as required</a:t>
            </a:r>
          </a:p>
          <a:p>
            <a:pPr lvl="1"/>
            <a:r>
              <a:rPr lang="en-US" dirty="0"/>
              <a:t>Create subtree entries for protocol components</a:t>
            </a:r>
          </a:p>
          <a:p>
            <a:pPr lvl="1"/>
            <a:r>
              <a:rPr lang="en-US" dirty="0"/>
              <a:t>Add values, text to tree entries</a:t>
            </a:r>
          </a:p>
          <a:p>
            <a:endParaRPr lang="en-US" dirty="0"/>
          </a:p>
          <a:p>
            <a:r>
              <a:rPr lang="en-US" dirty="0"/>
              <a:t>Call sub-dissectors as required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2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Dissector Construction Options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Text based</a:t>
            </a:r>
          </a:p>
          <a:p>
            <a:pPr lvl="1"/>
            <a:r>
              <a:rPr lang="en-US" dirty="0"/>
              <a:t>Built-in, with compilation – ASN.1, IDL </a:t>
            </a:r>
          </a:p>
          <a:p>
            <a:pPr lvl="1"/>
            <a:r>
              <a:rPr lang="en-US" dirty="0"/>
              <a:t>External, without compilation – Wireshark Generic Dissector (WSGD)*</a:t>
            </a:r>
          </a:p>
          <a:p>
            <a:endParaRPr lang="en-US" dirty="0"/>
          </a:p>
          <a:p>
            <a:r>
              <a:rPr lang="en-US" dirty="0"/>
              <a:t>Scripting language based</a:t>
            </a:r>
          </a:p>
          <a:p>
            <a:pPr lvl="1"/>
            <a:r>
              <a:rPr lang="en-US" dirty="0"/>
              <a:t>Built-in: Lua*</a:t>
            </a:r>
          </a:p>
          <a:p>
            <a:endParaRPr lang="en-US" dirty="0"/>
          </a:p>
          <a:p>
            <a:r>
              <a:rPr lang="en-US" dirty="0"/>
              <a:t>C based*</a:t>
            </a:r>
          </a:p>
          <a:p>
            <a:pPr lvl="1"/>
            <a:r>
              <a:rPr lang="en-US" dirty="0"/>
              <a:t>Traditional format, requires a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64094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900113" y="0"/>
            <a:ext cx="7272337" cy="842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Demonstration protocol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Made up for this presentation</a:t>
            </a:r>
          </a:p>
          <a:p>
            <a:r>
              <a:rPr lang="en-US" sz="1800" dirty="0"/>
              <a:t>Has a header with a byte indicating the message type, and a short (2 bytes in big-endian format) for the total message length (including the header)</a:t>
            </a:r>
          </a:p>
          <a:p>
            <a:r>
              <a:rPr lang="en-US" sz="1800" dirty="0"/>
              <a:t>Commands are:</a:t>
            </a:r>
          </a:p>
          <a:p>
            <a:endParaRPr lang="en-US" sz="1100" dirty="0"/>
          </a:p>
          <a:p>
            <a:pPr lvl="1"/>
            <a:r>
              <a:rPr lang="en-US" sz="1800" dirty="0"/>
              <a:t> connect (20) and </a:t>
            </a:r>
            <a:r>
              <a:rPr lang="en-US" sz="1800" dirty="0" err="1"/>
              <a:t>connect_ack</a:t>
            </a:r>
            <a:r>
              <a:rPr lang="en-US" sz="1800" dirty="0"/>
              <a:t> (21) that have a long (4 bytes in little-endian format) id</a:t>
            </a:r>
          </a:p>
          <a:p>
            <a:pPr lvl="1"/>
            <a:endParaRPr lang="en-US" sz="1100" dirty="0"/>
          </a:p>
          <a:p>
            <a:pPr lvl="1"/>
            <a:r>
              <a:rPr lang="en-US" sz="1800" dirty="0"/>
              <a:t>disconnect (60) and </a:t>
            </a:r>
            <a:r>
              <a:rPr lang="en-US" sz="1800" dirty="0" err="1"/>
              <a:t>disconnect_ack</a:t>
            </a:r>
            <a:r>
              <a:rPr lang="en-US" sz="1800" dirty="0"/>
              <a:t> (61) that have a long (4 bytes in little-endian format) id</a:t>
            </a:r>
          </a:p>
          <a:p>
            <a:pPr lvl="1"/>
            <a:endParaRPr lang="en-US" sz="1100" dirty="0"/>
          </a:p>
          <a:p>
            <a:pPr lvl="1"/>
            <a:r>
              <a:rPr lang="en-US" sz="1800" dirty="0" err="1"/>
              <a:t>request_data</a:t>
            </a:r>
            <a:r>
              <a:rPr lang="en-US" sz="1800" dirty="0"/>
              <a:t> and </a:t>
            </a:r>
            <a:r>
              <a:rPr lang="en-US" sz="1800" dirty="0" err="1"/>
              <a:t>request_reply</a:t>
            </a:r>
            <a:r>
              <a:rPr lang="en-US" sz="1800" dirty="0"/>
              <a:t> that have a byte indicating the data type and for the reply an actual data value;</a:t>
            </a:r>
          </a:p>
          <a:p>
            <a:pPr lvl="1"/>
            <a:endParaRPr lang="en-US" sz="1100" dirty="0"/>
          </a:p>
          <a:p>
            <a:pPr lvl="2"/>
            <a:r>
              <a:rPr lang="en-US" dirty="0"/>
              <a:t>Data type 0 – a little-endian short</a:t>
            </a:r>
          </a:p>
          <a:p>
            <a:pPr lvl="2"/>
            <a:r>
              <a:rPr lang="en-US" dirty="0"/>
              <a:t>Data type 1 – a little-endian long</a:t>
            </a:r>
          </a:p>
          <a:p>
            <a:pPr lvl="2"/>
            <a:r>
              <a:rPr lang="en-US" dirty="0"/>
              <a:t>Data type 2 – a 15 character string</a:t>
            </a:r>
          </a:p>
        </p:txBody>
      </p:sp>
    </p:spTree>
    <p:extLst>
      <p:ext uri="{BB962C8B-B14F-4D97-AF65-F5344CB8AC3E}">
        <p14:creationId xmlns:p14="http://schemas.microsoft.com/office/powerpoint/2010/main" val="362572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Text based Dissectors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Protocol definition held in text file(s) in human readable form</a:t>
            </a:r>
          </a:p>
          <a:p>
            <a:endParaRPr lang="en-US" dirty="0"/>
          </a:p>
          <a:p>
            <a:r>
              <a:rPr lang="en-US" dirty="0"/>
              <a:t>Definitions are interpreted or compiled to produce a dissector</a:t>
            </a:r>
          </a:p>
          <a:p>
            <a:endParaRPr lang="en-US" dirty="0"/>
          </a:p>
          <a:p>
            <a:r>
              <a:rPr lang="en-US" dirty="0"/>
              <a:t>Low barrier to entry, although ASN.1 and IDL require a development environment to compile resulting dissector</a:t>
            </a:r>
          </a:p>
          <a:p>
            <a:endParaRPr lang="en-US" dirty="0"/>
          </a:p>
          <a:p>
            <a:r>
              <a:rPr lang="en-US" dirty="0"/>
              <a:t>Interpreted text files are slowest at dissecting packets</a:t>
            </a:r>
          </a:p>
          <a:p>
            <a:endParaRPr lang="en-US" dirty="0"/>
          </a:p>
          <a:p>
            <a:r>
              <a:rPr lang="en-US" dirty="0"/>
              <a:t>Least flexible option for access to </a:t>
            </a:r>
            <a:r>
              <a:rPr lang="en-US" dirty="0" err="1"/>
              <a:t>libwireshark</a:t>
            </a:r>
            <a:r>
              <a:rPr lang="en-US" dirty="0"/>
              <a:t> infrastructure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139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swald Title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1035</Words>
  <Application>Microsoft Office PowerPoint</Application>
  <PresentationFormat>On-screen Show (16:9)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Oswald</vt:lpstr>
      <vt:lpstr>Tahoma</vt:lpstr>
      <vt:lpstr>Wingdings</vt:lpstr>
      <vt:lpstr>simple-light-2</vt:lpstr>
      <vt:lpstr>Writing a Wireshark Dissector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Trihedral UK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Bloice</dc:creator>
  <cp:lastModifiedBy>Graham Bloice</cp:lastModifiedBy>
  <cp:revision>82</cp:revision>
  <dcterms:created xsi:type="dcterms:W3CDTF">2016-06-08T18:26:11Z</dcterms:created>
  <dcterms:modified xsi:type="dcterms:W3CDTF">2018-10-25T08:21:58Z</dcterms:modified>
</cp:coreProperties>
</file>