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9"/>
  </p:notesMasterIdLst>
  <p:sldIdLst>
    <p:sldId id="257" r:id="rId4"/>
    <p:sldId id="259" r:id="rId5"/>
    <p:sldId id="260" r:id="rId6"/>
    <p:sldId id="261" r:id="rId7"/>
    <p:sldId id="262" r:id="rId8"/>
    <p:sldId id="263" r:id="rId9"/>
    <p:sldId id="265" r:id="rId10"/>
    <p:sldId id="264" r:id="rId11"/>
    <p:sldId id="266" r:id="rId12"/>
    <p:sldId id="267" r:id="rId13"/>
    <p:sldId id="273" r:id="rId14"/>
    <p:sldId id="268" r:id="rId15"/>
    <p:sldId id="269" r:id="rId16"/>
    <p:sldId id="272" r:id="rId17"/>
    <p:sldId id="271" r:id="rId18"/>
  </p:sldIdLst>
  <p:sldSz cx="9144000" cy="6858000" type="screen4x3"/>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28" autoAdjust="0"/>
    <p:restoredTop sz="94517" autoAdjust="0"/>
  </p:normalViewPr>
  <p:slideViewPr>
    <p:cSldViewPr>
      <p:cViewPr>
        <p:scale>
          <a:sx n="100" d="100"/>
          <a:sy n="100" d="100"/>
        </p:scale>
        <p:origin x="-1224" y="-2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2.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48645" y="0"/>
            <a:ext cx="2944283" cy="496570"/>
          </a:xfrm>
          <a:prstGeom prst="rect">
            <a:avLst/>
          </a:prstGeom>
        </p:spPr>
        <p:txBody>
          <a:bodyPr vert="horz" lIns="91440" tIns="45720" rIns="91440" bIns="45720" rtlCol="0"/>
          <a:lstStyle>
            <a:lvl1pPr algn="r">
              <a:defRPr sz="1200"/>
            </a:lvl1pPr>
          </a:lstStyle>
          <a:p>
            <a:fld id="{B60F3E1A-F44A-4BDC-BFDE-3CE901F7CC0B}" type="datetimeFigureOut">
              <a:rPr lang="en-US" smtClean="0"/>
              <a:t>9/18/2012</a:t>
            </a:fld>
            <a:endParaRPr lang="en-US" dirty="0"/>
          </a:p>
        </p:txBody>
      </p:sp>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450" y="4717415"/>
            <a:ext cx="5435600" cy="44691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3106"/>
            <a:ext cx="2944283" cy="49657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48645" y="9433106"/>
            <a:ext cx="2944283" cy="49657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dirty="0"/>
          </a:p>
        </p:txBody>
      </p:sp>
    </p:spTree>
    <p:extLst>
      <p:ext uri="{BB962C8B-B14F-4D97-AF65-F5344CB8AC3E}">
        <p14:creationId xmlns:p14="http://schemas.microsoft.com/office/powerpoint/2010/main" val="2111896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9/18/2012 2:50 PM</a:t>
            </a:fld>
            <a:endParaRPr lang="en-US" dirty="0"/>
          </a:p>
        </p:txBody>
      </p:sp>
      <p:sp>
        <p:nvSpPr>
          <p:cNvPr id="6" name="Footer Placeholder 5"/>
          <p:cNvSpPr>
            <a:spLocks noGrp="1"/>
          </p:cNvSpPr>
          <p:nvPr>
            <p:ph type="ftr" sz="quarter" idx="12"/>
          </p:nvPr>
        </p:nvSpPr>
        <p:spPr>
          <a:xfrm>
            <a:off x="0" y="9433106"/>
            <a:ext cx="6115050" cy="49657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15049" y="9433106"/>
            <a:ext cx="677878" cy="49657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9/18/2012 2:50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9/18/2012 2:50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9/18/2012 2:50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9/18/2012 2:50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9/18/2012 2:50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9/18/2012 2:50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9/18/2012 2:50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9/18/2012 2:50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9/18/2012 2:50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9/18/2012 2:50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9/18/2012 2:50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9/18/2012 2:50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9/18/2012 2:50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5"/>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524000"/>
            <a:ext cx="7681913" cy="1523495"/>
          </a:xfrm>
        </p:spPr>
        <p:txBody>
          <a:bodyPr/>
          <a:lstStyle/>
          <a:p>
            <a:r>
              <a:rPr lang="en-US" dirty="0"/>
              <a:t>Velocity Determination of Rifle and Pistol Ammunition</a:t>
            </a:r>
          </a:p>
        </p:txBody>
      </p:sp>
      <p:sp>
        <p:nvSpPr>
          <p:cNvPr id="3" name="Subtitle 2"/>
          <p:cNvSpPr>
            <a:spLocks noGrp="1"/>
          </p:cNvSpPr>
          <p:nvPr>
            <p:ph type="subTitle" idx="1"/>
          </p:nvPr>
        </p:nvSpPr>
        <p:spPr>
          <a:xfrm>
            <a:off x="730249" y="4344988"/>
            <a:ext cx="7681913" cy="1293812"/>
          </a:xfrm>
        </p:spPr>
        <p:txBody>
          <a:bodyPr>
            <a:normAutofit lnSpcReduction="10000"/>
          </a:bodyPr>
          <a:lstStyle/>
          <a:p>
            <a:r>
              <a:rPr lang="en-US" dirty="0" smtClean="0"/>
              <a:t>Matt Kokshoorn</a:t>
            </a:r>
          </a:p>
          <a:p>
            <a:r>
              <a:rPr lang="en-US" dirty="0" smtClean="0"/>
              <a:t>4SH</a:t>
            </a:r>
            <a:endParaRPr lang="en-US" dirty="0" smtClean="0"/>
          </a:p>
          <a:p>
            <a:r>
              <a:rPr lang="en-US" dirty="0" smtClean="0"/>
              <a:t>University of Canterbury</a:t>
            </a:r>
            <a:endParaRPr lang="en-US" dirty="0"/>
          </a:p>
        </p:txBody>
      </p:sp>
      <p:sp>
        <p:nvSpPr>
          <p:cNvPr id="4" name="Subtitle 2"/>
          <p:cNvSpPr txBox="1">
            <a:spLocks/>
          </p:cNvSpPr>
          <p:nvPr/>
        </p:nvSpPr>
        <p:spPr>
          <a:xfrm>
            <a:off x="2819400" y="3200400"/>
            <a:ext cx="2981325" cy="457200"/>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Tx/>
              <a:buNone/>
              <a:defRPr sz="3200" kern="1200">
                <a:solidFill>
                  <a:schemeClr val="tx1">
                    <a:tint val="75000"/>
                  </a:schemeClr>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solidFill>
                  <a:schemeClr val="tx1">
                    <a:lumMod val="65000"/>
                    <a:lumOff val="35000"/>
                  </a:schemeClr>
                </a:solidFill>
              </a:rPr>
              <a:t>The Chronograph </a:t>
            </a:r>
            <a:endParaRPr lang="en-NZ" dirty="0">
              <a:solidFill>
                <a:schemeClr val="tx1">
                  <a:lumMod val="65000"/>
                  <a:lumOff val="35000"/>
                </a:schemeClr>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Display and User Interface</a:t>
            </a:r>
            <a:endParaRPr lang="en-US" dirty="0">
              <a:solidFill>
                <a:schemeClr val="tx2"/>
              </a:solidFill>
            </a:endParaRP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2514600"/>
            <a:ext cx="4876800" cy="2895600"/>
          </a:xfrm>
          <a:prstGeom prst="rect">
            <a:avLst/>
          </a:prstGeom>
          <a:noFill/>
          <a:ln w="28575">
            <a:solidFill>
              <a:schemeClr val="tx1"/>
            </a:solidFill>
          </a:ln>
        </p:spPr>
      </p:pic>
      <p:sp>
        <p:nvSpPr>
          <p:cNvPr id="5" name="Text Placeholder 2"/>
          <p:cNvSpPr>
            <a:spLocks noGrp="1"/>
          </p:cNvSpPr>
          <p:nvPr>
            <p:ph type="body" sz="quarter" idx="10"/>
          </p:nvPr>
        </p:nvSpPr>
        <p:spPr>
          <a:xfrm>
            <a:off x="381000" y="1371600"/>
            <a:ext cx="8382000" cy="4035897"/>
          </a:xfrm>
        </p:spPr>
        <p:txBody>
          <a:bodyPr>
            <a:normAutofit/>
          </a:bodyPr>
          <a:lstStyle/>
          <a:p>
            <a:pPr>
              <a:buFont typeface="Arial" pitchFamily="34" charset="0"/>
              <a:buChar char="•"/>
            </a:pPr>
            <a:r>
              <a:rPr lang="en-US" dirty="0" smtClean="0"/>
              <a:t>Uses 5 Navigation buttons.</a:t>
            </a:r>
          </a:p>
          <a:p>
            <a:pPr>
              <a:buFont typeface="Arial" pitchFamily="34" charset="0"/>
              <a:buChar char="•"/>
            </a:pPr>
            <a:endParaRPr lang="en-US" dirty="0"/>
          </a:p>
          <a:p>
            <a:pPr>
              <a:buFont typeface="Arial" pitchFamily="34" charset="0"/>
              <a:buChar char="•"/>
            </a:pPr>
            <a:r>
              <a:rPr lang="en-US" dirty="0" smtClean="0"/>
              <a:t>Ability to delete</a:t>
            </a:r>
          </a:p>
          <a:p>
            <a:pPr marL="0" indent="0">
              <a:buNone/>
            </a:pPr>
            <a:r>
              <a:rPr lang="en-US" dirty="0" smtClean="0"/>
              <a:t>    Out liars and </a:t>
            </a:r>
          </a:p>
          <a:p>
            <a:pPr marL="0" indent="0">
              <a:buNone/>
            </a:pPr>
            <a:r>
              <a:rPr lang="en-US" dirty="0"/>
              <a:t> </a:t>
            </a:r>
            <a:r>
              <a:rPr lang="en-US" dirty="0" smtClean="0"/>
              <a:t>   Change Data</a:t>
            </a:r>
          </a:p>
          <a:p>
            <a:pPr marL="0" indent="0">
              <a:buNone/>
            </a:pPr>
            <a:r>
              <a:rPr lang="en-US" dirty="0"/>
              <a:t> </a:t>
            </a:r>
            <a:r>
              <a:rPr lang="en-US" dirty="0" smtClean="0"/>
              <a:t>   Types</a:t>
            </a:r>
          </a:p>
          <a:p>
            <a:pPr>
              <a:buFont typeface="Arial" pitchFamily="34" charset="0"/>
              <a:buChar char="•"/>
            </a:pPr>
            <a:endParaRPr lang="en-US" dirty="0"/>
          </a:p>
          <a:p>
            <a:pPr marL="0" indent="0">
              <a:buNone/>
            </a:pPr>
            <a:endParaRPr lang="en-US" dirty="0"/>
          </a:p>
          <a:p>
            <a:pPr>
              <a:buFont typeface="Arial" pitchFamily="34" charset="0"/>
              <a:buChar char="•"/>
            </a:pPr>
            <a:endParaRPr lang="en-US" dirty="0"/>
          </a:p>
        </p:txBody>
      </p:sp>
    </p:spTree>
    <p:extLst>
      <p:ext uri="{BB962C8B-B14F-4D97-AF65-F5344CB8AC3E}">
        <p14:creationId xmlns:p14="http://schemas.microsoft.com/office/powerpoint/2010/main" val="357127306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and User Interface</a:t>
            </a:r>
            <a:endParaRPr lang="en-NZ"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495425"/>
            <a:ext cx="714375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596467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Smartphone Functionality</a:t>
            </a:r>
            <a:endParaRPr lang="en-US" dirty="0">
              <a:solidFill>
                <a:schemeClr val="tx2"/>
              </a:solidFill>
            </a:endParaRP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7731" y="1219200"/>
            <a:ext cx="4797669" cy="4495800"/>
          </a:xfrm>
          <a:prstGeom prst="rect">
            <a:avLst/>
          </a:prstGeom>
          <a:noFill/>
          <a:ln>
            <a:solidFill>
              <a:schemeClr val="tx1"/>
            </a:solidFill>
          </a:ln>
        </p:spPr>
      </p:pic>
      <p:sp>
        <p:nvSpPr>
          <p:cNvPr id="5" name="Text Placeholder 2"/>
          <p:cNvSpPr>
            <a:spLocks noGrp="1"/>
          </p:cNvSpPr>
          <p:nvPr>
            <p:ph type="body" sz="quarter" idx="10"/>
          </p:nvPr>
        </p:nvSpPr>
        <p:spPr>
          <a:xfrm>
            <a:off x="381000" y="1371600"/>
            <a:ext cx="8382000" cy="4035897"/>
          </a:xfrm>
        </p:spPr>
        <p:txBody>
          <a:bodyPr>
            <a:normAutofit lnSpcReduction="10000"/>
          </a:bodyPr>
          <a:lstStyle/>
          <a:p>
            <a:pPr>
              <a:buFont typeface="Arial" pitchFamily="34" charset="0"/>
              <a:buChar char="•"/>
            </a:pPr>
            <a:r>
              <a:rPr lang="en-US" dirty="0" smtClean="0"/>
              <a:t>Bluetooth Upload</a:t>
            </a:r>
          </a:p>
          <a:p>
            <a:pPr>
              <a:buFont typeface="Arial" pitchFamily="34" charset="0"/>
              <a:buChar char="•"/>
            </a:pPr>
            <a:endParaRPr lang="en-US" dirty="0" smtClean="0"/>
          </a:p>
          <a:p>
            <a:pPr>
              <a:buFont typeface="Arial" pitchFamily="34" charset="0"/>
              <a:buChar char="•"/>
            </a:pPr>
            <a:r>
              <a:rPr lang="en-US" dirty="0" smtClean="0"/>
              <a:t>Real Time</a:t>
            </a:r>
          </a:p>
          <a:p>
            <a:pPr>
              <a:buFont typeface="Arial" pitchFamily="34" charset="0"/>
              <a:buChar char="•"/>
            </a:pPr>
            <a:endParaRPr lang="en-US" dirty="0"/>
          </a:p>
          <a:p>
            <a:pPr>
              <a:buFont typeface="Arial" pitchFamily="34" charset="0"/>
              <a:buChar char="•"/>
            </a:pPr>
            <a:r>
              <a:rPr lang="en-US" dirty="0" smtClean="0"/>
              <a:t>Android and iOS</a:t>
            </a:r>
          </a:p>
          <a:p>
            <a:pPr>
              <a:buFont typeface="Arial" pitchFamily="34" charset="0"/>
              <a:buChar char="•"/>
            </a:pPr>
            <a:endParaRPr lang="en-US" dirty="0" smtClean="0"/>
          </a:p>
          <a:p>
            <a:pPr>
              <a:buFont typeface="Arial" pitchFamily="34" charset="0"/>
              <a:buChar char="•"/>
            </a:pPr>
            <a:r>
              <a:rPr lang="en-US" dirty="0" smtClean="0"/>
              <a:t>Shows Statistical </a:t>
            </a:r>
          </a:p>
          <a:p>
            <a:pPr marL="0" indent="0">
              <a:buNone/>
            </a:pPr>
            <a:r>
              <a:rPr lang="en-US" dirty="0"/>
              <a:t> </a:t>
            </a:r>
            <a:r>
              <a:rPr lang="en-US" dirty="0" smtClean="0"/>
              <a:t>   Graphs and Trends</a:t>
            </a:r>
            <a:endParaRPr lang="en-US" dirty="0"/>
          </a:p>
        </p:txBody>
      </p:sp>
    </p:spTree>
    <p:extLst>
      <p:ext uri="{BB962C8B-B14F-4D97-AF65-F5344CB8AC3E}">
        <p14:creationId xmlns:p14="http://schemas.microsoft.com/office/powerpoint/2010/main" val="390515344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Costs and Competitors</a:t>
            </a:r>
            <a:endParaRPr lang="en-US" dirty="0">
              <a:solidFill>
                <a:schemeClr val="tx2"/>
              </a:solidFill>
            </a:endParaRPr>
          </a:p>
        </p:txBody>
      </p:sp>
      <p:sp>
        <p:nvSpPr>
          <p:cNvPr id="3" name="Text Placeholder 2"/>
          <p:cNvSpPr>
            <a:spLocks noGrp="1"/>
          </p:cNvSpPr>
          <p:nvPr>
            <p:ph type="body" sz="quarter" idx="10"/>
          </p:nvPr>
        </p:nvSpPr>
        <p:spPr>
          <a:xfrm>
            <a:off x="381000" y="1371601"/>
            <a:ext cx="8382000" cy="2819400"/>
          </a:xfrm>
        </p:spPr>
        <p:txBody>
          <a:bodyPr>
            <a:normAutofit/>
          </a:bodyPr>
          <a:lstStyle/>
          <a:p>
            <a:pPr>
              <a:buFont typeface="Arial" pitchFamily="34" charset="0"/>
              <a:buChar char="•"/>
            </a:pPr>
            <a:r>
              <a:rPr lang="en-GB" dirty="0" smtClean="0"/>
              <a:t>Final design is estimated to cost a maximum of $116.39NZ.</a:t>
            </a:r>
          </a:p>
          <a:p>
            <a:pPr>
              <a:buFont typeface="Arial" pitchFamily="34" charset="0"/>
              <a:buChar char="•"/>
            </a:pPr>
            <a:endParaRPr lang="en-GB" dirty="0"/>
          </a:p>
          <a:p>
            <a:pPr>
              <a:buFont typeface="Arial" pitchFamily="34" charset="0"/>
              <a:buChar char="•"/>
            </a:pPr>
            <a:r>
              <a:rPr lang="en-GB" dirty="0" smtClean="0"/>
              <a:t>Current market prices are in </a:t>
            </a:r>
          </a:p>
          <a:p>
            <a:pPr marL="0" indent="0">
              <a:buNone/>
            </a:pPr>
            <a:r>
              <a:rPr lang="en-GB" dirty="0" smtClean="0"/>
              <a:t>    excess of $300NZ.</a:t>
            </a:r>
            <a:endParaRPr lang="en-NZ" dirty="0"/>
          </a:p>
          <a:p>
            <a:pPr marL="0" indent="0">
              <a:buNone/>
            </a:pPr>
            <a:endParaRPr lang="en-US" dirty="0" smtClean="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2743200"/>
            <a:ext cx="2819400" cy="300678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16329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Summary</a:t>
            </a:r>
            <a:endParaRPr lang="en-US" dirty="0">
              <a:solidFill>
                <a:schemeClr val="tx2"/>
              </a:solidFill>
            </a:endParaRPr>
          </a:p>
        </p:txBody>
      </p:sp>
      <p:sp>
        <p:nvSpPr>
          <p:cNvPr id="3" name="Text Placeholder 2"/>
          <p:cNvSpPr>
            <a:spLocks noGrp="1"/>
          </p:cNvSpPr>
          <p:nvPr>
            <p:ph type="body" sz="quarter" idx="10"/>
          </p:nvPr>
        </p:nvSpPr>
        <p:spPr>
          <a:xfrm>
            <a:off x="381000" y="1371600"/>
            <a:ext cx="8382000" cy="4035897"/>
          </a:xfrm>
        </p:spPr>
        <p:txBody>
          <a:bodyPr>
            <a:normAutofit/>
          </a:bodyPr>
          <a:lstStyle/>
          <a:p>
            <a:pPr>
              <a:buFont typeface="Arial" pitchFamily="34" charset="0"/>
              <a:buChar char="•"/>
            </a:pPr>
            <a:r>
              <a:rPr lang="en-US" dirty="0" smtClean="0"/>
              <a:t>Numerous needs for velocity chronographs.</a:t>
            </a:r>
          </a:p>
          <a:p>
            <a:pPr marL="0" indent="0">
              <a:buNone/>
            </a:pPr>
            <a:endParaRPr lang="en-US" dirty="0"/>
          </a:p>
          <a:p>
            <a:pPr>
              <a:buFont typeface="Arial" pitchFamily="34" charset="0"/>
              <a:buChar char="•"/>
            </a:pPr>
            <a:r>
              <a:rPr lang="en-US" dirty="0" smtClean="0"/>
              <a:t>Many specification decisions evaluated.</a:t>
            </a:r>
          </a:p>
          <a:p>
            <a:pPr>
              <a:buFont typeface="Arial" pitchFamily="34" charset="0"/>
              <a:buChar char="•"/>
            </a:pPr>
            <a:endParaRPr lang="en-US" dirty="0"/>
          </a:p>
          <a:p>
            <a:pPr>
              <a:buFont typeface="Arial" pitchFamily="34" charset="0"/>
              <a:buChar char="•"/>
            </a:pPr>
            <a:r>
              <a:rPr lang="en-US" dirty="0"/>
              <a:t>The </a:t>
            </a:r>
            <a:r>
              <a:rPr lang="en-US" dirty="0" smtClean="0"/>
              <a:t>final design believed to be successful and is at a  </a:t>
            </a:r>
            <a:r>
              <a:rPr lang="en-US" dirty="0"/>
              <a:t>c</a:t>
            </a:r>
            <a:r>
              <a:rPr lang="en-US" dirty="0" smtClean="0"/>
              <a:t>ompetitive cost</a:t>
            </a:r>
            <a:r>
              <a:rPr lang="en-US" dirty="0"/>
              <a:t>.</a:t>
            </a:r>
            <a:endParaRPr lang="en-US" dirty="0" smtClean="0"/>
          </a:p>
          <a:p>
            <a:pPr marL="0" indent="0">
              <a:buNone/>
            </a:pPr>
            <a:endParaRPr lang="en-US" dirty="0"/>
          </a:p>
        </p:txBody>
      </p:sp>
    </p:spTree>
    <p:extLst>
      <p:ext uri="{BB962C8B-B14F-4D97-AF65-F5344CB8AC3E}">
        <p14:creationId xmlns:p14="http://schemas.microsoft.com/office/powerpoint/2010/main" val="40211624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Questions ? </a:t>
            </a:r>
            <a:endParaRPr lang="en-US" dirty="0">
              <a:solidFill>
                <a:schemeClr val="tx2"/>
              </a:solidFill>
            </a:endParaRPr>
          </a:p>
        </p:txBody>
      </p:sp>
      <p:pic>
        <p:nvPicPr>
          <p:cNvPr id="4" name="Picture 11" descr="C:\Users\mlk28\AppData\Local\Microsoft\Windows\Temporary Internet Files\Content.IE5\2320CCEC\MC90038352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7525" y="1828800"/>
            <a:ext cx="2800735" cy="3089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9876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Key Points</a:t>
            </a:r>
            <a:endParaRPr lang="en-US" dirty="0">
              <a:solidFill>
                <a:schemeClr val="tx2"/>
              </a:solidFill>
            </a:endParaRPr>
          </a:p>
        </p:txBody>
      </p:sp>
      <p:sp>
        <p:nvSpPr>
          <p:cNvPr id="3" name="Text Placeholder 2"/>
          <p:cNvSpPr>
            <a:spLocks noGrp="1"/>
          </p:cNvSpPr>
          <p:nvPr>
            <p:ph type="body" sz="quarter" idx="10"/>
          </p:nvPr>
        </p:nvSpPr>
        <p:spPr>
          <a:xfrm>
            <a:off x="381000" y="1371600"/>
            <a:ext cx="8382000" cy="4035897"/>
          </a:xfrm>
        </p:spPr>
        <p:txBody>
          <a:bodyPr>
            <a:normAutofit/>
          </a:bodyPr>
          <a:lstStyle/>
          <a:p>
            <a:pPr>
              <a:buFont typeface="Arial" pitchFamily="34" charset="0"/>
              <a:buChar char="•"/>
            </a:pPr>
            <a:r>
              <a:rPr lang="en-US" dirty="0" smtClean="0"/>
              <a:t>An introduction </a:t>
            </a:r>
            <a:r>
              <a:rPr lang="en-US" smtClean="0"/>
              <a:t>to Velocity </a:t>
            </a:r>
            <a:r>
              <a:rPr lang="en-US" dirty="0" smtClean="0"/>
              <a:t>Chronographs</a:t>
            </a:r>
          </a:p>
          <a:p>
            <a:pPr marL="0" indent="0">
              <a:buNone/>
            </a:pPr>
            <a:endParaRPr lang="en-US" dirty="0"/>
          </a:p>
          <a:p>
            <a:pPr>
              <a:buFont typeface="Arial" pitchFamily="34" charset="0"/>
              <a:buChar char="•"/>
            </a:pPr>
            <a:r>
              <a:rPr lang="en-US" dirty="0"/>
              <a:t>The </a:t>
            </a:r>
            <a:r>
              <a:rPr lang="en-US" dirty="0" smtClean="0"/>
              <a:t>Specification Decisions</a:t>
            </a:r>
          </a:p>
          <a:p>
            <a:pPr>
              <a:buFont typeface="Arial" pitchFamily="34" charset="0"/>
              <a:buChar char="•"/>
            </a:pPr>
            <a:endParaRPr lang="en-US" dirty="0"/>
          </a:p>
          <a:p>
            <a:pPr>
              <a:buFont typeface="Arial" pitchFamily="34" charset="0"/>
              <a:buChar char="•"/>
            </a:pPr>
            <a:r>
              <a:rPr lang="en-US" dirty="0"/>
              <a:t>The Final </a:t>
            </a:r>
            <a:r>
              <a:rPr lang="en-US" dirty="0" smtClean="0"/>
              <a:t>Design</a:t>
            </a:r>
          </a:p>
          <a:p>
            <a:pPr>
              <a:buFont typeface="Arial" pitchFamily="34" charset="0"/>
              <a:buChar char="•"/>
            </a:pPr>
            <a:endParaRPr lang="en-US" dirty="0"/>
          </a:p>
          <a:p>
            <a:pPr>
              <a:buFont typeface="Arial" pitchFamily="34" charset="0"/>
              <a:buChar char="•"/>
            </a:pPr>
            <a:r>
              <a:rPr lang="en-US" dirty="0"/>
              <a:t>Costs and Competition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What is a Velocity Chronograph ?</a:t>
            </a:r>
            <a:endParaRPr lang="en-US" dirty="0">
              <a:solidFill>
                <a:schemeClr val="tx2"/>
              </a:solidFill>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1315830"/>
            <a:ext cx="4030647" cy="42985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28203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Why Need a Velocity Chronograph ? </a:t>
            </a:r>
            <a:endParaRPr lang="en-US" dirty="0">
              <a:solidFill>
                <a:schemeClr val="tx2"/>
              </a:solidFill>
            </a:endParaRPr>
          </a:p>
        </p:txBody>
      </p:sp>
      <p:sp>
        <p:nvSpPr>
          <p:cNvPr id="3" name="Text Placeholder 2"/>
          <p:cNvSpPr>
            <a:spLocks noGrp="1"/>
          </p:cNvSpPr>
          <p:nvPr>
            <p:ph type="body" sz="quarter" idx="10"/>
          </p:nvPr>
        </p:nvSpPr>
        <p:spPr>
          <a:xfrm>
            <a:off x="381000" y="1371600"/>
            <a:ext cx="8382000" cy="4035897"/>
          </a:xfrm>
        </p:spPr>
        <p:txBody>
          <a:bodyPr>
            <a:normAutofit/>
          </a:bodyPr>
          <a:lstStyle/>
          <a:p>
            <a:pPr>
              <a:buFont typeface="Arial" pitchFamily="34" charset="0"/>
              <a:buChar char="•"/>
            </a:pPr>
            <a:r>
              <a:rPr lang="en-US" dirty="0" smtClean="0"/>
              <a:t>Hobbyist Interest</a:t>
            </a:r>
          </a:p>
          <a:p>
            <a:pPr>
              <a:buFont typeface="Arial" pitchFamily="34" charset="0"/>
              <a:buChar char="•"/>
            </a:pPr>
            <a:r>
              <a:rPr lang="en-US" dirty="0" smtClean="0"/>
              <a:t>Safety</a:t>
            </a:r>
          </a:p>
          <a:p>
            <a:pPr>
              <a:buFont typeface="Arial" pitchFamily="34" charset="0"/>
              <a:buChar char="•"/>
            </a:pPr>
            <a:r>
              <a:rPr lang="en-US" dirty="0" smtClean="0"/>
              <a:t>Competitions</a:t>
            </a:r>
          </a:p>
          <a:p>
            <a:pPr>
              <a:buFont typeface="Arial" pitchFamily="34" charset="0"/>
              <a:buChar char="•"/>
            </a:pPr>
            <a:r>
              <a:rPr lang="en-US" dirty="0" smtClean="0"/>
              <a:t>The Law</a:t>
            </a:r>
          </a:p>
          <a:p>
            <a:pPr>
              <a:buFont typeface="Arial" pitchFamily="34" charset="0"/>
              <a:buChar char="•"/>
            </a:pPr>
            <a:r>
              <a:rPr lang="en-US" dirty="0" smtClean="0"/>
              <a:t>Ammunition </a:t>
            </a:r>
            <a:r>
              <a:rPr lang="en-US" dirty="0" err="1" smtClean="0"/>
              <a:t>Optimisation</a:t>
            </a:r>
            <a:endParaRPr lang="en-US" dirty="0" smtClean="0"/>
          </a:p>
        </p:txBody>
      </p:sp>
    </p:spTree>
    <p:extLst>
      <p:ext uri="{BB962C8B-B14F-4D97-AF65-F5344CB8AC3E}">
        <p14:creationId xmlns:p14="http://schemas.microsoft.com/office/powerpoint/2010/main" val="2247724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Specification</a:t>
            </a:r>
            <a:r>
              <a:rPr lang="en-US" dirty="0" smtClean="0"/>
              <a:t> Decisions</a:t>
            </a:r>
            <a:endParaRPr lang="en-US" dirty="0">
              <a:solidFill>
                <a:schemeClr val="tx2"/>
              </a:solidFill>
            </a:endParaRPr>
          </a:p>
        </p:txBody>
      </p:sp>
      <p:sp>
        <p:nvSpPr>
          <p:cNvPr id="3" name="Text Placeholder 2"/>
          <p:cNvSpPr>
            <a:spLocks noGrp="1"/>
          </p:cNvSpPr>
          <p:nvPr>
            <p:ph type="body" sz="quarter" idx="10"/>
          </p:nvPr>
        </p:nvSpPr>
        <p:spPr>
          <a:xfrm>
            <a:off x="381000" y="1371600"/>
            <a:ext cx="8382000" cy="4035897"/>
          </a:xfrm>
        </p:spPr>
        <p:txBody>
          <a:bodyPr>
            <a:normAutofit/>
          </a:bodyPr>
          <a:lstStyle/>
          <a:p>
            <a:pPr marL="0" indent="0">
              <a:buNone/>
            </a:pPr>
            <a:r>
              <a:rPr lang="en-US" dirty="0"/>
              <a:t> </a:t>
            </a:r>
            <a:r>
              <a:rPr lang="en-US" dirty="0" smtClean="0"/>
              <a:t>Need to select …</a:t>
            </a:r>
            <a:br>
              <a:rPr lang="en-US" dirty="0" smtClean="0"/>
            </a:br>
            <a:endParaRPr lang="en-US" dirty="0" smtClean="0"/>
          </a:p>
          <a:p>
            <a:pPr>
              <a:buFont typeface="Arial" pitchFamily="34" charset="0"/>
              <a:buChar char="•"/>
            </a:pPr>
            <a:r>
              <a:rPr lang="en-US" dirty="0" smtClean="0"/>
              <a:t>Method </a:t>
            </a:r>
            <a:r>
              <a:rPr lang="en-US" dirty="0"/>
              <a:t>of Velocity </a:t>
            </a:r>
            <a:r>
              <a:rPr lang="en-US" dirty="0" smtClean="0"/>
              <a:t>Determination</a:t>
            </a:r>
          </a:p>
          <a:p>
            <a:pPr>
              <a:buFont typeface="Arial" pitchFamily="34" charset="0"/>
              <a:buChar char="•"/>
            </a:pPr>
            <a:r>
              <a:rPr lang="en-US" dirty="0" smtClean="0"/>
              <a:t>Power Supply</a:t>
            </a:r>
          </a:p>
          <a:p>
            <a:pPr>
              <a:buFont typeface="Arial" pitchFamily="34" charset="0"/>
              <a:buChar char="•"/>
            </a:pPr>
            <a:r>
              <a:rPr lang="en-US" dirty="0" smtClean="0"/>
              <a:t>Mechanical Mounting</a:t>
            </a:r>
          </a:p>
          <a:p>
            <a:pPr>
              <a:buFont typeface="Arial" pitchFamily="34" charset="0"/>
              <a:buChar char="•"/>
            </a:pPr>
            <a:r>
              <a:rPr lang="en-US" dirty="0" smtClean="0"/>
              <a:t>User Interface</a:t>
            </a:r>
          </a:p>
          <a:p>
            <a:pPr>
              <a:buFont typeface="Arial" pitchFamily="34" charset="0"/>
              <a:buChar char="•"/>
            </a:pPr>
            <a:r>
              <a:rPr lang="en-US" dirty="0" smtClean="0"/>
              <a:t>Communication System</a:t>
            </a:r>
            <a:endParaRPr lang="en-US" dirty="0"/>
          </a:p>
          <a:p>
            <a:pPr marL="0" indent="0">
              <a:buNone/>
            </a:pPr>
            <a:endParaRPr lang="en-US" dirty="0" smtClean="0"/>
          </a:p>
        </p:txBody>
      </p:sp>
    </p:spTree>
    <p:extLst>
      <p:ext uri="{BB962C8B-B14F-4D97-AF65-F5344CB8AC3E}">
        <p14:creationId xmlns:p14="http://schemas.microsoft.com/office/powerpoint/2010/main" val="92727824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fontScale="90000"/>
          </a:bodyPr>
          <a:lstStyle/>
          <a:p>
            <a:r>
              <a:rPr lang="en-US" dirty="0"/>
              <a:t>Existing Methods of Velocity Determination </a:t>
            </a:r>
            <a:endParaRPr lang="en-US" dirty="0">
              <a:solidFill>
                <a:schemeClr val="tx2"/>
              </a:solidFill>
            </a:endParaRPr>
          </a:p>
        </p:txBody>
      </p:sp>
      <p:sp>
        <p:nvSpPr>
          <p:cNvPr id="3" name="Text Placeholder 2"/>
          <p:cNvSpPr>
            <a:spLocks noGrp="1"/>
          </p:cNvSpPr>
          <p:nvPr>
            <p:ph type="body" sz="quarter" idx="10"/>
          </p:nvPr>
        </p:nvSpPr>
        <p:spPr>
          <a:xfrm>
            <a:off x="381000" y="1371600"/>
            <a:ext cx="8382000" cy="4035897"/>
          </a:xfrm>
        </p:spPr>
        <p:txBody>
          <a:bodyPr>
            <a:normAutofit/>
          </a:bodyPr>
          <a:lstStyle/>
          <a:p>
            <a:pPr>
              <a:buFont typeface="Arial" pitchFamily="34" charset="0"/>
              <a:buChar char="•"/>
            </a:pPr>
            <a:endParaRPr lang="en-US" dirty="0" smtClean="0"/>
          </a:p>
          <a:p>
            <a:pPr>
              <a:buFont typeface="Arial" pitchFamily="34" charset="0"/>
              <a:buChar char="•"/>
            </a:pPr>
            <a:r>
              <a:rPr lang="en-US" dirty="0"/>
              <a:t>Doppler Radar</a:t>
            </a:r>
          </a:p>
          <a:p>
            <a:pPr>
              <a:buFont typeface="Arial" pitchFamily="34" charset="0"/>
              <a:buChar char="•"/>
            </a:pPr>
            <a:r>
              <a:rPr lang="en-US" dirty="0"/>
              <a:t>Ballistic Pendulum</a:t>
            </a:r>
          </a:p>
          <a:p>
            <a:pPr>
              <a:buFont typeface="Arial" pitchFamily="34" charset="0"/>
              <a:buChar char="•"/>
            </a:pPr>
            <a:r>
              <a:rPr lang="en-US" dirty="0"/>
              <a:t>Acoustic Detection</a:t>
            </a:r>
          </a:p>
          <a:p>
            <a:pPr>
              <a:buFont typeface="Arial" pitchFamily="34" charset="0"/>
              <a:buChar char="•"/>
            </a:pPr>
            <a:r>
              <a:rPr lang="en-US" dirty="0" smtClean="0"/>
              <a:t>Optical</a:t>
            </a:r>
          </a:p>
          <a:p>
            <a:pPr>
              <a:buFont typeface="Arial" pitchFamily="34" charset="0"/>
              <a:buChar char="•"/>
            </a:pPr>
            <a:r>
              <a:rPr lang="en-US" dirty="0" smtClean="0"/>
              <a:t>Electromagnetic</a:t>
            </a:r>
          </a:p>
          <a:p>
            <a:pPr>
              <a:buFont typeface="Arial" pitchFamily="34" charset="0"/>
              <a:buChar char="•"/>
            </a:pPr>
            <a:endParaRPr lang="en-US" dirty="0" smtClean="0"/>
          </a:p>
        </p:txBody>
      </p:sp>
    </p:spTree>
    <p:extLst>
      <p:ext uri="{BB962C8B-B14F-4D97-AF65-F5344CB8AC3E}">
        <p14:creationId xmlns:p14="http://schemas.microsoft.com/office/powerpoint/2010/main" val="31239013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Final Design</a:t>
            </a:r>
            <a:endParaRPr lang="en-US" dirty="0">
              <a:solidFill>
                <a:schemeClr val="tx2"/>
              </a:solidFill>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909637" y="1066800"/>
            <a:ext cx="7315200" cy="4724400"/>
          </a:xfrm>
          <a:prstGeom prst="rect">
            <a:avLst/>
          </a:prstGeom>
          <a:noFill/>
          <a:ln>
            <a:solidFill>
              <a:schemeClr val="tx1"/>
            </a:solidFill>
          </a:ln>
        </p:spPr>
      </p:pic>
    </p:spTree>
    <p:extLst>
      <p:ext uri="{BB962C8B-B14F-4D97-AF65-F5344CB8AC3E}">
        <p14:creationId xmlns:p14="http://schemas.microsoft.com/office/powerpoint/2010/main" val="90732057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Selected Method: Optical Detection</a:t>
            </a:r>
            <a:endParaRPr lang="en-US" dirty="0">
              <a:solidFill>
                <a:schemeClr val="tx2"/>
              </a:solidFill>
            </a:endParaRPr>
          </a:p>
        </p:txBody>
      </p:sp>
      <p:sp>
        <p:nvSpPr>
          <p:cNvPr id="3" name="Text Placeholder 2"/>
          <p:cNvSpPr>
            <a:spLocks noGrp="1"/>
          </p:cNvSpPr>
          <p:nvPr>
            <p:ph type="body" sz="quarter" idx="10"/>
          </p:nvPr>
        </p:nvSpPr>
        <p:spPr>
          <a:xfrm>
            <a:off x="381000" y="1371600"/>
            <a:ext cx="8382000" cy="4035897"/>
          </a:xfrm>
        </p:spPr>
        <p:txBody>
          <a:bodyPr>
            <a:normAutofit/>
          </a:bodyPr>
          <a:lstStyle/>
          <a:p>
            <a:pPr>
              <a:buFont typeface="Arial" pitchFamily="34" charset="0"/>
              <a:buChar char="•"/>
            </a:pPr>
            <a:r>
              <a:rPr lang="en-US" sz="2800" dirty="0" smtClean="0"/>
              <a:t>Accurate</a:t>
            </a:r>
          </a:p>
          <a:p>
            <a:pPr>
              <a:buFont typeface="Arial" pitchFamily="34" charset="0"/>
              <a:buChar char="•"/>
            </a:pPr>
            <a:endParaRPr lang="en-US" sz="2800" dirty="0" smtClean="0"/>
          </a:p>
          <a:p>
            <a:pPr>
              <a:buFont typeface="Arial" pitchFamily="34" charset="0"/>
              <a:buChar char="•"/>
            </a:pPr>
            <a:r>
              <a:rPr lang="en-US" sz="2800" dirty="0" smtClean="0"/>
              <a:t>Easy </a:t>
            </a:r>
            <a:r>
              <a:rPr lang="en-US" sz="2800" dirty="0"/>
              <a:t>to </a:t>
            </a:r>
            <a:r>
              <a:rPr lang="en-US" sz="2800" dirty="0" smtClean="0"/>
              <a:t>Mount</a:t>
            </a:r>
          </a:p>
          <a:p>
            <a:pPr>
              <a:buFont typeface="Arial" pitchFamily="34" charset="0"/>
              <a:buChar char="•"/>
            </a:pPr>
            <a:endParaRPr lang="en-US" sz="2800" dirty="0"/>
          </a:p>
          <a:p>
            <a:pPr>
              <a:buFont typeface="Arial" pitchFamily="34" charset="0"/>
              <a:buChar char="•"/>
            </a:pPr>
            <a:r>
              <a:rPr lang="en-US" sz="2800" dirty="0"/>
              <a:t>Low </a:t>
            </a:r>
            <a:r>
              <a:rPr lang="en-US" sz="2800" dirty="0" smtClean="0"/>
              <a:t>Cost</a:t>
            </a:r>
          </a:p>
          <a:p>
            <a:pPr marL="0" indent="0">
              <a:buNone/>
            </a:pPr>
            <a:endParaRPr lang="en-US" sz="2800" dirty="0"/>
          </a:p>
          <a:p>
            <a:pPr>
              <a:buFont typeface="Arial" pitchFamily="34" charset="0"/>
              <a:buChar char="•"/>
            </a:pPr>
            <a:r>
              <a:rPr lang="en-US" sz="2800" dirty="0"/>
              <a:t>Simple </a:t>
            </a:r>
            <a:endParaRPr lang="en-US" sz="2800" dirty="0" smtClean="0"/>
          </a:p>
          <a:p>
            <a:pPr marL="0" indent="0">
              <a:buNone/>
            </a:pPr>
            <a:r>
              <a:rPr lang="en-US" sz="2800" dirty="0" smtClean="0"/>
              <a:t>     to Implement</a:t>
            </a:r>
            <a:endParaRPr lang="en-US" sz="2800" dirty="0"/>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1981200"/>
            <a:ext cx="5181600" cy="2895600"/>
          </a:xfrm>
          <a:prstGeom prst="rect">
            <a:avLst/>
          </a:prstGeom>
          <a:noFill/>
          <a:ln w="28575">
            <a:solidFill>
              <a:schemeClr val="tx1"/>
            </a:solidFill>
          </a:ln>
        </p:spPr>
      </p:pic>
    </p:spTree>
    <p:extLst>
      <p:ext uri="{BB962C8B-B14F-4D97-AF65-F5344CB8AC3E}">
        <p14:creationId xmlns:p14="http://schemas.microsoft.com/office/powerpoint/2010/main" val="316349989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Display and User Interface</a:t>
            </a:r>
            <a:endParaRPr lang="en-US" dirty="0">
              <a:solidFill>
                <a:schemeClr val="tx2"/>
              </a:solidFill>
            </a:endParaRPr>
          </a:p>
        </p:txBody>
      </p:sp>
      <p:sp>
        <p:nvSpPr>
          <p:cNvPr id="3" name="Text Placeholder 2"/>
          <p:cNvSpPr>
            <a:spLocks noGrp="1"/>
          </p:cNvSpPr>
          <p:nvPr>
            <p:ph type="body" sz="quarter" idx="10"/>
          </p:nvPr>
        </p:nvSpPr>
        <p:spPr>
          <a:xfrm>
            <a:off x="381000" y="1371600"/>
            <a:ext cx="8382000" cy="4035897"/>
          </a:xfrm>
        </p:spPr>
        <p:txBody>
          <a:bodyPr>
            <a:noAutofit/>
          </a:bodyPr>
          <a:lstStyle/>
          <a:p>
            <a:pPr>
              <a:buFont typeface="Arial" pitchFamily="34" charset="0"/>
              <a:buChar char="•"/>
            </a:pPr>
            <a:r>
              <a:rPr lang="en-US" sz="2800" dirty="0" smtClean="0"/>
              <a:t>OLED Display</a:t>
            </a:r>
          </a:p>
          <a:p>
            <a:pPr>
              <a:buFont typeface="Arial" pitchFamily="34" charset="0"/>
              <a:buChar char="•"/>
            </a:pPr>
            <a:endParaRPr lang="en-US" sz="2800" dirty="0"/>
          </a:p>
          <a:p>
            <a:pPr>
              <a:buFont typeface="Arial" pitchFamily="34" charset="0"/>
              <a:buChar char="•"/>
            </a:pPr>
            <a:r>
              <a:rPr lang="en-US" sz="2800" dirty="0"/>
              <a:t>Adjustable </a:t>
            </a:r>
            <a:endParaRPr lang="en-US" sz="2800" dirty="0" smtClean="0"/>
          </a:p>
          <a:p>
            <a:pPr marL="0" indent="0">
              <a:buNone/>
            </a:pPr>
            <a:r>
              <a:rPr lang="en-US" sz="2800" dirty="0" smtClean="0"/>
              <a:t>    Clamp</a:t>
            </a:r>
          </a:p>
          <a:p>
            <a:pPr marL="0" indent="0">
              <a:buNone/>
            </a:pPr>
            <a:endParaRPr lang="en-US" sz="2800" dirty="0" smtClean="0"/>
          </a:p>
          <a:p>
            <a:pPr>
              <a:buFont typeface="Arial" pitchFamily="34" charset="0"/>
              <a:buChar char="•"/>
            </a:pPr>
            <a:r>
              <a:rPr lang="en-US" sz="2800" dirty="0" smtClean="0"/>
              <a:t>Clear </a:t>
            </a:r>
            <a:r>
              <a:rPr lang="en-US" sz="2800" dirty="0"/>
              <a:t>of </a:t>
            </a:r>
            <a:r>
              <a:rPr lang="en-US" sz="2800" dirty="0" smtClean="0"/>
              <a:t>sights</a:t>
            </a:r>
          </a:p>
          <a:p>
            <a:pPr>
              <a:buFont typeface="Arial" pitchFamily="34" charset="0"/>
              <a:buChar char="•"/>
            </a:pPr>
            <a:endParaRPr lang="en-US" sz="2800" dirty="0"/>
          </a:p>
          <a:p>
            <a:pPr>
              <a:buFont typeface="Arial" pitchFamily="34" charset="0"/>
              <a:buChar char="•"/>
            </a:pPr>
            <a:r>
              <a:rPr lang="en-US" sz="2800" dirty="0" smtClean="0"/>
              <a:t>Green Laser </a:t>
            </a:r>
          </a:p>
          <a:p>
            <a:pPr marL="0" indent="0">
              <a:buNone/>
            </a:pPr>
            <a:r>
              <a:rPr lang="en-US" sz="2800" dirty="0"/>
              <a:t> </a:t>
            </a:r>
            <a:r>
              <a:rPr lang="en-US" sz="2800" dirty="0" smtClean="0"/>
              <a:t>     Active LED</a:t>
            </a:r>
            <a:endParaRPr lang="en-US" sz="2800" dirty="0"/>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1600200"/>
            <a:ext cx="5364479" cy="3276600"/>
          </a:xfrm>
          <a:prstGeom prst="rect">
            <a:avLst/>
          </a:prstGeom>
          <a:noFill/>
          <a:ln w="28575">
            <a:solidFill>
              <a:schemeClr val="tx1"/>
            </a:solidFill>
          </a:ln>
        </p:spPr>
      </p:pic>
    </p:spTree>
    <p:extLst>
      <p:ext uri="{BB962C8B-B14F-4D97-AF65-F5344CB8AC3E}">
        <p14:creationId xmlns:p14="http://schemas.microsoft.com/office/powerpoint/2010/main" val="276760075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1_White with Blue Bar Segoe Template</Template>
  <TotalTime>295</TotalTime>
  <Words>1627</Words>
  <Application>Microsoft Office PowerPoint</Application>
  <PresentationFormat>On-screen Show (4:3)</PresentationFormat>
  <Paragraphs>140</Paragraphs>
  <Slides>15</Slides>
  <Notes>14</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1_White with Blue Bar Segoe Template</vt:lpstr>
      <vt:lpstr>White with Courier font for code slides</vt:lpstr>
      <vt:lpstr>Velocity Determination of Rifle and Pistol Ammunition</vt:lpstr>
      <vt:lpstr>Key Points</vt:lpstr>
      <vt:lpstr>What is a Velocity Chronograph ?</vt:lpstr>
      <vt:lpstr>Why Need a Velocity Chronograph ? </vt:lpstr>
      <vt:lpstr>Specification Decisions</vt:lpstr>
      <vt:lpstr>Existing Methods of Velocity Determination </vt:lpstr>
      <vt:lpstr>Final Design</vt:lpstr>
      <vt:lpstr>Selected Method: Optical Detection</vt:lpstr>
      <vt:lpstr>Display and User Interface</vt:lpstr>
      <vt:lpstr>Display and User Interface</vt:lpstr>
      <vt:lpstr>Display and User Interface</vt:lpstr>
      <vt:lpstr>Smartphone Functionality</vt:lpstr>
      <vt:lpstr>Costs and Competitors</vt:lpstr>
      <vt:lpstr>Summary</vt:lpstr>
      <vt:lpstr>Questions ? </vt:lpstr>
    </vt:vector>
  </TitlesOfParts>
  <Company>University of Canterbury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Velocity Determination of Rifle and Pistol Ammunition</dc:title>
  <dc:creator>mlk28</dc:creator>
  <cp:lastModifiedBy>mlk28</cp:lastModifiedBy>
  <cp:revision>23</cp:revision>
  <dcterms:created xsi:type="dcterms:W3CDTF">2012-09-17T09:28:52Z</dcterms:created>
  <dcterms:modified xsi:type="dcterms:W3CDTF">2012-09-18T02:50:31Z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