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4"/>
  </p:notesMasterIdLst>
  <p:sldIdLst>
    <p:sldId id="2215" r:id="rId2"/>
    <p:sldId id="625" r:id="rId3"/>
    <p:sldId id="608" r:id="rId4"/>
    <p:sldId id="616" r:id="rId5"/>
    <p:sldId id="617" r:id="rId6"/>
    <p:sldId id="619" r:id="rId7"/>
    <p:sldId id="620" r:id="rId8"/>
    <p:sldId id="621" r:id="rId9"/>
    <p:sldId id="622" r:id="rId10"/>
    <p:sldId id="624" r:id="rId11"/>
    <p:sldId id="618" r:id="rId12"/>
    <p:sldId id="22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CB86-4725-4EB5-B550-ECDE7925212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FD84-ADB8-4A79-A470-BB5E84F4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C189-130A-4843-91E0-4E4C202E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CE51-A4CB-4BD7-B32B-235CED7B9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C573-EA7D-4CF5-8F64-857FFE21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1D-B4CF-4D11-8516-8870F0B017B3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6C01-7747-4049-8256-0E7A37BB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602C-B6FF-4844-B115-98410C1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F225-74D8-4E3D-8A6B-DBB2E675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F0CB-F037-4F79-B558-5F34286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B038-2C95-4CFB-87E1-27FCE7A9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0C72-116B-449A-BAE8-65102EC18827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97C5-8369-46D3-A764-CC6E005A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249F-C310-4085-9473-F9AE40E8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A30C5-7436-4D1E-80EC-AEF9C247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0FD4B-C91D-41CC-B788-D7925374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627B-7A31-4B4A-A622-EB55703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34A-DC45-4997-B8F6-C8340CBDB720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A52D-8FB5-4FC6-9A57-DD8D237F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B868-9C38-4051-9FE7-37DA9B20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0871-36D4-450E-A99B-B3531A9F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9914-7EDB-48D4-A3E1-8500C0F7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E9B6-7369-4605-8C49-4CBBB128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E490-9D9D-4EC4-A3F1-F874F8EB7801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BCE9-8B05-4B67-8B1A-A9B53D6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24DC-84BA-45AF-8A0A-4E90F0AE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645F-EA46-4656-8AC5-25CF1AD5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5B27-3F31-4CF0-A68B-DC1FEEB2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5464-2B1C-496F-A063-A2205460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FC1F-C722-46F0-BE17-F1B395F0B7F2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3E7F-F013-449E-AF91-74576031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36C0-8595-460B-9E2C-F3CD97DC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F73F-10D6-4402-AF35-DB6EF81D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A508-F81D-4D43-AF31-CC793C5AE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DAC7-528F-4DF4-A747-7C3AE7C3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4241-A6F6-4FE5-B4A7-14343AE4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410-141A-4CDA-B7B1-36815D64BD6B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7B20-0176-47BD-9ABD-61CB50D0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081C-EBE7-4F55-943C-C5D93CB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AE1E-790A-41F6-A720-BF007230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DEB3-039A-42B4-9B8B-53872D1C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9179-8014-4A1E-8580-8CFD1D6C0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C4951-1335-4B7A-B729-A6861A623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9DDB8-67C6-4BCB-88EC-3DC22E026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FD9CB-24C1-46BE-9623-155EF2B5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49C5-3924-4A6C-883B-2C737322D779}" type="datetime1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D79FF-D9E8-41F7-9171-25AE36B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07E88-44F6-4958-9645-EF738D4C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ECE6-D98E-45F9-A062-FB2827D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110A-3B14-4D68-A21F-4EEFAA3B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100B-C258-47C6-8F6E-4AF5F7ECE0CC}" type="datetime1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EAB2-C918-460F-912E-BA72E08E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48FEA-1F3E-4ACA-AD75-7E3B2EA3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08D1-9DB2-489B-99DC-E01F4774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10C1-0FEF-458B-B9AB-444DBFBABE90}" type="datetime1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C8E21-C9B2-4C82-8BF8-A30E10C0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7DAD6-D9BD-449B-9ED2-5EF05DC4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7E32-1DAD-4C44-8EBD-626C1E9E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29EB-859B-4944-ADCD-DC546D39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7B19-53AE-48B8-88EA-D5AF006A6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DD41-4E1C-41E7-9DD4-7696A74D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D4F-4E81-4CE5-9DB1-14D4E60EA1A3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CFAEA-D7C7-4B2C-9D51-79364E6E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BEC5-17F4-498A-984D-C09791AD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106A-A6ED-4729-A58E-6D981981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AF1B7-D269-4298-A68A-CBD89A449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277C3-3DDC-4589-AAC8-C1A8C4EC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4D3E-CDC1-409C-B947-0DD2AE6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C2DB-6D87-4C11-8184-BEC7AE385774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E5C4A-150E-468F-8197-7C4B063D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EEFC7-17E9-48D2-8E62-B9058383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1DCA8-5782-41C7-97EB-7CE1320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FC79-9DC2-4A0C-82CE-C9E31840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D9E2-9075-4A4E-B0D2-F08AEAB3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C01D-9A90-48EB-B0A1-D4466965284B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E8A5-48DB-4D05-B1BA-9139E9A9C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B1EE-80D3-434B-91F8-16209546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iva@cisco.com" TargetMode="External"/><Relationship Id="rId2" Type="http://schemas.openxmlformats.org/officeDocument/2006/relationships/hyperlink" Target="mailto:mkoldych@cisco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dhruv.ietf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spring-segment-routing-policy-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862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982" y="2709547"/>
            <a:ext cx="9966036" cy="113102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Encoding ECMP/UCMP information in PCEP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4573"/>
            <a:ext cx="9472353" cy="22546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i="1" dirty="0">
                <a:ea typeface="Calibri" charset="0"/>
                <a:cs typeface="Calibri" charset="0"/>
              </a:rPr>
              <a:t>M. Koldychev – Cisco Systems (</a:t>
            </a:r>
            <a:r>
              <a:rPr lang="en-US" sz="1600" i="1" dirty="0">
                <a:ea typeface="Calibri" charset="0"/>
                <a:cs typeface="Calibri" charset="0"/>
                <a:hlinkClick r:id="rId2"/>
              </a:rPr>
              <a:t>mkoldych@cisco.com</a:t>
            </a:r>
            <a:r>
              <a:rPr lang="en-US" sz="1600" i="1" dirty="0">
                <a:ea typeface="Calibri" charset="0"/>
                <a:cs typeface="Calibri" charset="0"/>
              </a:rPr>
              <a:t>) – Presenter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ea typeface="Calibri" charset="0"/>
                <a:cs typeface="Calibri" charset="0"/>
              </a:rPr>
              <a:t>M. Sivabalan – Cisco Systems (</a:t>
            </a:r>
            <a:r>
              <a:rPr lang="en-US" sz="1600" i="1" dirty="0">
                <a:ea typeface="Calibri" charset="0"/>
                <a:cs typeface="Calibri" charset="0"/>
                <a:hlinkClick r:id="rId3"/>
              </a:rPr>
              <a:t>msiva@cisco.com</a:t>
            </a:r>
            <a:r>
              <a:rPr lang="en-US" sz="1600" i="1" dirty="0">
                <a:ea typeface="Calibri" charset="0"/>
                <a:cs typeface="Calibri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ea typeface="Calibri" charset="0"/>
                <a:cs typeface="Calibri" charset="0"/>
              </a:rPr>
              <a:t>D. Dhody – Huawei Technologies (</a:t>
            </a:r>
            <a:r>
              <a:rPr lang="en-US" sz="1600" i="1" dirty="0">
                <a:ea typeface="Calibri" charset="0"/>
                <a:cs typeface="Calibri" charset="0"/>
                <a:hlinkClick r:id="rId4"/>
              </a:rPr>
              <a:t>dhruv.ietf@gmail.com</a:t>
            </a:r>
            <a:r>
              <a:rPr lang="en-US" sz="1600" i="1" dirty="0">
                <a:ea typeface="Calibri" charset="0"/>
                <a:cs typeface="Calibri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600" i="1" dirty="0"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6FE0C91-AFF2-4F9B-A5D9-55900FE86482}" type="slidenum">
              <a:rPr lang="en-IN" smtClean="0"/>
              <a:t>1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8879" y="944881"/>
            <a:ext cx="8534400" cy="632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IETF 105 – Montreal </a:t>
            </a:r>
            <a:b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PCE Working Group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416" y="123805"/>
            <a:ext cx="1382107" cy="7902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5E7948-8B07-174C-98FE-131F8FCB40DC}"/>
              </a:ext>
            </a:extLst>
          </p:cNvPr>
          <p:cNvSpPr/>
          <p:nvPr/>
        </p:nvSpPr>
        <p:spPr>
          <a:xfrm>
            <a:off x="0" y="0"/>
            <a:ext cx="1065427" cy="3624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7113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Option B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For example, suppose the PCE was computing a path from Source A to Destination X and the result was 2 EROs: {A,B,X} and {A,C,X}. Suppose that the 2 EROs have UCMP weights 2 and 3 respectively. Then the PCE would encode this as follows: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Common Header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LSP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END-POINTS (SRC=A, DEST=X)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S2LS (O=UP, WEIGHT=2)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ERO1={A,B,X}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END-POINTS (SRC=A, DEST=X)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S2LS (O=UP, WEIGHT=3)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ERO2={A,C,X}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Note that we need to encode 2 END-POINTS objects here if we want to encode 2 S2LS objects, in order to conform to the RBNF of RFC 8623. If both EROs had the same weight (ECMP), then we would not need 2 S2LS objects and we would encode ERO2 directly after ERO1.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E7969-1103-439A-A34D-E8BB15A8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Use Case 2: multiple optimization objectives sharing ECMP.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Allocate a different PCEP Tunnel for every objective.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Create a new PCEP association type (Ex., “ECMP Association”) to bind these Tunnels together.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9F1E5-C91C-4B32-B196-F6490F3D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Combination of both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Going back to our previous example: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LSP 1 and LSP 2 have different optimization objectives and ECMP is desired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LSP 1 gets a single path X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LSP 2 gets two ECMP paths: Y and Z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As a result 50% of traffic goes on path X, 25% on path Y and 25% on path Z.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PCEP representation of the above: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ECMP ASSOCIATION contains LSP 1 and LSP 2.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LSP 1 contains a single ERO: X.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LSP 2 contains two EROs: Y and X.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9F1E5-C91C-4B32-B196-F6490F3D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899501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Encoding ECMP/UCMP information in PCEP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motivated by the need to encode multiple Segment Lists in SR-TE Policies, but our results are meant to be generic.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Terminology:</a:t>
            </a:r>
          </a:p>
          <a:p>
            <a:r>
              <a:rPr lang="en-US" dirty="0"/>
              <a:t>ERO == Explicit Route Object</a:t>
            </a:r>
          </a:p>
          <a:p>
            <a:r>
              <a:rPr lang="en-US" dirty="0"/>
              <a:t>LSP == PCEP LSP (identified by LSP-IDENTIFIERS)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5728-7BCB-44CA-AEEC-506944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In SR-TE Policy, the optimization problem is defined by optimization objectives and constraints and the solution to the optimization problem is a set of Segment Lists.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  <a:hlinkClick r:id="rId2"/>
              </a:rPr>
              <a:t>https://tools.ietf.org/html/draft-ietf-spring-segment-routing-policy-03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A dynamic candidate path expresses an optimization objective and a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set of constraints.  The headend </a:t>
            </a:r>
            <a:r>
              <a:rPr lang="en-US" dirty="0">
                <a:highlight>
                  <a:srgbClr val="FFFF00"/>
                </a:highlight>
                <a:cs typeface="Arial" panose="020B0604020202020204" pitchFamily="34" charset="0"/>
              </a:rPr>
              <a:t>(potentially with the help of a PCE)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computes the solution Segment-List </a:t>
            </a:r>
            <a:r>
              <a:rPr lang="en-US" dirty="0">
                <a:highlight>
                  <a:srgbClr val="FFFF00"/>
                </a:highlight>
                <a:cs typeface="Arial" panose="020B0604020202020204" pitchFamily="34" charset="0"/>
              </a:rPr>
              <a:t>(or set of Segment-Lists)</a:t>
            </a:r>
            <a:r>
              <a:rPr lang="en-US" dirty="0">
                <a:cs typeface="Arial" panose="020B0604020202020204" pitchFamily="34" charset="0"/>
              </a:rPr>
              <a:t> that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solves the optimization problem.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If a candidate path is associated with a set of Segment-Lists, each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Segment-List is associated with a weight for weighted load balancing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(refer Section 2.11 for details).  The default weight is 1.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7130B-200E-46C8-B8B5-6F5D3D1D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Two use-cases:</a:t>
            </a:r>
          </a:p>
          <a:p>
            <a:pPr marL="514350" indent="-514350">
              <a:spcBef>
                <a:spcPts val="0"/>
              </a:spcBef>
              <a:buClr>
                <a:srgbClr val="6DB344"/>
              </a:buClr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One optimization objective yields multiple ECMP paths.</a:t>
            </a:r>
          </a:p>
          <a:p>
            <a:pPr marL="514350" indent="-514350">
              <a:spcBef>
                <a:spcPts val="0"/>
              </a:spcBef>
              <a:buClr>
                <a:srgbClr val="6DB344"/>
              </a:buClr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Multiple optimization objectives sharing ECMP.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These two use-cases are orthogonal, they exist independently of each other. 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For example: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LSP 1 and LSP 2 have different optimization objectives and ECMP is desired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LSP 1 gets a single path X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LSP 2 gets two ECMP paths: Y and Z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As a result 50% of traffic goes on path X, 25% on path Y and 25% on path Z.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0F07-F0DA-4DB9-9072-F8E46A3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Use Case 1: single optimization objective yields multiple paths.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Extend PCEP to specify the maximum number of ECMP paths that the PCC can handle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Extend PCEP to allow for multiple ERO objects within a single LSP, some options are possible:</a:t>
            </a:r>
          </a:p>
          <a:p>
            <a:pPr marL="914400" lvl="1" indent="-457200">
              <a:spcBef>
                <a:spcPts val="0"/>
              </a:spcBef>
              <a:buClr>
                <a:srgbClr val="6DB344"/>
              </a:buClr>
              <a:buFont typeface="+mj-lt"/>
              <a:buAutoNum type="alphaUcPeriod"/>
            </a:pPr>
            <a:r>
              <a:rPr lang="en-US" dirty="0">
                <a:cs typeface="Arial" panose="020B0604020202020204" pitchFamily="34" charset="0"/>
              </a:rPr>
              <a:t>define a new object to “separate” the EROs and carry per-ERO attributes</a:t>
            </a:r>
          </a:p>
          <a:p>
            <a:pPr marL="914400" lvl="1" indent="-457200">
              <a:spcBef>
                <a:spcPts val="0"/>
              </a:spcBef>
              <a:buClr>
                <a:srgbClr val="6DB344"/>
              </a:buClr>
              <a:buFont typeface="+mj-lt"/>
              <a:buAutoNum type="alphaUcPeriod"/>
            </a:pPr>
            <a:r>
              <a:rPr lang="en-US" dirty="0">
                <a:cs typeface="Arial" panose="020B0604020202020204" pitchFamily="34" charset="0"/>
              </a:rPr>
              <a:t>follow RFC 8623 for encoding multiple EROs</a:t>
            </a:r>
          </a:p>
          <a:p>
            <a:pPr marL="914400" lvl="1" indent="-457200">
              <a:spcBef>
                <a:spcPts val="0"/>
              </a:spcBef>
              <a:buClr>
                <a:srgbClr val="6DB344"/>
              </a:buClr>
              <a:buFont typeface="+mj-lt"/>
              <a:buAutoNum type="alphaUcPeriod"/>
            </a:pPr>
            <a:r>
              <a:rPr lang="en-US" dirty="0">
                <a:cs typeface="Arial" panose="020B0604020202020204" pitchFamily="34" charset="0"/>
              </a:rPr>
              <a:t>other proposals (to be discussed on mailing list)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A4FB9-48A7-4E43-9A0F-4BCD0E25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Option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We can replace a single ERO object by multiple ERO objects, separated by a new ERO-ATTRIBUTES object.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Current BNF: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&lt;intended-path&gt; = &lt;ERO&gt;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Proposed BNF: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&lt;intended-path&gt; = &lt;</a:t>
            </a:r>
            <a:r>
              <a:rPr lang="en-US" dirty="0" err="1">
                <a:cs typeface="Arial" panose="020B0604020202020204" pitchFamily="34" charset="0"/>
              </a:rPr>
              <a:t>ero</a:t>
            </a:r>
            <a:r>
              <a:rPr lang="en-US" dirty="0">
                <a:cs typeface="Arial" panose="020B0604020202020204" pitchFamily="34" charset="0"/>
              </a:rPr>
              <a:t>-list&gt;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&lt;</a:t>
            </a:r>
            <a:r>
              <a:rPr lang="en-US" dirty="0" err="1">
                <a:cs typeface="Arial" panose="020B0604020202020204" pitchFamily="34" charset="0"/>
              </a:rPr>
              <a:t>ero</a:t>
            </a:r>
            <a:r>
              <a:rPr lang="en-US" dirty="0">
                <a:cs typeface="Arial" panose="020B0604020202020204" pitchFamily="34" charset="0"/>
              </a:rPr>
              <a:t>-list&gt; = [&lt;ERO-ATTRIBUTES&gt;]&lt;ERO&gt;[&lt;</a:t>
            </a:r>
            <a:r>
              <a:rPr lang="en-US" dirty="0" err="1">
                <a:cs typeface="Arial" panose="020B0604020202020204" pitchFamily="34" charset="0"/>
              </a:rPr>
              <a:t>ero</a:t>
            </a:r>
            <a:r>
              <a:rPr lang="en-US" dirty="0">
                <a:cs typeface="Arial" panose="020B0604020202020204" pitchFamily="34" charset="0"/>
              </a:rPr>
              <a:t>-list&gt;]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9979-DE6B-4097-ADE6-E6C8F877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9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Option A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Define ERO-ATTRIBUTES object to carry some per-ERO attributes: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0 1 2 3 4 5 6 7 8 9 0 1 2 3 4 5 6 7 8 9 0 1 2 3 4 5 6 7 8 9 0 1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Flags                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Weight                            |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~                         Optional TLVs                         ~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Support for ERO-ATTRIBUTES can be negotiated in the OPEN message, thus guaranteeing backward compatibility.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09A08-C3AE-4A13-98AF-9CBCE40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7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Option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hlinkClick r:id="rId2"/>
              </a:rPr>
              <a:t>https://tools.ietf.org/html/rfc8623</a:t>
            </a:r>
            <a:r>
              <a:rPr lang="en-US" dirty="0"/>
              <a:t>  - </a:t>
            </a:r>
            <a:r>
              <a:rPr lang="en-US" dirty="0">
                <a:cs typeface="Arial" panose="020B0604020202020204" pitchFamily="34" charset="0"/>
              </a:rPr>
              <a:t>Stateful Path Computation Element (PCE) Protocol Extensions for Usage with Point-to-Multipoint TE Label Switched Paths (LSPs)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RFC 8623 already defines a way to carry multiple ERO/RRO objects, by using a special type of END-POINTS object and an S2LS object. We can define a new END-POINTS and S2LS object types for P2P load-balancing and then we can follow the same encoding format as RFC 8623.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6C37E-0FD4-487B-B81D-38E606D7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Option B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S2LS format is almost the same as ERO-ATTRIBUTES, except that it’s missing the Weight field: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0 1 2 3 4 5 6 7 8 9 0 1 2 3 4 5 6 7 8 9 0 1 2 3 4 5 6 7 8 9 0 1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Flags                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~                         Optional TLVs                         ~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The weight can be either carried in an optional TLV, or it can be embedded directly as part of the new S2LS object type.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New END-POINTS object type would need to be defined, to specify that the S2LS objects that follow it are for ECMP/UCMP.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2A6D9-8C1F-43D4-9A82-27C93F80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1082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Encoding ECMP/UCMP information in PCEP</vt:lpstr>
      <vt:lpstr>Encoding ECMP/UCMP information in PCEP</vt:lpstr>
      <vt:lpstr>Motivation</vt:lpstr>
      <vt:lpstr>Motivation (cont’d)</vt:lpstr>
      <vt:lpstr>Use Case 1</vt:lpstr>
      <vt:lpstr>Analysis of Option A</vt:lpstr>
      <vt:lpstr>Analysis of Option A (cont’d)</vt:lpstr>
      <vt:lpstr>Analysis of Option B</vt:lpstr>
      <vt:lpstr>Analysis of Option B (cont’d)</vt:lpstr>
      <vt:lpstr>Analysis of Option B (cont’d)</vt:lpstr>
      <vt:lpstr>Use Case 2</vt:lpstr>
      <vt:lpstr>Combination of both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extension to support Segment Routing Policy Candidate Paths</dc:title>
  <dc:creator>Mike Koldychev (mkoldych)</dc:creator>
  <cp:lastModifiedBy>Mike Koldychev (mkoldych)</cp:lastModifiedBy>
  <cp:revision>264</cp:revision>
  <dcterms:created xsi:type="dcterms:W3CDTF">2018-12-04T23:45:13Z</dcterms:created>
  <dcterms:modified xsi:type="dcterms:W3CDTF">2019-07-24T19:21:38Z</dcterms:modified>
</cp:coreProperties>
</file>