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5" r:id="rId2"/>
    <p:sldId id="2219" r:id="rId3"/>
    <p:sldId id="2197" r:id="rId4"/>
    <p:sldId id="2223" r:id="rId5"/>
    <p:sldId id="2224" r:id="rId6"/>
    <p:sldId id="22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D022-F624-4325-98AA-A4BA88458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E032F-0CE9-4421-92F2-BAD329C45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6929-1051-46B2-A4C4-F705F939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62DF-C23E-4291-A298-77045E3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C32D-49B6-4E39-BEC3-FB115B88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7CC6-5325-4117-86F2-3178767B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825BF-4223-45B0-8543-BADC3AF1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C690-3EE6-4B6B-9C94-56A07B0B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4081-FB30-43A9-86FF-85B13DF2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B5D7D-584C-44FE-9514-78CB5DA4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41BC5-E527-486E-BCB9-56A96E84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6EE21-7342-4445-971D-BEBFCEBA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E9FB-11D9-48C7-9B36-EC97CFA2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C5E2-CCDF-4E14-B863-2DC8DED2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6EAB-FAD3-4D65-9FA6-BF812232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30AF-1727-4B46-9D41-D1753F5B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5FD7-1669-432A-83E8-A8CBE3A6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9702-4906-408A-9F92-3F91B295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F4F3-9A2A-46E1-AEEF-A1A18DE0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A313-5E26-460A-BC20-C708EC5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2920-2EC2-43AB-AF9E-108B9C17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34A9-B6F8-408B-B7B9-2C7A9490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A1CF-9E4F-457D-A567-8591393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B750-2245-49C6-A70E-6DD4A82E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B9AF-A680-4766-8EEB-B7653802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3C81-D7C7-45A8-96F6-EC7EBC0E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5C8F-A241-427D-B20A-F3FA8ACF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83B2F-9379-4533-B4EF-E702F91C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523D5-197A-4BA6-A8F6-02F40C9D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08F5D-6FD5-4DF7-AB65-B155B512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E81F-9A78-4F83-B042-575FBF6A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6FE-FFBF-41F2-90D1-20339F3F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CEC2-C05E-44C0-B04D-9397B452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CF4F7-6DE7-4FFA-A39E-B5A677B7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22F78-A510-4B3D-BFAF-D435F0C7C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819E6-D704-4C73-BE15-9E97F76D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9B8FE-DA6C-4D6C-8B87-C0EECBFF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DFEE3-3143-4799-9C96-B184DD08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EE178-D560-47B2-BF33-52531CDA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974-5D88-4205-A351-67DAA368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B758F-F336-45B6-B430-4B1B608B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5A7C5-8D27-4A48-A5DC-D2DE2CB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45FB-5DE6-4D6F-9830-807D391C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01D01-4351-4294-97E3-7DFC819B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FE00E-0ACF-4C34-B4B0-15A97ADE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804E3-46AD-4D24-87AC-B90615F3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8005-E837-4C3E-865D-7AE35B1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F6C9-2048-421E-8B75-09B3146F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4F7A-1B27-4FCE-9269-EFC472BE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7946-5850-4C6E-90A6-71E5B9C4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BA7BC-AD09-4B26-A6AF-53F5F98A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D457-E3AA-4248-9712-FB609A70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CF08-2128-413F-9260-185A9F45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6C67F-CD77-4EDC-869F-051BE9B21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6B33-7677-4907-9D22-8CE0792E3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E5C4B-FFE1-479C-AABB-C9BD4959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E7DD2-668C-42AF-88E6-7A340027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6366-3854-46F4-8F7D-4164B687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1CF54-CCB8-41AD-9E3E-E1FB95DC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0433-7F70-4A0D-A20C-B355F2F5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D7D9-5681-476F-8AE9-0BFEC87EC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F370-FC43-4CA9-8B16-A1FA6AB043DF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BB99-1D76-4FF2-A5D5-2AD493EB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A6D2-562F-4474-9478-E299AEF7F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DA7B-F25F-4D80-8896-AC234AC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iva@cisco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mkoldych@cisc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kotni@juniper.net" TargetMode="External"/><Relationship Id="rId5" Type="http://schemas.openxmlformats.org/officeDocument/2006/relationships/hyperlink" Target="mailto:diego.achaval@nokia.com" TargetMode="External"/><Relationship Id="rId4" Type="http://schemas.openxmlformats.org/officeDocument/2006/relationships/hyperlink" Target="mailto:mahendrasingh@huawei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982" y="2709547"/>
            <a:ext cx="9966036" cy="1131021"/>
          </a:xfrm>
        </p:spPr>
        <p:txBody>
          <a:bodyPr>
            <a:normAutofit fontScale="90000"/>
          </a:bodyPr>
          <a:lstStyle/>
          <a:p>
            <a:r>
              <a:rPr lang="en-US" sz="4133" dirty="0"/>
              <a:t>draft-koldychev-pce-operational-00</a:t>
            </a:r>
            <a:br>
              <a:rPr lang="en-US" sz="4133" dirty="0"/>
            </a:br>
            <a:br>
              <a:rPr lang="en-US" sz="4800" dirty="0"/>
            </a:br>
            <a:r>
              <a:rPr lang="en-US" sz="4800" dirty="0"/>
              <a:t>PCEP Operational Clarification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4573"/>
            <a:ext cx="9472353" cy="22546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i="1" dirty="0">
                <a:latin typeface="+mj-lt"/>
                <a:ea typeface="Calibri" charset="0"/>
                <a:cs typeface="Calibri" charset="0"/>
              </a:rPr>
              <a:t>M. Koldychev – Cisco Systems (</a:t>
            </a:r>
            <a:r>
              <a:rPr lang="en-US" sz="1600" i="1" dirty="0">
                <a:latin typeface="+mj-lt"/>
                <a:ea typeface="Calibri" charset="0"/>
                <a:cs typeface="Calibri" charset="0"/>
                <a:hlinkClick r:id="rId2"/>
              </a:rPr>
              <a:t>mkoldych@cisco.com</a:t>
            </a:r>
            <a:r>
              <a:rPr lang="en-US" sz="1600" i="1" dirty="0">
                <a:latin typeface="+mj-lt"/>
                <a:ea typeface="Calibri" charset="0"/>
                <a:cs typeface="Calibri" charset="0"/>
              </a:rPr>
              <a:t>) – Presenter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latin typeface="+mj-lt"/>
                <a:ea typeface="Calibri" charset="0"/>
                <a:cs typeface="Calibri" charset="0"/>
              </a:rPr>
              <a:t>M. Sivabalan – Cisco Systems (</a:t>
            </a:r>
            <a:r>
              <a:rPr lang="en-US" sz="1600" i="1" dirty="0">
                <a:latin typeface="+mj-lt"/>
                <a:ea typeface="Calibri" charset="0"/>
                <a:cs typeface="Calibri" charset="0"/>
                <a:hlinkClick r:id="rId3"/>
              </a:rPr>
              <a:t>msiva@cisco.com</a:t>
            </a:r>
            <a:r>
              <a:rPr lang="en-US" sz="1600" i="1" dirty="0">
                <a:latin typeface="+mj-lt"/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latin typeface="+mj-lt"/>
                <a:ea typeface="Calibri" charset="0"/>
                <a:cs typeface="Calibri" charset="0"/>
              </a:rPr>
              <a:t>Mahendra Singh Negi – Huawei Technologies (</a:t>
            </a:r>
            <a:r>
              <a:rPr lang="en-US" sz="1600" i="1" dirty="0">
                <a:latin typeface="+mj-lt"/>
                <a:ea typeface="Calibri" charset="0"/>
                <a:cs typeface="Calibri" charset="0"/>
                <a:hlinkClick r:id="rId4"/>
              </a:rPr>
              <a:t>mahendrasingh@huawei.com</a:t>
            </a:r>
            <a:r>
              <a:rPr lang="en-US" sz="1600" i="1" dirty="0">
                <a:latin typeface="+mj-lt"/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latin typeface="+mj-lt"/>
                <a:ea typeface="Calibri" charset="0"/>
                <a:cs typeface="Calibri" charset="0"/>
              </a:rPr>
              <a:t>Diego </a:t>
            </a:r>
            <a:r>
              <a:rPr lang="en-US" sz="1600" i="1" dirty="0" err="1">
                <a:latin typeface="+mj-lt"/>
                <a:ea typeface="Calibri" charset="0"/>
                <a:cs typeface="Calibri" charset="0"/>
              </a:rPr>
              <a:t>Achaval</a:t>
            </a:r>
            <a:r>
              <a:rPr lang="en-US" sz="1600" i="1" dirty="0">
                <a:latin typeface="+mj-lt"/>
                <a:ea typeface="Calibri" charset="0"/>
                <a:cs typeface="Calibri" charset="0"/>
              </a:rPr>
              <a:t> – Nokia (</a:t>
            </a:r>
            <a:r>
              <a:rPr lang="en-US" sz="1600" i="1" dirty="0">
                <a:latin typeface="+mj-lt"/>
                <a:ea typeface="Calibri" charset="0"/>
                <a:cs typeface="Calibri" charset="0"/>
                <a:hlinkClick r:id="rId5"/>
              </a:rPr>
              <a:t>diego.achaval@nokia.com</a:t>
            </a:r>
            <a:r>
              <a:rPr lang="en-US" sz="1600" i="1" dirty="0">
                <a:latin typeface="+mj-lt"/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latin typeface="+mj-lt"/>
                <a:ea typeface="Calibri" charset="0"/>
                <a:cs typeface="Calibri" charset="0"/>
              </a:rPr>
              <a:t>Hari Kotni – Juniper Networks (</a:t>
            </a:r>
            <a:r>
              <a:rPr lang="en-US" sz="1600" i="1" dirty="0">
                <a:latin typeface="+mj-lt"/>
                <a:ea typeface="Calibri" charset="0"/>
                <a:cs typeface="Calibri" charset="0"/>
                <a:hlinkClick r:id="rId6"/>
              </a:rPr>
              <a:t>hkotni@juniper.net</a:t>
            </a:r>
            <a:r>
              <a:rPr lang="en-US" sz="1600" i="1" dirty="0">
                <a:latin typeface="+mj-lt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6FE0C91-AFF2-4F9B-A5D9-55900FE86482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8879" y="944881"/>
            <a:ext cx="8534400" cy="632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IETF 105 – Montreal </a:t>
            </a:r>
            <a:b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PCE Working Group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4416" y="123805"/>
            <a:ext cx="1382107" cy="7902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5E7948-8B07-174C-98FE-131F8FCB40DC}"/>
              </a:ext>
            </a:extLst>
          </p:cNvPr>
          <p:cNvSpPr/>
          <p:nvPr/>
        </p:nvSpPr>
        <p:spPr>
          <a:xfrm>
            <a:off x="0" y="0"/>
            <a:ext cx="1065427" cy="3624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11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140B-C4AB-FB49-9358-07025F6E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110-B080-B144-BCD6-AE8C93DC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 stateful PCEP behavior that would leave less room for misinterpretation.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Document areas where vendors had to resolve issues to make public interop events successful.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B24-9C06-2841-B618-096A0166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426D-BBAE-3547-A215-BD31D25E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93" y="1690688"/>
            <a:ext cx="11401921" cy="4995661"/>
          </a:xfrm>
        </p:spPr>
        <p:txBody>
          <a:bodyPr/>
          <a:lstStyle/>
          <a:p>
            <a:r>
              <a:rPr lang="en-US" sz="2667" dirty="0"/>
              <a:t>We clarify the meaning of “state” in “stateful PCEP”.</a:t>
            </a:r>
          </a:p>
          <a:p>
            <a:pPr marL="0" indent="0">
              <a:buNone/>
            </a:pPr>
            <a:endParaRPr lang="en-US" sz="2667" dirty="0"/>
          </a:p>
          <a:p>
            <a:r>
              <a:rPr lang="en-US" sz="2667" dirty="0"/>
              <a:t>LSP state is stored in LSP-DB and Association state in ASSO-DB.</a:t>
            </a:r>
          </a:p>
          <a:p>
            <a:pPr lvl="1"/>
            <a:r>
              <a:rPr lang="en-US" sz="2267" dirty="0"/>
              <a:t>Fully compatible with RFC 8231.</a:t>
            </a:r>
          </a:p>
          <a:p>
            <a:pPr lvl="1"/>
            <a:r>
              <a:rPr lang="en-US" sz="2267" dirty="0"/>
              <a:t>Each DB has identical structure on the PCC and PCE.</a:t>
            </a:r>
          </a:p>
          <a:p>
            <a:pPr marL="457200" lvl="1" indent="0">
              <a:buNone/>
            </a:pPr>
            <a:endParaRPr lang="en-US" sz="2267" dirty="0"/>
          </a:p>
          <a:p>
            <a:r>
              <a:rPr lang="en-US" sz="2667" dirty="0"/>
              <a:t>We update RFC 8231 by saying that </a:t>
            </a:r>
            <a:r>
              <a:rPr lang="en-US" sz="2667" dirty="0" err="1"/>
              <a:t>PCReq</a:t>
            </a:r>
            <a:r>
              <a:rPr lang="en-US" sz="2667" dirty="0"/>
              <a:t> is </a:t>
            </a:r>
            <a:r>
              <a:rPr lang="en-US" sz="2667" b="1" dirty="0"/>
              <a:t>NOT</a:t>
            </a:r>
            <a:r>
              <a:rPr lang="en-US" sz="2667" dirty="0"/>
              <a:t> mandatory for the PCC to send, thus simplifying LSP bring-up.</a:t>
            </a:r>
          </a:p>
          <a:p>
            <a:pPr marL="0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09268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B24-9C06-2841-B618-096A0166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LSP-DB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426D-BBAE-3547-A215-BD31D25E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93" y="1690688"/>
            <a:ext cx="11401921" cy="4995661"/>
          </a:xfrm>
        </p:spPr>
        <p:txBody>
          <a:bodyPr/>
          <a:lstStyle/>
          <a:p>
            <a:r>
              <a:rPr lang="en-US" sz="2667" dirty="0"/>
              <a:t>PCC LSP-DB is modified by the PCC when it chooses to signal a new path.</a:t>
            </a:r>
          </a:p>
          <a:p>
            <a:r>
              <a:rPr lang="en-US" sz="2667" dirty="0"/>
              <a:t>PCE LSP-DB is ONLY modified by </a:t>
            </a:r>
            <a:r>
              <a:rPr lang="en-US" sz="2667" dirty="0" err="1"/>
              <a:t>PCRpt</a:t>
            </a:r>
            <a:r>
              <a:rPr lang="en-US" sz="2667" dirty="0"/>
              <a:t>.</a:t>
            </a:r>
          </a:p>
          <a:p>
            <a:r>
              <a:rPr lang="en-US" sz="2667" dirty="0"/>
              <a:t>2-Tier structure: Tunnel is a container for LSPs.</a:t>
            </a:r>
          </a:p>
          <a:p>
            <a:r>
              <a:rPr lang="en-US" sz="2667" dirty="0"/>
              <a:t>Tunnel is identified by PLSP-ID/SYMBOLIC-NAME.</a:t>
            </a:r>
          </a:p>
          <a:p>
            <a:r>
              <a:rPr lang="en-US" sz="2667" dirty="0"/>
              <a:t>LSP is identified by LSP-IDENTIFIERS.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667" dirty="0"/>
              <a:t>Note: The choice of wording “Tunnel” and “LSP” is up for discussion. “LSP” stands for “</a:t>
            </a:r>
            <a:r>
              <a:rPr lang="en-US" sz="2667" b="1" dirty="0"/>
              <a:t>Label</a:t>
            </a:r>
            <a:r>
              <a:rPr lang="en-US" sz="2667" dirty="0"/>
              <a:t> Switched Path”, but this draft applies to non-labeled protocols, like SRv6. Perhaps “PATH-DB” would be a better choice for a name?</a:t>
            </a:r>
          </a:p>
        </p:txBody>
      </p:sp>
    </p:spTree>
    <p:extLst>
      <p:ext uri="{BB962C8B-B14F-4D97-AF65-F5344CB8AC3E}">
        <p14:creationId xmlns:p14="http://schemas.microsoft.com/office/powerpoint/2010/main" val="33971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B24-9C06-2841-B618-096A0166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ASSO-DB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426D-BBAE-3547-A215-BD31D25E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93" y="1690688"/>
            <a:ext cx="11401921" cy="4995661"/>
          </a:xfrm>
        </p:spPr>
        <p:txBody>
          <a:bodyPr/>
          <a:lstStyle/>
          <a:p>
            <a:r>
              <a:rPr lang="en-US" sz="2667" dirty="0"/>
              <a:t>ASSO-DB can be updated from PCC or from PCE, using any stateful message or using configuration.</a:t>
            </a:r>
          </a:p>
          <a:p>
            <a:r>
              <a:rPr lang="en-US" sz="2667" dirty="0"/>
              <a:t>Each ASSO is a container for LSPs (</a:t>
            </a:r>
            <a:r>
              <a:rPr lang="en-US" sz="2667" b="1" dirty="0"/>
              <a:t>not Tunnels</a:t>
            </a:r>
            <a:r>
              <a:rPr lang="en-US" sz="2667" dirty="0"/>
              <a:t>).</a:t>
            </a:r>
          </a:p>
          <a:p>
            <a:pPr lvl="1"/>
            <a:r>
              <a:rPr lang="en-US" sz="2267" dirty="0"/>
              <a:t>If we try to make ASSO a container for Tunnels, then it would not be possible to switch to a different ASSO using make-before-break, see Section 4.2.</a:t>
            </a:r>
          </a:p>
          <a:p>
            <a:pPr lvl="1"/>
            <a:r>
              <a:rPr lang="en-US" sz="2267" dirty="0"/>
              <a:t>In the same Tunnel, two LSPs can be in different ASSOs during make-before-break.</a:t>
            </a:r>
          </a:p>
          <a:p>
            <a:pPr marL="0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001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B24-9C06-2841-B618-096A0166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PCReq</a:t>
            </a:r>
            <a:r>
              <a:rPr lang="en-US" dirty="0"/>
              <a:t> in stateful PCEP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426D-BBAE-3547-A215-BD31D25E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93" y="1690688"/>
            <a:ext cx="11401921" cy="4995661"/>
          </a:xfrm>
        </p:spPr>
        <p:txBody>
          <a:bodyPr/>
          <a:lstStyle/>
          <a:p>
            <a:r>
              <a:rPr lang="en-US" sz="2667" dirty="0"/>
              <a:t>RFC 8231 states that PCC MUST send </a:t>
            </a:r>
            <a:r>
              <a:rPr lang="en-US" sz="2667" dirty="0" err="1"/>
              <a:t>PCReq</a:t>
            </a:r>
            <a:r>
              <a:rPr lang="en-US" sz="2667" dirty="0"/>
              <a:t> before sending </a:t>
            </a:r>
            <a:r>
              <a:rPr lang="en-US" sz="2667" dirty="0" err="1"/>
              <a:t>PCRpt</a:t>
            </a:r>
            <a:r>
              <a:rPr lang="en-US" sz="2667" dirty="0"/>
              <a:t>.</a:t>
            </a:r>
          </a:p>
          <a:p>
            <a:r>
              <a:rPr lang="en-US" sz="2667" dirty="0"/>
              <a:t>PCE cannot enforce this, because PCE is not supposed to create any state from </a:t>
            </a:r>
            <a:r>
              <a:rPr lang="en-US" sz="2667" dirty="0" err="1"/>
              <a:t>PCReq</a:t>
            </a:r>
            <a:r>
              <a:rPr lang="en-US" sz="2667" dirty="0"/>
              <a:t>, so it cannot know if a given Tunnel has sent </a:t>
            </a:r>
            <a:r>
              <a:rPr lang="en-US" sz="2667" dirty="0" err="1"/>
              <a:t>PCReq</a:t>
            </a:r>
            <a:r>
              <a:rPr lang="en-US" sz="2667" dirty="0"/>
              <a:t> before.</a:t>
            </a:r>
          </a:p>
          <a:p>
            <a:r>
              <a:rPr lang="en-US" sz="2667" dirty="0"/>
              <a:t>It was found that many vendors skip this step.</a:t>
            </a:r>
          </a:p>
          <a:p>
            <a:pPr marL="0" indent="0">
              <a:buNone/>
            </a:pPr>
            <a:endParaRPr lang="en-US" sz="2667" dirty="0"/>
          </a:p>
          <a:p>
            <a:r>
              <a:rPr lang="en-US" sz="2667" dirty="0"/>
              <a:t>We modify RFC 8231 to make the </a:t>
            </a:r>
            <a:r>
              <a:rPr lang="en-US" sz="2667" dirty="0" err="1"/>
              <a:t>PCReq</a:t>
            </a:r>
            <a:r>
              <a:rPr lang="en-US" sz="2667" dirty="0"/>
              <a:t> </a:t>
            </a:r>
            <a:r>
              <a:rPr lang="en-US" sz="2667" b="1" dirty="0"/>
              <a:t>optional</a:t>
            </a:r>
            <a:r>
              <a:rPr lang="en-US" sz="2667" dirty="0"/>
              <a:t> in stateful PCEP.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r>
              <a:rPr lang="en-US" sz="2667" dirty="0"/>
              <a:t>This reduces the number of PCEP messages exchanged and simplifies PCEP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0276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419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draft-koldychev-pce-operational-00  PCEP Operational Clarification</vt:lpstr>
      <vt:lpstr>Purpose</vt:lpstr>
      <vt:lpstr>Overview</vt:lpstr>
      <vt:lpstr>LSP-DB</vt:lpstr>
      <vt:lpstr>ASSO-DB</vt:lpstr>
      <vt:lpstr>PCReq in stateful PCEP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draft-barth-pce-segment-routing-policy-cp-02  PCEP extension to support Segment Routing Policy Candidate Paths</dc:title>
  <dc:creator>Mike Koldychev (mkoldych)</dc:creator>
  <cp:lastModifiedBy>Mike Koldychev (mkoldych)</cp:lastModifiedBy>
  <cp:revision>83</cp:revision>
  <dcterms:created xsi:type="dcterms:W3CDTF">2019-03-25T15:55:34Z</dcterms:created>
  <dcterms:modified xsi:type="dcterms:W3CDTF">2019-07-19T02:17:08Z</dcterms:modified>
</cp:coreProperties>
</file>