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sldIdLst>
    <p:sldId id="597" r:id="rId2"/>
    <p:sldId id="608" r:id="rId3"/>
    <p:sldId id="616" r:id="rId4"/>
    <p:sldId id="617" r:id="rId5"/>
    <p:sldId id="618" r:id="rId6"/>
    <p:sldId id="619" r:id="rId7"/>
    <p:sldId id="620" r:id="rId8"/>
    <p:sldId id="621" r:id="rId9"/>
    <p:sldId id="622" r:id="rId10"/>
    <p:sldId id="624" r:id="rId11"/>
    <p:sldId id="62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9C189-130A-4843-91E0-4E4C202E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CCE51-A4CB-4BD7-B32B-235CED7B9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9C573-EA7D-4CF5-8F64-857FFE21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EC8C-303B-4B39-A530-AFDE972D948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F6C01-7747-4049-8256-0E7A37BB2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A602C-B6FF-4844-B115-98410C147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5A40-206C-4480-9CF7-59DB977A5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07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F225-74D8-4E3D-8A6B-DBB2E675F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0F0CB-F037-4F79-B558-5F342867D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6B038-2C95-4CFB-87E1-27FCE7A9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EC8C-303B-4B39-A530-AFDE972D948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397C5-8369-46D3-A764-CC6E005A0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F249F-C310-4085-9473-F9AE40E8F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5A40-206C-4480-9CF7-59DB977A5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81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6A30C5-7436-4D1E-80EC-AEF9C247B9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40FD4B-C91D-41CC-B788-D79253745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9627B-7A31-4B4A-A622-EB557033F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EC8C-303B-4B39-A530-AFDE972D948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8A52D-8FB5-4FC6-9A57-DD8D237F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3B868-9C38-4051-9FE7-37DA9B20C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5A40-206C-4480-9CF7-59DB977A5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9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20871-36D4-450E-A99B-B3531A9FB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89914-7EDB-48D4-A3E1-8500C0F78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AE9B6-7369-4605-8C49-4CBBB1286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EC8C-303B-4B39-A530-AFDE972D948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2BCE9-8B05-4B67-8B1A-A9B53D639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324DC-84BA-45AF-8A0A-4E90F0AED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5A40-206C-4480-9CF7-59DB977A5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6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4645F-EA46-4656-8AC5-25CF1AD58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A5B27-3F31-4CF0-A68B-DC1FEEB25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F5464-2B1C-496F-A063-A2205460A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EC8C-303B-4B39-A530-AFDE972D948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53E7F-F013-449E-AF91-74576031D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D36C0-8595-460B-9E2C-F3CD97DC1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5A40-206C-4480-9CF7-59DB977A5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5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BF73F-10D6-4402-AF35-DB6EF81D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CA508-F81D-4D43-AF31-CC793C5AE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51DAC7-528F-4DF4-A747-7C3AE7C38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74241-A6F6-4FE5-B4A7-14343AE40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EC8C-303B-4B39-A530-AFDE972D948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37B20-0176-47BD-9ABD-61CB50D0E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1081C-EBE7-4F55-943C-C5D93CB5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5A40-206C-4480-9CF7-59DB977A5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5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BAE1E-790A-41F6-A720-BF0072301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9DEB3-039A-42B4-9B8B-53872D1CD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39179-8014-4A1E-8580-8CFD1D6C0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C4951-1335-4B7A-B729-A6861A623F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29DDB8-67C6-4BCB-88EC-3DC22E026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EFD9CB-24C1-46BE-9623-155EF2B52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EC8C-303B-4B39-A530-AFDE972D948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AD79FF-D9E8-41F7-9171-25AE36BEF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207E88-44F6-4958-9645-EF738D4CC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5A40-206C-4480-9CF7-59DB977A5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57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EECE6-D98E-45F9-A062-FB2827D54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BA110A-3B14-4D68-A21F-4EEFAA3B7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EC8C-303B-4B39-A530-AFDE972D948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CEAB2-C918-460F-912E-BA72E08EB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148FEA-1F3E-4ACA-AD75-7E3B2EA35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5A40-206C-4480-9CF7-59DB977A5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15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3708D1-9DB2-489B-99DC-E01F47745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EC8C-303B-4B39-A530-AFDE972D948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5C8E21-C9B2-4C82-8BF8-A30E10C0B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7DAD6-D9BD-449B-9ED2-5EF05DC4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5A40-206C-4480-9CF7-59DB977A5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00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A7E32-1DAD-4C44-8EBD-626C1E9E2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F29EB-859B-4944-ADCD-DC546D39C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F7B19-53AE-48B8-88EA-D5AF006A6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7DD41-4E1C-41E7-9DD4-7696A74DD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EC8C-303B-4B39-A530-AFDE972D948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CFAEA-D7C7-4B2C-9D51-79364E6EF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1BEC5-17F4-498A-984D-C09791AD2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5A40-206C-4480-9CF7-59DB977A5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9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0106A-A6ED-4729-A58E-6D981981B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1AF1B7-D269-4298-A68A-CBD89A4498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277C3-3DDC-4589-AAC8-C1A8C4ECE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34D3E-CDC1-409C-B947-0DD2AE6BC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EC8C-303B-4B39-A530-AFDE972D948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E5C4A-150E-468F-8197-7C4B063DF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EEFC7-17E9-48D2-8E62-B9058383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5A40-206C-4480-9CF7-59DB977A5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8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D1DCA8-5782-41C7-97EB-7CE13206A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6FC79-9DC2-4A0C-82CE-C9E31840B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DD9E2-9075-4A4E-B0D2-F08AEAB3F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5EC8C-303B-4B39-A530-AFDE972D948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BE8A5-48DB-4D05-B1BA-9139E9A9C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CB1EE-80D3-434B-91F8-16209546A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15A40-206C-4480-9CF7-59DB977A5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7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draft-ietf-spring-segment-routing-policy-0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rfc862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703" y="149582"/>
            <a:ext cx="8588861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Encoding multipath information in PCEP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Motivated by the need to encode multiple Segment Lists in SR-TE Policies, but results are applied to RSVP-TE as well.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Terminology:</a:t>
            </a:r>
          </a:p>
          <a:p>
            <a:r>
              <a:rPr lang="en-US" dirty="0"/>
              <a:t>ERO == Explicit Route Object</a:t>
            </a:r>
          </a:p>
          <a:p>
            <a:r>
              <a:rPr lang="en-US" dirty="0"/>
              <a:t>LSP == PCEP LSP (identified by LSP-IDENTIFIERS TLV)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089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703" y="149582"/>
            <a:ext cx="8588861" cy="8382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Analysis of Solution 2b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270" y="1339746"/>
            <a:ext cx="11387499" cy="496569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For example, suppose the PCE was computing a path from Source A to Destination X and the result was 2 EROs: {A,B,X} and {A,C,X}. Suppose that the 2 EROs have UCMP weights 2 and 3 respectively. Then the PCE would encode this as follows: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Common Header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LSP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END-POINTS (SRC=A, DEST=X)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S2LS (O=UP, WEIGHT=2)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ERO1={A,B,X}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END-POINTS (SRC=A, DEST=X)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S2LS (O=UP, WEIGHT=3)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ERO2={A,C,X}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Note that we need to encode 2 END-POINTS objects here if we want to encode 2 S2LS objects, in order to conform to the RBNF of RFC 8623. If both EROs had the same weight (ECMP), then we would not need 2 S2LS objects and we would encode ERO2 directly after ERO1.</a:t>
            </a:r>
          </a:p>
        </p:txBody>
      </p:sp>
    </p:spTree>
    <p:extLst>
      <p:ext uri="{BB962C8B-B14F-4D97-AF65-F5344CB8AC3E}">
        <p14:creationId xmlns:p14="http://schemas.microsoft.com/office/powerpoint/2010/main" val="3754595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703" y="149582"/>
            <a:ext cx="8588861" cy="8382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Comparison of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270" y="1339746"/>
            <a:ext cx="11387499" cy="496569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</a:rPr>
              <a:t>Solution 1: allocate a different LSP for every ERO and create a new association type to bind these LSPs together.</a:t>
            </a:r>
          </a:p>
          <a:p>
            <a:pPr lvl="1">
              <a:spcBef>
                <a:spcPts val="0"/>
              </a:spcBef>
              <a:buClr>
                <a:srgbClr val="6DB344"/>
              </a:buClr>
            </a:pPr>
            <a:r>
              <a:rPr lang="en-US" dirty="0">
                <a:cs typeface="Arial" panose="020B0604020202020204" pitchFamily="34" charset="0"/>
              </a:rPr>
              <a:t>Multiple problems with this, would not really fit into the database structure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</a:rPr>
              <a:t>Solution 2: one LSP contains many EROs.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</a:rPr>
              <a:t>    Option 2a: define a new object for ERO attributes</a:t>
            </a:r>
          </a:p>
          <a:p>
            <a:pPr lvl="2">
              <a:spcBef>
                <a:spcPts val="0"/>
              </a:spcBef>
              <a:buClr>
                <a:srgbClr val="6DB344"/>
              </a:buClr>
            </a:pPr>
            <a:r>
              <a:rPr lang="en-US" dirty="0">
                <a:cs typeface="Arial" panose="020B0604020202020204" pitchFamily="34" charset="0"/>
              </a:rPr>
              <a:t>Separate RBNFs for P2P and P2MP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</a:rPr>
              <a:t>    Option 2b: follow RFC 8623 for encoding multiple EROs.</a:t>
            </a:r>
          </a:p>
          <a:p>
            <a:pPr lvl="2">
              <a:spcBef>
                <a:spcPts val="0"/>
              </a:spcBef>
              <a:buClr>
                <a:srgbClr val="6DB344"/>
              </a:buClr>
            </a:pPr>
            <a:r>
              <a:rPr lang="en-US" dirty="0">
                <a:cs typeface="Arial" panose="020B0604020202020204" pitchFamily="34" charset="0"/>
              </a:rPr>
              <a:t>Common RBNF for P2P and P2MP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562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703" y="149582"/>
            <a:ext cx="8588861" cy="8382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270" y="1339746"/>
            <a:ext cx="11387499" cy="496569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</a:rPr>
              <a:t>We want the PCE to be able to install not just a single path, but multiple ECMP/UCMP paths from source to destination.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  <a:hlinkClick r:id="rId2"/>
              </a:rPr>
              <a:t>https://tools.ietf.org/html/draft-ietf-spring-segment-routing-policy-03</a:t>
            </a:r>
            <a:endParaRPr lang="en-US" dirty="0"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</a:rPr>
              <a:t>   A dynamic candidate path expresses an optimization objective and a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</a:rPr>
              <a:t>   set of constraints.  The headend </a:t>
            </a:r>
            <a:r>
              <a:rPr lang="en-US" dirty="0">
                <a:highlight>
                  <a:srgbClr val="FFFF00"/>
                </a:highlight>
                <a:cs typeface="Arial" panose="020B0604020202020204" pitchFamily="34" charset="0"/>
              </a:rPr>
              <a:t>(potentially with the help of a PCE)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</a:rPr>
              <a:t>   computes the solution Segment-List </a:t>
            </a:r>
            <a:r>
              <a:rPr lang="en-US" dirty="0">
                <a:highlight>
                  <a:srgbClr val="FFFF00"/>
                </a:highlight>
                <a:cs typeface="Arial" panose="020B0604020202020204" pitchFamily="34" charset="0"/>
              </a:rPr>
              <a:t>(or set of Segment-Lists)</a:t>
            </a:r>
            <a:r>
              <a:rPr lang="en-US" dirty="0">
                <a:cs typeface="Arial" panose="020B0604020202020204" pitchFamily="34" charset="0"/>
              </a:rPr>
              <a:t> that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</a:rPr>
              <a:t>   solves the optimization problem.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</a:rPr>
              <a:t>   If a candidate path is associated with a set of Segment-Lists, each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</a:rPr>
              <a:t>   Segment-List is associated with a weight for weighted load balancing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</a:rPr>
              <a:t>   (refer Section 2.11 for details).  The default weight is 1.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565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703" y="149582"/>
            <a:ext cx="8588861" cy="8382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LSP objectives and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270" y="1339746"/>
            <a:ext cx="11387499" cy="496569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</a:rPr>
              <a:t>The PCE runs a computation algorithm that takes objectives and constraints as the input and produces a set of EROs as the output. </a:t>
            </a:r>
            <a:r>
              <a:rPr lang="en-US" b="1" dirty="0">
                <a:cs typeface="Arial" panose="020B0604020202020204" pitchFamily="34" charset="0"/>
              </a:rPr>
              <a:t>PROBLEM TO SOLVE: </a:t>
            </a:r>
            <a:r>
              <a:rPr lang="en-US" dirty="0">
                <a:cs typeface="Arial" panose="020B0604020202020204" pitchFamily="34" charset="0"/>
              </a:rPr>
              <a:t>PCEP lacks a way to signal multiple EROs to the head-end.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</a:rPr>
              <a:t>SR Policies statically configured on the PCC may have more than one Segment List in a Candidate Path. </a:t>
            </a:r>
            <a:r>
              <a:rPr lang="en-US" b="1" dirty="0">
                <a:cs typeface="Arial" panose="020B0604020202020204" pitchFamily="34" charset="0"/>
              </a:rPr>
              <a:t>PROBLEM TO SOLVE:</a:t>
            </a:r>
            <a:r>
              <a:rPr lang="en-US" dirty="0">
                <a:cs typeface="Arial" panose="020B0604020202020204" pitchFamily="34" charset="0"/>
              </a:rPr>
              <a:t> PCEP lacks a way to signal multiple Segment Lists to the PCE.</a:t>
            </a:r>
          </a:p>
        </p:txBody>
      </p:sp>
    </p:spTree>
    <p:extLst>
      <p:ext uri="{BB962C8B-B14F-4D97-AF65-F5344CB8AC3E}">
        <p14:creationId xmlns:p14="http://schemas.microsoft.com/office/powerpoint/2010/main" val="1019920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703" y="149582"/>
            <a:ext cx="8588861" cy="8382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Proposed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270" y="1339746"/>
            <a:ext cx="11387499" cy="496569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</a:rPr>
              <a:t>Solution 1: allocate a different LSP for every ERO and create a new association type to bind these LSPs together.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</a:rPr>
              <a:t>Solution 2: one LSP contains many EROs.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</a:rPr>
              <a:t>    Option 2a: define a new object for ERO attributes.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</a:rPr>
              <a:t>    Option 2b: follow RFC 8623 for encoding multiple EROs.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723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703" y="149582"/>
            <a:ext cx="8588861" cy="8382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Analysis of Solution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270" y="1339746"/>
            <a:ext cx="11387499" cy="4965699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</a:rPr>
              <a:t>Solution 1: allocate a different LSP for every ERO and create a new association type to bind these LSPs together.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Clr>
                <a:srgbClr val="6DB344"/>
              </a:buClr>
            </a:pPr>
            <a:r>
              <a:rPr lang="en-US" dirty="0">
                <a:cs typeface="Arial" panose="020B0604020202020204" pitchFamily="34" charset="0"/>
              </a:rPr>
              <a:t>May work for PCE-initiated LSPs, because the PCE knows how many EROs it computed and can instantiate that many LSPs.</a:t>
            </a:r>
          </a:p>
          <a:p>
            <a:pPr>
              <a:spcBef>
                <a:spcPts val="0"/>
              </a:spcBef>
              <a:buClr>
                <a:srgbClr val="6DB344"/>
              </a:buClr>
            </a:pPr>
            <a:endParaRPr lang="en-US" dirty="0"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Clr>
                <a:srgbClr val="6DB344"/>
              </a:buClr>
            </a:pPr>
            <a:r>
              <a:rPr lang="en-US" dirty="0">
                <a:cs typeface="Arial" panose="020B0604020202020204" pitchFamily="34" charset="0"/>
              </a:rPr>
              <a:t>Does not work for PCC-initiated LSPs, because the PCC would need to know how many EROs the PCE will compute and delegate that many LSPs.</a:t>
            </a:r>
          </a:p>
          <a:p>
            <a:pPr>
              <a:spcBef>
                <a:spcPts val="0"/>
              </a:spcBef>
              <a:buClr>
                <a:srgbClr val="6DB344"/>
              </a:buClr>
            </a:pPr>
            <a:endParaRPr lang="en-US" dirty="0"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Clr>
                <a:srgbClr val="6DB344"/>
              </a:buClr>
            </a:pPr>
            <a:r>
              <a:rPr lang="en-US" dirty="0">
                <a:cs typeface="Arial" panose="020B0604020202020204" pitchFamily="34" charset="0"/>
              </a:rPr>
              <a:t>Opens the possibility of each ERO in the set having different objectives and constraints, which is inconsistent.</a:t>
            </a:r>
          </a:p>
          <a:p>
            <a:pPr>
              <a:spcBef>
                <a:spcPts val="0"/>
              </a:spcBef>
              <a:buClr>
                <a:srgbClr val="6DB344"/>
              </a:buClr>
            </a:pPr>
            <a:endParaRPr lang="en-US" dirty="0"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Clr>
                <a:srgbClr val="6DB344"/>
              </a:buClr>
            </a:pPr>
            <a:r>
              <a:rPr lang="en-US" dirty="0">
                <a:cs typeface="Arial" panose="020B0604020202020204" pitchFamily="34" charset="0"/>
              </a:rPr>
              <a:t>Does not allow all the EROs to be reported/updated/instantiated together, since each LSP is reported/updated/instantiated separately from the others.</a:t>
            </a:r>
          </a:p>
        </p:txBody>
      </p:sp>
    </p:spTree>
    <p:extLst>
      <p:ext uri="{BB962C8B-B14F-4D97-AF65-F5344CB8AC3E}">
        <p14:creationId xmlns:p14="http://schemas.microsoft.com/office/powerpoint/2010/main" val="4014723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703" y="149582"/>
            <a:ext cx="8588861" cy="8382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Analysis of Solution 2a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270" y="1339746"/>
            <a:ext cx="11387499" cy="496569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</a:rPr>
              <a:t>Solution 2: one LSP contains many EROs.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</a:rPr>
              <a:t> Option 2a: define a new object for ERO attributes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</a:rPr>
              <a:t>We can replace a single ERO object by multiple ERO objects, separated by a new ERO-ATTRIBUTES object.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</a:rPr>
              <a:t>Current BNF: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</a:rPr>
              <a:t>&lt;intended-path&gt; = &lt;ERO&gt;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</a:rPr>
              <a:t>Proposed BNF: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&lt;intended-path&gt; = &lt;</a:t>
            </a:r>
            <a:r>
              <a:rPr lang="en-US" dirty="0" err="1">
                <a:cs typeface="Arial" panose="020B0604020202020204" pitchFamily="34" charset="0"/>
              </a:rPr>
              <a:t>ero</a:t>
            </a:r>
            <a:r>
              <a:rPr lang="en-US" dirty="0">
                <a:cs typeface="Arial" panose="020B0604020202020204" pitchFamily="34" charset="0"/>
              </a:rPr>
              <a:t>-list&gt;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</a:rPr>
              <a:t>&lt;</a:t>
            </a:r>
            <a:r>
              <a:rPr lang="en-US" dirty="0" err="1">
                <a:cs typeface="Arial" panose="020B0604020202020204" pitchFamily="34" charset="0"/>
              </a:rPr>
              <a:t>ero</a:t>
            </a:r>
            <a:r>
              <a:rPr lang="en-US" dirty="0">
                <a:cs typeface="Arial" panose="020B0604020202020204" pitchFamily="34" charset="0"/>
              </a:rPr>
              <a:t>-list&gt; = [&lt;ERO-ATTRIBUTES&gt;]&lt;ERO&gt;[&lt;</a:t>
            </a:r>
            <a:r>
              <a:rPr lang="en-US" dirty="0" err="1">
                <a:cs typeface="Arial" panose="020B0604020202020204" pitchFamily="34" charset="0"/>
              </a:rPr>
              <a:t>ero</a:t>
            </a:r>
            <a:r>
              <a:rPr lang="en-US" dirty="0">
                <a:cs typeface="Arial" panose="020B0604020202020204" pitchFamily="34" charset="0"/>
              </a:rPr>
              <a:t>-list&gt;]</a:t>
            </a:r>
          </a:p>
        </p:txBody>
      </p:sp>
    </p:spTree>
    <p:extLst>
      <p:ext uri="{BB962C8B-B14F-4D97-AF65-F5344CB8AC3E}">
        <p14:creationId xmlns:p14="http://schemas.microsoft.com/office/powerpoint/2010/main" val="615299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703" y="149582"/>
            <a:ext cx="8588861" cy="8382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Analysis of Solution 2a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270" y="1339746"/>
            <a:ext cx="11387499" cy="496569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</a:rPr>
              <a:t>Define ERO-ATTRIBUTES object to carry some per-ERO attributes: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0                   1                   2                   3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0 1 2 3 4 5 6 7 8 9 0 1 2 3 4 5 6 7 8 9 0 1 2 3 4 5 6 7 8 9 0 1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+-+-+-+-+-+-+-+-+-+-+-+-+-+-+-+-+-+-+-+-+-+-+-+-+-+-+-+-+-+-+-+-+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                     Flags                      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+-+-+-+-+-+-+-+-+-+-+-+-+-+-+-+-+-+-+-+-+-+-+-+-+-+-+-+-+-+-+-+-+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                     Weight                            |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+-+-+-+-+-+-+-+-+-+-+-+-+-+-+-+-+-+-+-+-+-+-+-+-+-+-+-+-+-+-+-+-+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~                         Optional TLVs                         ~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+-+-+-+-+-+-+-+-+-+-+-+-+-+-+-+-+-+-+-+-+-+-+-+-+-+-+-+-+-+-+-+-+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</a:rPr>
              <a:t>Support for ERO-ATTRIBUTES can be negotiated in the OPEN message, thus guaranteeing backward compatibility.</a:t>
            </a:r>
          </a:p>
        </p:txBody>
      </p:sp>
    </p:spTree>
    <p:extLst>
      <p:ext uri="{BB962C8B-B14F-4D97-AF65-F5344CB8AC3E}">
        <p14:creationId xmlns:p14="http://schemas.microsoft.com/office/powerpoint/2010/main" val="1462570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703" y="149582"/>
            <a:ext cx="8588861" cy="8382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Analysis of Solution 2b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270" y="1339746"/>
            <a:ext cx="11387499" cy="496569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</a:rPr>
              <a:t>Solution 2: one LSP contains many EROs.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</a:rPr>
              <a:t> Option 2b: follow RFC 8623 for encoding multiple EROs.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hlinkClick r:id="rId2"/>
              </a:rPr>
              <a:t>https://tools.ietf.org/html/rfc8623</a:t>
            </a:r>
            <a:r>
              <a:rPr lang="en-US" dirty="0"/>
              <a:t>  - </a:t>
            </a:r>
            <a:r>
              <a:rPr lang="en-US" dirty="0">
                <a:cs typeface="Arial" panose="020B0604020202020204" pitchFamily="34" charset="0"/>
              </a:rPr>
              <a:t>Stateful Path Computation Element (PCE) Protocol Extensions for Usage with Point-to-Multipoint TE Label Switched Paths (LSPs)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</a:rPr>
              <a:t>RFC 8623 already defines a way to carry multiple ERO/RRO objects, by using a special type of END-POINTS object and an S2LS object. We can define a new END-POINTS and S2LS object types for P2P load-balancing and then we can follow the same encoding format as RFC 8623.</a:t>
            </a:r>
          </a:p>
        </p:txBody>
      </p:sp>
    </p:spTree>
    <p:extLst>
      <p:ext uri="{BB962C8B-B14F-4D97-AF65-F5344CB8AC3E}">
        <p14:creationId xmlns:p14="http://schemas.microsoft.com/office/powerpoint/2010/main" val="985280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703" y="149582"/>
            <a:ext cx="8588861" cy="8382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Analysis of Solution 2b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270" y="1339746"/>
            <a:ext cx="11387499" cy="4965699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</a:rPr>
              <a:t>S2LS format is almost the same as ERO-ATTRIBUTES, except that it’s missing the Weight field: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0                   1                   2                   3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0 1 2 3 4 5 6 7 8 9 0 1 2 3 4 5 6 7 8 9 0 1 2 3 4 5 6 7 8 9 0 1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+-+-+-+-+-+-+-+-+-+-+-+-+-+-+-+-+-+-+-+-+-+-+-+-+-+-+-+-+-+-+-+-+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                     Flags                      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+-+-+-+-+-+-+-+-+-+-+-+-+-+-+-+-+-+-+-+-+-+-+-+-+-+-+-+-+-+-+-+-+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~                         Optional TLVs                         ~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+-+-+-+-+-+-+-+-+-+-+-+-+-+-+-+-+-+-+-+-+-+-+-+-+-+-+-+-+-+-+-+-+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</a:rPr>
              <a:t>The weight can be either carried in an optional TLV, or it can be embedded directly as part of the new S2LS object type.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</a:rPr>
              <a:t>New END-POINTS object type would need to be defined, to specify that the S2LS objects that follow it are for ECMP/UCMP.</a:t>
            </a:r>
          </a:p>
        </p:txBody>
      </p:sp>
    </p:spTree>
    <p:extLst>
      <p:ext uri="{BB962C8B-B14F-4D97-AF65-F5344CB8AC3E}">
        <p14:creationId xmlns:p14="http://schemas.microsoft.com/office/powerpoint/2010/main" val="2245642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1089</Words>
  <Application>Microsoft Office PowerPoint</Application>
  <PresentationFormat>Widescreen</PresentationFormat>
  <Paragraphs>108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Encoding multipath information in PCEP</vt:lpstr>
      <vt:lpstr>Motivation</vt:lpstr>
      <vt:lpstr>LSP objectives and constraints</vt:lpstr>
      <vt:lpstr>Proposed solutions</vt:lpstr>
      <vt:lpstr>Analysis of Solution 1</vt:lpstr>
      <vt:lpstr>Analysis of Solution 2a</vt:lpstr>
      <vt:lpstr>Analysis of Solution 2a (cont’d)</vt:lpstr>
      <vt:lpstr>Analysis of Solution 2b</vt:lpstr>
      <vt:lpstr>Analysis of Solution 2b (cont’d)</vt:lpstr>
      <vt:lpstr>Analysis of Solution 2b (cont’d)</vt:lpstr>
      <vt:lpstr>Comparison of solutions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 extension to support Segment Routing Policy Candidate Paths</dc:title>
  <dc:creator>Mike Koldychev (mkoldych)</dc:creator>
  <cp:lastModifiedBy>Mike Koldychev (mkoldych)</cp:lastModifiedBy>
  <cp:revision>135</cp:revision>
  <dcterms:created xsi:type="dcterms:W3CDTF">2018-12-04T23:45:13Z</dcterms:created>
  <dcterms:modified xsi:type="dcterms:W3CDTF">2019-07-19T02:00:32Z</dcterms:modified>
</cp:coreProperties>
</file>