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7"/>
  </p:notesMasterIdLst>
  <p:sldIdLst>
    <p:sldId id="2215" r:id="rId2"/>
    <p:sldId id="625" r:id="rId3"/>
    <p:sldId id="2216" r:id="rId4"/>
    <p:sldId id="2217" r:id="rId5"/>
    <p:sldId id="221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5CB86-4725-4EB5-B550-ECDE79252127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7FD84-ADB8-4A79-A470-BB5E84F44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88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C189-130A-4843-91E0-4E4C202E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CCE51-A4CB-4BD7-B32B-235CED7B9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C573-EA7D-4CF5-8F64-857FFE21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D61D-B4CF-4D11-8516-8870F0B017B3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F6C01-7747-4049-8256-0E7A37BB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A602C-B6FF-4844-B115-98410C14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0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F225-74D8-4E3D-8A6B-DBB2E675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0F0CB-F037-4F79-B558-5F342867D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6B038-2C95-4CFB-87E1-27FCE7A9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0C72-116B-449A-BAE8-65102EC18827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397C5-8369-46D3-A764-CC6E005A0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F249F-C310-4085-9473-F9AE40E8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8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6A30C5-7436-4D1E-80EC-AEF9C247B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0FD4B-C91D-41CC-B788-D79253745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627B-7A31-4B4A-A622-EB557033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D34A-DC45-4997-B8F6-C8340CBDB720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8A52D-8FB5-4FC6-9A57-DD8D237F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3B868-9C38-4051-9FE7-37DA9B20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9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0871-36D4-450E-A99B-B3531A9FB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89914-7EDB-48D4-A3E1-8500C0F78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AE9B6-7369-4605-8C49-4CBBB1286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E490-9D9D-4EC4-A3F1-F874F8EB7801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2BCE9-8B05-4B67-8B1A-A9B53D63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324DC-84BA-45AF-8A0A-4E90F0AE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6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4645F-EA46-4656-8AC5-25CF1AD5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A5B27-3F31-4CF0-A68B-DC1FEEB25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F5464-2B1C-496F-A063-A2205460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FC1F-C722-46F0-BE17-F1B395F0B7F2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53E7F-F013-449E-AF91-74576031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36C0-8595-460B-9E2C-F3CD97DC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5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BF73F-10D6-4402-AF35-DB6EF81D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CA508-F81D-4D43-AF31-CC793C5AE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1DAC7-528F-4DF4-A747-7C3AE7C38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74241-A6F6-4FE5-B4A7-14343AE40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B410-141A-4CDA-B7B1-36815D64BD6B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37B20-0176-47BD-9ABD-61CB50D0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1081C-EBE7-4F55-943C-C5D93CB5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BAE1E-790A-41F6-A720-BF0072301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9DEB3-039A-42B4-9B8B-53872D1CD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39179-8014-4A1E-8580-8CFD1D6C0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C4951-1335-4B7A-B729-A6861A623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9DDB8-67C6-4BCB-88EC-3DC22E026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EFD9CB-24C1-46BE-9623-155EF2B52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49C5-3924-4A6C-883B-2C737322D779}" type="datetime1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D79FF-D9E8-41F7-9171-25AE36BE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207E88-44F6-4958-9645-EF738D4C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5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ECE6-D98E-45F9-A062-FB2827D5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A110A-3B14-4D68-A21F-4EEFAA3B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8100B-C258-47C6-8F6E-4AF5F7ECE0CC}" type="datetime1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CEAB2-C918-460F-912E-BA72E08E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48FEA-1F3E-4ACA-AD75-7E3B2EA3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1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3708D1-9DB2-489B-99DC-E01F47745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10C1-0FEF-458B-B9AB-444DBFBABE90}" type="datetime1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C8E21-C9B2-4C82-8BF8-A30E10C0B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7DAD6-D9BD-449B-9ED2-5EF05DC4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0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7E32-1DAD-4C44-8EBD-626C1E9E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F29EB-859B-4944-ADCD-DC546D39C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F7B19-53AE-48B8-88EA-D5AF006A6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7DD41-4E1C-41E7-9DD4-7696A74D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8D4F-4E81-4CE5-9DB1-14D4E60EA1A3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CFAEA-D7C7-4B2C-9D51-79364E6EF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1BEC5-17F4-498A-984D-C09791AD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9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0106A-A6ED-4729-A58E-6D981981B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1AF1B7-D269-4298-A68A-CBD89A449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277C3-3DDC-4589-AAC8-C1A8C4ECE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34D3E-CDC1-409C-B947-0DD2AE6B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C2DB-6D87-4C11-8184-BEC7AE385774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E5C4A-150E-468F-8197-7C4B063D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EEFC7-17E9-48D2-8E62-B9058383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8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D1DCA8-5782-41C7-97EB-7CE13206A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6FC79-9DC2-4A0C-82CE-C9E31840B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DD9E2-9075-4A4E-B0D2-F08AEAB3F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5C01D-9A90-48EB-B0A1-D4466965284B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BE8A5-48DB-4D05-B1BA-9139E9A9C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CB1EE-80D3-434B-91F8-16209546A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15A40-206C-4480-9CF7-59DB977A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mailto:msiva@cisco.com" TargetMode="External"/><Relationship Id="rId7" Type="http://schemas.openxmlformats.org/officeDocument/2006/relationships/hyperlink" Target="mailto:byadav@ciena.com" TargetMode="External"/><Relationship Id="rId2" Type="http://schemas.openxmlformats.org/officeDocument/2006/relationships/hyperlink" Target="mailto:mkoldych@cisco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Hooman.Bidgoli@Nokia.com" TargetMode="External"/><Relationship Id="rId5" Type="http://schemas.openxmlformats.org/officeDocument/2006/relationships/hyperlink" Target="mailto:vbeeram@juniper.net" TargetMode="External"/><Relationship Id="rId4" Type="http://schemas.openxmlformats.org/officeDocument/2006/relationships/hyperlink" Target="mailto:tsaad@juniper.ne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2982" y="2709547"/>
            <a:ext cx="9966036" cy="1131021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PCEP Extensions for Signaling Multipath Information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44573"/>
            <a:ext cx="9472353" cy="225460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i="1" dirty="0">
                <a:ea typeface="Calibri" charset="0"/>
                <a:cs typeface="Calibri" charset="0"/>
              </a:rPr>
              <a:t>M. Koldychev – Cisco Systems (</a:t>
            </a:r>
            <a:r>
              <a:rPr lang="en-US" sz="1600" i="1" dirty="0">
                <a:ea typeface="Calibri" charset="0"/>
                <a:cs typeface="Calibri" charset="0"/>
                <a:hlinkClick r:id="rId2"/>
              </a:rPr>
              <a:t>mkoldych@cisco.com</a:t>
            </a:r>
            <a:r>
              <a:rPr lang="en-US" sz="1600" i="1" dirty="0">
                <a:ea typeface="Calibri" charset="0"/>
                <a:cs typeface="Calibri" charset="0"/>
              </a:rPr>
              <a:t>) – Presenter</a:t>
            </a:r>
          </a:p>
          <a:p>
            <a:pPr>
              <a:spcBef>
                <a:spcPts val="0"/>
              </a:spcBef>
            </a:pPr>
            <a:r>
              <a:rPr lang="en-US" sz="1600" i="1" dirty="0">
                <a:ea typeface="Calibri" charset="0"/>
                <a:cs typeface="Calibri" charset="0"/>
              </a:rPr>
              <a:t>M. Sivabalan – Cisco Systems (</a:t>
            </a:r>
            <a:r>
              <a:rPr lang="en-US" sz="1600" i="1" dirty="0">
                <a:ea typeface="Calibri" charset="0"/>
                <a:cs typeface="Calibri" charset="0"/>
                <a:hlinkClick r:id="rId3"/>
              </a:rPr>
              <a:t>msiva@cisco.com</a:t>
            </a:r>
            <a:r>
              <a:rPr lang="en-US" sz="1600" i="1" dirty="0">
                <a:ea typeface="Calibri" charset="0"/>
                <a:cs typeface="Calibri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600" i="1" dirty="0">
                <a:ea typeface="Calibri" charset="0"/>
                <a:cs typeface="Calibri" charset="0"/>
              </a:rPr>
              <a:t>T. Saad – Juniper (</a:t>
            </a:r>
            <a:r>
              <a:rPr lang="en-US" sz="1600" i="1" dirty="0">
                <a:ea typeface="Calibri" charset="0"/>
                <a:cs typeface="Calibri" charset="0"/>
                <a:hlinkClick r:id="rId4"/>
              </a:rPr>
              <a:t>tsaad@juniper.net</a:t>
            </a:r>
            <a:r>
              <a:rPr lang="en-US" sz="1600" i="1" dirty="0">
                <a:ea typeface="Calibri" charset="0"/>
                <a:cs typeface="Calibri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600" i="1" dirty="0">
                <a:ea typeface="Calibri" charset="0"/>
                <a:cs typeface="Calibri" charset="0"/>
              </a:rPr>
              <a:t>V. Beeram – Juniper (</a:t>
            </a:r>
            <a:r>
              <a:rPr lang="en-US" sz="1600" i="1" dirty="0">
                <a:ea typeface="Calibri" charset="0"/>
                <a:cs typeface="Calibri" charset="0"/>
                <a:hlinkClick r:id="rId5"/>
              </a:rPr>
              <a:t>vbeeram@juniper.net</a:t>
            </a:r>
            <a:r>
              <a:rPr lang="en-US" sz="1600" i="1" dirty="0">
                <a:ea typeface="Calibri" charset="0"/>
                <a:cs typeface="Calibri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600" i="1" dirty="0">
                <a:ea typeface="Calibri" charset="0"/>
                <a:cs typeface="Calibri" charset="0"/>
              </a:rPr>
              <a:t>H. Bidgoli – Nokia (</a:t>
            </a:r>
            <a:r>
              <a:rPr lang="en-US" sz="1600" i="1" dirty="0">
                <a:ea typeface="Calibri" charset="0"/>
                <a:cs typeface="Calibri" charset="0"/>
                <a:hlinkClick r:id="rId6"/>
              </a:rPr>
              <a:t>Hooman.Bidgoli@Nokia.com</a:t>
            </a:r>
            <a:r>
              <a:rPr lang="en-US" sz="1600" i="1" dirty="0">
                <a:ea typeface="Calibri" charset="0"/>
                <a:cs typeface="Calibri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600" i="1" dirty="0">
                <a:ea typeface="Calibri" charset="0"/>
                <a:cs typeface="Calibri" charset="0"/>
              </a:rPr>
              <a:t>B. Yadav – </a:t>
            </a:r>
            <a:r>
              <a:rPr lang="en-US" sz="1600" i="1" dirty="0" err="1">
                <a:ea typeface="Calibri" charset="0"/>
                <a:cs typeface="Calibri" charset="0"/>
              </a:rPr>
              <a:t>Ciena</a:t>
            </a:r>
            <a:r>
              <a:rPr lang="en-US" sz="1600" i="1" dirty="0">
                <a:ea typeface="Calibri" charset="0"/>
                <a:cs typeface="Calibri" charset="0"/>
              </a:rPr>
              <a:t> (</a:t>
            </a:r>
            <a:r>
              <a:rPr lang="en-US" sz="1600" i="1" dirty="0">
                <a:ea typeface="Calibri" charset="0"/>
                <a:cs typeface="Calibri" charset="0"/>
                <a:hlinkClick r:id="rId7"/>
              </a:rPr>
              <a:t>byadav@ciena.com</a:t>
            </a:r>
            <a:r>
              <a:rPr lang="en-US" sz="1600" i="1" dirty="0">
                <a:ea typeface="Calibri" charset="0"/>
                <a:cs typeface="Calibri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US" sz="1600" i="1" dirty="0">
              <a:ea typeface="Calibri" charset="0"/>
              <a:cs typeface="Calibri" charset="0"/>
            </a:endParaRPr>
          </a:p>
          <a:p>
            <a:pPr>
              <a:spcBef>
                <a:spcPts val="0"/>
              </a:spcBef>
            </a:pPr>
            <a:endParaRPr lang="en-US" sz="1600" i="1" dirty="0">
              <a:ea typeface="Calibri" charset="0"/>
              <a:cs typeface="Calibri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6FE0C91-AFF2-4F9B-A5D9-55900FE86482}" type="slidenum">
              <a:rPr lang="en-IN" smtClean="0"/>
              <a:t>1</a:t>
            </a:fld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08879" y="944881"/>
            <a:ext cx="8534400" cy="6323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IETF 106 – Singapore </a:t>
            </a:r>
            <a:b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PCE Working Group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4416" y="123805"/>
            <a:ext cx="1382107" cy="79028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C5E7948-8B07-174C-98FE-131F8FCB40DC}"/>
              </a:ext>
            </a:extLst>
          </p:cNvPr>
          <p:cNvSpPr/>
          <p:nvPr/>
        </p:nvSpPr>
        <p:spPr>
          <a:xfrm>
            <a:off x="0" y="0"/>
            <a:ext cx="1065427" cy="36246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7113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703" y="149582"/>
            <a:ext cx="8899501" cy="8382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2717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Signaling Multiple Segment-Lists of an SR Candidate-Path</a:t>
            </a:r>
          </a:p>
          <a:p>
            <a:pPr marL="457200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SR policy POL1 &lt;headend, color, endpoint&gt;</a:t>
            </a:r>
          </a:p>
          <a:p>
            <a:pPr marL="457200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Candidate-path CP1 &lt;proto, originator, discriminator&gt;</a:t>
            </a:r>
          </a:p>
          <a:p>
            <a:pPr marL="457200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Weight W1, SID-List1 &lt;SID11...SID1i&gt;</a:t>
            </a:r>
          </a:p>
          <a:p>
            <a:pPr marL="457200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Weight W2, SID-List2 &lt;SID21...SID2j&gt;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Splitting of Requested Bandwidth</a:t>
            </a:r>
          </a:p>
          <a:p>
            <a:pPr lvl="1"/>
            <a:r>
              <a:rPr lang="en-US" dirty="0"/>
              <a:t>request a path with 100 Gbit of bandwidth, but all available links in  the network have only 50 Gbit capacity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 startAt="3"/>
            </a:pPr>
            <a:r>
              <a:rPr lang="en-US" dirty="0"/>
              <a:t>Providing Backup ERO for Protection</a:t>
            </a:r>
          </a:p>
          <a:p>
            <a:pPr lvl="1"/>
            <a:r>
              <a:rPr lang="en-US" dirty="0"/>
              <a:t>allow paths to protect each other in case of failure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15728-7BCB-44CA-AEEC-50694476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9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703" y="149582"/>
            <a:ext cx="8899501" cy="8382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Multipaths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2717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include multiple ERO objects within the same PCEP LSP, rather than creating multiple PCEP LSPs and associating them. This gives the desirable property that a single </a:t>
            </a:r>
            <a:r>
              <a:rPr lang="en-US" dirty="0" err="1"/>
              <a:t>PCRpt</a:t>
            </a:r>
            <a:r>
              <a:rPr lang="en-US" dirty="0"/>
              <a:t>/</a:t>
            </a:r>
            <a:r>
              <a:rPr lang="en-US" dirty="0" err="1"/>
              <a:t>PCUpd</a:t>
            </a:r>
            <a:r>
              <a:rPr lang="en-US" dirty="0"/>
              <a:t>/</a:t>
            </a:r>
            <a:r>
              <a:rPr lang="en-US" dirty="0" err="1"/>
              <a:t>PCInit</a:t>
            </a:r>
            <a:r>
              <a:rPr lang="en-US" dirty="0"/>
              <a:t> carries all the forwarding information in a single shot.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introduce a new object, ERO-ATTRIBUTES: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Flags                           |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~                          Optional TLVs                        ~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Optional TLVs can encode additional attributes/state about the path, such as weight for UCMP, protection,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15728-7BCB-44CA-AEEC-50694476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65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703" y="149582"/>
            <a:ext cx="8899501" cy="8382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2717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allow EROs to protect each other in various combinations. For this purpose, we introduce the MULTIPATH-BACKUP TLV: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     Type              |             Length            |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Flags                              |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ERO Path ID.                          |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Backup ERO Path ID                    |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plan to extend this TLV in the next revision to allow for more rich protection scenarios.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15728-7BCB-44CA-AEEC-50694476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85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703" y="149582"/>
            <a:ext cx="8899501" cy="8382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Capability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2717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PCC needs specify how many multipaths it is able to install in forwarding. For this, we introduce the MULTIPATH-CAP TLV: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     Type              |             Length            |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|     Number of Multipaths      |            Reserved       |B|W|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TLV is mandatory in the OPEN object (if the PCC/PCE supports this draft), but can also be optionally carried in the LSP object to override the global values. For example, if a </a:t>
            </a:r>
            <a:r>
              <a:rPr lang="en-US"/>
              <a:t>given Tunnel </a:t>
            </a:r>
            <a:r>
              <a:rPr lang="en-US" dirty="0"/>
              <a:t>specifically does not want multipaths, it can set the Number of Multipaths to 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15728-7BCB-44CA-AEEC-50694476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79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448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PCEP Extensions for Signaling Multipath Information</vt:lpstr>
      <vt:lpstr>Motivation</vt:lpstr>
      <vt:lpstr>Multipaths</vt:lpstr>
      <vt:lpstr>Protection</vt:lpstr>
      <vt:lpstr>Capability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 extension to support Segment Routing Policy Candidate Paths</dc:title>
  <dc:creator>Mike Koldychev (mkoldych)</dc:creator>
  <cp:lastModifiedBy>Mike Koldychev</cp:lastModifiedBy>
  <cp:revision>299</cp:revision>
  <dcterms:created xsi:type="dcterms:W3CDTF">2018-12-04T23:45:13Z</dcterms:created>
  <dcterms:modified xsi:type="dcterms:W3CDTF">2019-11-20T04:30:35Z</dcterms:modified>
</cp:coreProperties>
</file>