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78" r:id="rId6"/>
    <p:sldId id="272" r:id="rId7"/>
    <p:sldId id="279" r:id="rId8"/>
    <p:sldId id="273" r:id="rId9"/>
    <p:sldId id="280" r:id="rId10"/>
    <p:sldId id="275" r:id="rId11"/>
    <p:sldId id="276" r:id="rId12"/>
    <p:sldId id="281" r:id="rId13"/>
    <p:sldId id="277" r:id="rId14"/>
    <p:sldId id="263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E68D-BC5A-6E40-62C1-8B04C5999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FFCA1-94B9-A950-DF18-796D6A120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2BA90-A871-F99A-7E28-3DF2759D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7F2A0-DFFD-C160-91AD-D3A32911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C3314-58BB-AFCD-D18E-545E0C3C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4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CAE8-574D-CB23-BF6E-534D675C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3A061-81B4-A6D0-D00D-4AA810E61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44A33-E538-5712-A7A2-F18C1658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7DD07-3964-D3BD-A34D-E150A55E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21761-0A98-A377-E705-00E289FEE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2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44499-D6BD-F3F1-5268-DD865A70D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DC93D-0CAB-CDCE-AA22-9DE96BD1E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BC157-74ED-628D-8929-1E3ED113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156B4-FE1B-22EC-977E-6C50E8C7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8B126-1FC3-E036-A7B9-FAAF0790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9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4292-B0ED-9280-A2B5-4B50C216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00388-628F-9360-52A0-557205378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52EB3-41ED-26AD-0813-3AA1A473C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6033C-8F2E-6F60-C55D-947CA751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CD8DD-AEA8-31D9-CA7A-17858A3D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4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ACEE-9B5E-83B8-3A14-C86AB162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22532-648A-FCC9-54CB-EF952AFEB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5F09A-33C0-DA7B-3C8E-ED0F6961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473DA-701D-661A-5C2C-A3F2FC70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F67F3-ED1F-B31A-C024-C36699D2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3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7E12-686B-8578-F333-DC7D837E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6D57D-E387-D34F-00D3-6289DDFF4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7655D-DB29-94FB-C9CA-6473F8352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1601E-4A64-5E5A-2E75-57428BF6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C81A1-0E8B-E41D-E7CF-64F6693B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C024C-71DF-02E1-E19F-120BE85B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F3C6E-4C81-4C15-6B89-BCD72BE8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0620A-CD23-6865-13B8-7B7F4EBB3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F2B50-64E9-219F-9D99-5CD206043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D65EF-579A-08CF-AD34-C1286BA27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232AC-84FB-6C5C-2429-8F8D3F671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57F9DA-02FD-3909-5094-ABA03ECF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414B8-33AE-A482-83FC-7C8F5AF6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75B29-E951-1FFC-0653-D1A98F39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2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52CA-C5EA-AF5F-6856-D6D19954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3A9432-6562-9539-AE45-B1482F3A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0BC9D-EF46-77A6-E9A4-4296F9D2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1222C-8949-7B64-671A-43DBCA03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2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7449D-A88C-3B0D-7385-819ACF8E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A638C-53C7-20B6-0128-CC0BB1B6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CB76C-42BA-853C-87CC-C42046D0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BC0D-8F97-9B9F-6FA0-384C7DF5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66E96-10E3-A521-FCE4-D214BD7BF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1759E-E27C-4F0C-D95F-B17D7EB50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0D741-F89D-DD7F-E955-71F6D4C4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498E3-9AF0-7AF9-93EC-ADF040D8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60C8F-28A6-54A8-87CD-579DF9B0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FBA1-6E84-C88F-6E5D-41EF9B6D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17ED8-F984-7A2E-5EBC-F5563B2AF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E0C12-00E2-455C-79E8-C9BF4C2DB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9A921-93F1-FD16-B258-BCBB8A08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FD09-5658-4B61-AC33-1FA73C2A972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E8A96-D399-E746-9116-6B2DB4AF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F14A9-E616-632E-C966-E7291157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7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265A6-A264-0990-77A1-27D4B8BA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3B3D7-289C-1A3F-E07E-7888125D1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36CC5-4F9A-0921-FCF9-0B42FB2B9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4FD09-5658-4B61-AC33-1FA73C2A972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02433-F882-C423-2848-3C6DD062D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BA5B1-F082-5EDB-EED5-8BC6BBB91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28FD4-1412-4A79-9C9F-0FAA77BE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5909-BBF0-CCF7-473F-C15194B18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/>
              <a:t>Identifying Loan Default Risk Using Exploratory Data Analysis (EDA)</a:t>
            </a:r>
            <a:endParaRPr 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76210-DCE3-795A-6212-EF667E4E73CF}"/>
              </a:ext>
            </a:extLst>
          </p:cNvPr>
          <p:cNvSpPr txBox="1"/>
          <p:nvPr/>
        </p:nvSpPr>
        <p:spPr>
          <a:xfrm>
            <a:off x="88776" y="5548544"/>
            <a:ext cx="5865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Members:</a:t>
            </a:r>
          </a:p>
          <a:p>
            <a:r>
              <a:rPr lang="en-US" dirty="0"/>
              <a:t>Maruthi Komera</a:t>
            </a:r>
            <a:br>
              <a:rPr lang="en-US" dirty="0"/>
            </a:br>
            <a:r>
              <a:rPr lang="en-US" dirty="0" err="1"/>
              <a:t>Shriya</a:t>
            </a:r>
            <a:r>
              <a:rPr lang="en-US" dirty="0"/>
              <a:t> </a:t>
            </a:r>
            <a:r>
              <a:rPr lang="en-US" dirty="0" err="1"/>
              <a:t>Magadal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510B0-5324-FD47-3DC9-2C1AA8396DF5}"/>
              </a:ext>
            </a:extLst>
          </p:cNvPr>
          <p:cNvSpPr txBox="1"/>
          <p:nvPr/>
        </p:nvSpPr>
        <p:spPr>
          <a:xfrm>
            <a:off x="9863091" y="5912528"/>
            <a:ext cx="2050742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8/28/2024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31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854D-7598-190D-BBB5-33A192C9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Analysis Of Grade Vs Loan Amount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4694-B4B5-874C-80F5-379A7530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48" y="1072652"/>
            <a:ext cx="10515600" cy="4351338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96670-6825-8514-F96D-F6756AA987C4}"/>
              </a:ext>
            </a:extLst>
          </p:cNvPr>
          <p:cNvSpPr txBox="1"/>
          <p:nvPr/>
        </p:nvSpPr>
        <p:spPr>
          <a:xfrm>
            <a:off x="482833" y="5342817"/>
            <a:ext cx="1137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Loans are more often charged off in lower credit grades, where borrowers usually take bigger loans and are more likely to default.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5A3DFF-9960-7686-8194-99427A444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562100"/>
            <a:ext cx="11963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93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854D-7598-190D-BBB5-33A192C9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Analysis Of Employment Years Vs Loan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4694-B4B5-874C-80F5-379A7530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48" y="1188062"/>
            <a:ext cx="10515600" cy="4351338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96670-6825-8514-F96D-F6756AA987C4}"/>
              </a:ext>
            </a:extLst>
          </p:cNvPr>
          <p:cNvSpPr txBox="1"/>
          <p:nvPr/>
        </p:nvSpPr>
        <p:spPr>
          <a:xfrm>
            <a:off x="482833" y="5342817"/>
            <a:ext cx="1137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</a:rPr>
              <a:t>No significant patterns in default rates across different employment lengths.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1D171-DB2F-A310-FA69-FFE13537E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09" y="760590"/>
            <a:ext cx="9160755" cy="461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75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854D-7598-190D-BBB5-33A192C9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Analysis Of Employment Years Vs Loan Amount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4694-B4B5-874C-80F5-379A7530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48" y="1188062"/>
            <a:ext cx="10515600" cy="4351338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96670-6825-8514-F96D-F6756AA987C4}"/>
              </a:ext>
            </a:extLst>
          </p:cNvPr>
          <p:cNvSpPr txBox="1"/>
          <p:nvPr/>
        </p:nvSpPr>
        <p:spPr>
          <a:xfrm>
            <a:off x="482833" y="5342817"/>
            <a:ext cx="1137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Borrowers with longer job tenures who take out larger loans generally have higher default rates.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DBC5DB-D62D-37F3-60C0-B8EC41B8C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1452562"/>
            <a:ext cx="121253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47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854D-7598-190D-BBB5-33A192C9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Analysis-Purpose vs Loan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4694-B4B5-874C-80F5-379A7530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48" y="1188062"/>
            <a:ext cx="10515600" cy="4351338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96670-6825-8514-F96D-F6756AA987C4}"/>
              </a:ext>
            </a:extLst>
          </p:cNvPr>
          <p:cNvSpPr txBox="1"/>
          <p:nvPr/>
        </p:nvSpPr>
        <p:spPr>
          <a:xfrm>
            <a:off x="482833" y="5342817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There is around 20% chance of loan default in each home ownership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From the 2nd plot we can see the people with higher loan amounts in mortgage home ownership has</a:t>
            </a:r>
          </a:p>
          <a:p>
            <a:r>
              <a:rPr lang="en-US" b="0" i="0" dirty="0">
                <a:effectLst/>
              </a:rPr>
              <a:t>     high default rate than others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5918DE-1A53-CB8E-8060-60C5C755D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9759"/>
            <a:ext cx="5236610" cy="38843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30F71D-D157-9CD5-E1BB-48166716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114" y="1069759"/>
            <a:ext cx="5667375" cy="38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1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F1ACA-C322-D44E-F598-C73F1596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305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Insights from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D0632-3C11-A6EA-0D98-398D85822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7953"/>
            <a:ext cx="10515600" cy="5667133"/>
          </a:xfrm>
        </p:spPr>
        <p:txBody>
          <a:bodyPr>
            <a:noAutofit/>
          </a:bodyPr>
          <a:lstStyle/>
          <a:p>
            <a:r>
              <a:rPr lang="en-US" sz="1400" b="1" dirty="0"/>
              <a:t>Key Insights:</a:t>
            </a:r>
          </a:p>
          <a:p>
            <a:pPr marL="0" indent="0">
              <a:buNone/>
            </a:pPr>
            <a:r>
              <a:rPr lang="en-US" sz="1400" dirty="0"/>
              <a:t>Interest Rates and Defaults:</a:t>
            </a:r>
          </a:p>
          <a:p>
            <a:r>
              <a:rPr lang="en-US" sz="1400" dirty="0"/>
              <a:t>    Higher interest rates are strongly associated with higher default rates, irrespective of loan tenure and verification status.</a:t>
            </a:r>
          </a:p>
          <a:p>
            <a:r>
              <a:rPr lang="en-US" sz="1400" dirty="0"/>
              <a:t>    Borrowers with high revolving credit utilization face higher interest rates and tend to default more frequently.</a:t>
            </a:r>
          </a:p>
          <a:p>
            <a:pPr marL="0" indent="0">
              <a:buNone/>
            </a:pPr>
            <a:r>
              <a:rPr lang="en-US" sz="1400" dirty="0"/>
              <a:t>Loan Amount and Defaults:</a:t>
            </a:r>
          </a:p>
          <a:p>
            <a:r>
              <a:rPr lang="en-US" sz="1400" dirty="0"/>
              <a:t>    Larger loan amounts, particularly in small business and home loan categories, are associated with higher default rates.</a:t>
            </a:r>
          </a:p>
          <a:p>
            <a:r>
              <a:rPr lang="en-US" sz="1400" dirty="0"/>
              <a:t>    High loan amounts in small business loans show a strong correlation with defaults.</a:t>
            </a:r>
          </a:p>
          <a:p>
            <a:pPr marL="0" indent="0">
              <a:buNone/>
            </a:pPr>
            <a:r>
              <a:rPr lang="en-US" sz="1400" dirty="0"/>
              <a:t>Credit Grades and Defaults:</a:t>
            </a:r>
          </a:p>
          <a:p>
            <a:r>
              <a:rPr lang="en-US" sz="1400" dirty="0"/>
              <a:t>    Lower credit grades (F and G) are associated with higher default rates and larger loan amounts. Borrowers in these grades have higher public derogatory records.</a:t>
            </a:r>
          </a:p>
          <a:p>
            <a:r>
              <a:rPr lang="en-US" sz="1400" dirty="0"/>
              <a:t>    A-grade borrowers have fewer derogatory records and a lower default rate.</a:t>
            </a:r>
          </a:p>
          <a:p>
            <a:pPr marL="0" indent="0">
              <a:buNone/>
            </a:pPr>
            <a:r>
              <a:rPr lang="en-US" sz="1400" dirty="0"/>
              <a:t>Home Ownership and DTI:</a:t>
            </a:r>
          </a:p>
          <a:p>
            <a:r>
              <a:rPr lang="en-US" sz="1400" dirty="0"/>
              <a:t>    Borrowers with mortgage ownership have higher incomes but also higher loan amounts, which correlates with higher default rates.</a:t>
            </a:r>
          </a:p>
          <a:p>
            <a:r>
              <a:rPr lang="en-US" sz="1400" dirty="0"/>
              <a:t>    "Other" home ownership categories have a lower DTI ratio, but an equal likelihood of default compared to other categories.</a:t>
            </a:r>
          </a:p>
          <a:p>
            <a:pPr marL="0" indent="0">
              <a:buNone/>
            </a:pPr>
            <a:r>
              <a:rPr lang="en-US" sz="1400" dirty="0"/>
              <a:t>Public Records:</a:t>
            </a:r>
          </a:p>
          <a:p>
            <a:r>
              <a:rPr lang="en-US" sz="1400" dirty="0"/>
              <a:t>    Public derogatory records are highly correlated with public bankruptcy records, indicating that higher derogatory records are a strong predictor of default.</a:t>
            </a:r>
          </a:p>
          <a:p>
            <a:r>
              <a:rPr lang="en-US" sz="1400" dirty="0"/>
              <a:t>    Borrowers with 4 public derogatory records are predominantly in the mortgage ownership category and "Not Verified" status.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15256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B2F6-88AC-34B4-0212-56CEAF74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Recommendations to Lending Club.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0CE3C-799F-590F-1CD1-77148C78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9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Refine Home Ownership Criteria:</a:t>
            </a:r>
          </a:p>
          <a:p>
            <a:r>
              <a:rPr lang="en-US" sz="1400" dirty="0"/>
              <a:t>    Adjust lending criteria for different home ownership categories based on observed default rates and DTI ratios.</a:t>
            </a:r>
          </a:p>
          <a:p>
            <a:r>
              <a:rPr lang="en-US" sz="1400" dirty="0"/>
              <a:t>    Consider offering tailored financial products that align with the risk profile of borrowers in different home ownership categories.</a:t>
            </a:r>
          </a:p>
          <a:p>
            <a:pPr marL="0" indent="0">
              <a:buNone/>
            </a:pPr>
            <a:r>
              <a:rPr lang="en-US" sz="1400" dirty="0"/>
              <a:t>Improve Verification Processes:</a:t>
            </a:r>
          </a:p>
          <a:p>
            <a:r>
              <a:rPr lang="en-US" sz="1400" dirty="0"/>
              <a:t>    Increase focus on thorough verification processes to ensure that loans are given to verified borrowers, as they tend to have more reliable repayment behavior.</a:t>
            </a:r>
          </a:p>
          <a:p>
            <a:r>
              <a:rPr lang="en-US" sz="1400" dirty="0"/>
              <a:t>    Explore options for improving verification for categories with higher default rates, such as the "Not Verified" category.</a:t>
            </a:r>
          </a:p>
          <a:p>
            <a:pPr marL="0" indent="0">
              <a:buNone/>
            </a:pPr>
            <a:r>
              <a:rPr lang="en-US" sz="1400" dirty="0"/>
              <a:t>Monitor and Analyze Trends:</a:t>
            </a:r>
          </a:p>
          <a:p>
            <a:r>
              <a:rPr lang="en-US" sz="1400" dirty="0"/>
              <a:t>    Continuously monitor default rates and interest rate impacts across different loan types, credit grades, and home ownership categories.</a:t>
            </a:r>
          </a:p>
        </p:txBody>
      </p:sp>
    </p:spTree>
    <p:extLst>
      <p:ext uri="{BB962C8B-B14F-4D97-AF65-F5344CB8AC3E}">
        <p14:creationId xmlns:p14="http://schemas.microsoft.com/office/powerpoint/2010/main" val="6478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69B61-3A32-DA13-6FE3-666255EE2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777"/>
            <a:ext cx="10515600" cy="1026566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  <a:ea typeface="Adobe Heiti Std R" panose="020B0400000000000000" pitchFamily="34" charset="-128"/>
              </a:rPr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D1C3-34D2-36F7-F404-8690C4731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9135"/>
            <a:ext cx="10515600" cy="2000651"/>
          </a:xfrm>
        </p:spPr>
        <p:txBody>
          <a:bodyPr>
            <a:normAutofit/>
          </a:bodyPr>
          <a:lstStyle/>
          <a:p>
            <a:r>
              <a:rPr lang="en-US" sz="1600" dirty="0"/>
              <a:t>The objective is to find patterns in loan default behavior through Exploratory Data Analysis (EDA). Two key risks in loan approval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Loss of business when a loan that could be repaid is denied.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Financial loss when a loan is granted to a borrower who defaults.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FFDEF25-EB1B-FD4A-B0A6-027AADE27435}"/>
              </a:ext>
            </a:extLst>
          </p:cNvPr>
          <p:cNvSpPr txBox="1">
            <a:spLocks/>
          </p:cNvSpPr>
          <p:nvPr/>
        </p:nvSpPr>
        <p:spPr>
          <a:xfrm>
            <a:off x="838200" y="1969362"/>
            <a:ext cx="10515600" cy="9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+mn-lt"/>
                <a:ea typeface="Adobe Heiti Std R" panose="020B0400000000000000" pitchFamily="34" charset="-128"/>
              </a:rPr>
              <a:t>Business Understanding: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DCABF5-32BF-CE91-2BB1-5501B4407D20}"/>
              </a:ext>
            </a:extLst>
          </p:cNvPr>
          <p:cNvSpPr txBox="1">
            <a:spLocks/>
          </p:cNvSpPr>
          <p:nvPr/>
        </p:nvSpPr>
        <p:spPr>
          <a:xfrm>
            <a:off x="838200" y="2695708"/>
            <a:ext cx="10515600" cy="2258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Lending companies encounter two main types of risks: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Loan Accepted: There are three possible outcomes—fully paid, currently active, or charged-off (defaulted).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Loan Rejected: The dataset lacks transactional history for applicants whose loans were rejected.</a:t>
            </a:r>
          </a:p>
          <a:p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0DB59B-6173-A0E3-4B01-27F60AEBFA6A}"/>
              </a:ext>
            </a:extLst>
          </p:cNvPr>
          <p:cNvSpPr txBox="1">
            <a:spLocks/>
          </p:cNvSpPr>
          <p:nvPr/>
        </p:nvSpPr>
        <p:spPr>
          <a:xfrm>
            <a:off x="838200" y="34911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+mn-lt"/>
                <a:ea typeface="Adobe Heiti Std R" panose="020B0400000000000000" pitchFamily="34" charset="-128"/>
              </a:rPr>
              <a:t>Business Objective: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FC0695-67C5-BAFB-D58A-2D8EDA4180D4}"/>
              </a:ext>
            </a:extLst>
          </p:cNvPr>
          <p:cNvSpPr txBox="1">
            <a:spLocks/>
          </p:cNvSpPr>
          <p:nvPr/>
        </p:nvSpPr>
        <p:spPr>
          <a:xfrm>
            <a:off x="838200" y="4488682"/>
            <a:ext cx="10515600" cy="1396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The goal is to reduce credit losses by identifying high-risk applicants and potential defaulters through EDA. The emphasis is on understanding the key factors that lead to loan defaults and mitigating financial losses.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5814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CF73-B7A8-B66D-F418-E51D285D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  <a:ea typeface="Adobe Heiti Std R" panose="020B0400000000000000" pitchFamily="34" charset="-128"/>
              </a:rPr>
              <a:t>Loan Approval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9D1D-563D-3B55-742D-8D6B63AF2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5846"/>
            <a:ext cx="10515600" cy="2116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When a loan is approved, there are three possible outcomes: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Fully Paid</a:t>
            </a:r>
            <a:r>
              <a:rPr lang="en-US" sz="1600" dirty="0"/>
              <a:t>: The loan has been completely repaid.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Current</a:t>
            </a:r>
            <a:r>
              <a:rPr lang="en-US" sz="1600" dirty="0"/>
              <a:t>: The loan is still in the process of being repaid.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Charged-Off</a:t>
            </a:r>
            <a:r>
              <a:rPr lang="en-US" sz="1600" dirty="0"/>
              <a:t>: The loan has defaulted.</a:t>
            </a:r>
          </a:p>
          <a:p>
            <a:endParaRPr lang="en-US" sz="18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F4CE0D-9439-F32B-C783-4A0F38080CCD}"/>
              </a:ext>
            </a:extLst>
          </p:cNvPr>
          <p:cNvSpPr txBox="1">
            <a:spLocks/>
          </p:cNvSpPr>
          <p:nvPr/>
        </p:nvSpPr>
        <p:spPr>
          <a:xfrm>
            <a:off x="838200" y="35000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+mn-lt"/>
                <a:ea typeface="Adobe Heiti Std R" panose="020B0400000000000000" pitchFamily="34" charset="-128"/>
              </a:rPr>
              <a:t>Problem Approach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D78F89-91D3-18F8-E044-4C10BD2C14C0}"/>
              </a:ext>
            </a:extLst>
          </p:cNvPr>
          <p:cNvSpPr txBox="1">
            <a:spLocks/>
          </p:cNvSpPr>
          <p:nvPr/>
        </p:nvSpPr>
        <p:spPr>
          <a:xfrm>
            <a:off x="838200" y="450776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Through EDA, we will analyze the dataset to gain insights into: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Consumer attributes.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Loan characteristics that impact the risk of default.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6F2C26-2743-A85F-5C33-D8747ABBC636}"/>
              </a:ext>
            </a:extLst>
          </p:cNvPr>
          <p:cNvSpPr txBox="1">
            <a:spLocks/>
          </p:cNvSpPr>
          <p:nvPr/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latin typeface="+mn-lt"/>
              </a:rPr>
              <a:t>Data Understanding</a:t>
            </a:r>
            <a:endParaRPr lang="en-US" sz="2000" b="1" dirty="0">
              <a:latin typeface="+mn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1EC5A0-27F7-F57D-E55D-F4B98FDA5DDE}"/>
              </a:ext>
            </a:extLst>
          </p:cNvPr>
          <p:cNvSpPr txBox="1">
            <a:spLocks/>
          </p:cNvSpPr>
          <p:nvPr/>
        </p:nvSpPr>
        <p:spPr>
          <a:xfrm>
            <a:off x="838200" y="2942500"/>
            <a:ext cx="10515600" cy="1070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Dataset</a:t>
            </a:r>
            <a:r>
              <a:rPr lang="en-US" sz="1600" dirty="0"/>
              <a:t>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Key Variables</a:t>
            </a:r>
            <a:r>
              <a:rPr lang="en-US" sz="1600" dirty="0"/>
              <a:t>: Includes </a:t>
            </a:r>
            <a:r>
              <a:rPr lang="en-US" sz="1600" dirty="0" err="1"/>
              <a:t>int_rate</a:t>
            </a:r>
            <a:r>
              <a:rPr lang="en-US" sz="1600" dirty="0"/>
              <a:t>, </a:t>
            </a:r>
            <a:r>
              <a:rPr lang="en-US" sz="1600" dirty="0" err="1"/>
              <a:t>dti</a:t>
            </a:r>
            <a:r>
              <a:rPr lang="en-US" sz="1600" dirty="0"/>
              <a:t>, </a:t>
            </a:r>
            <a:r>
              <a:rPr lang="en-US" sz="1600" dirty="0" err="1"/>
              <a:t>loan_amnt</a:t>
            </a:r>
            <a:r>
              <a:rPr lang="en-US" sz="1600" dirty="0"/>
              <a:t>, grade, </a:t>
            </a:r>
            <a:r>
              <a:rPr lang="en-US" sz="1600" dirty="0" err="1"/>
              <a:t>annual_inc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Target Variable</a:t>
            </a:r>
            <a:r>
              <a:rPr lang="en-US" sz="1600" dirty="0"/>
              <a:t>: </a:t>
            </a:r>
            <a:r>
              <a:rPr lang="en-US" sz="1600" dirty="0" err="1"/>
              <a:t>loan_status</a:t>
            </a:r>
            <a:r>
              <a:rPr lang="en-US" sz="1600" dirty="0"/>
              <a:t>, which indicates whether a loan is fully paid or charged-off.</a:t>
            </a:r>
          </a:p>
          <a:p>
            <a:endParaRPr lang="en-US" sz="24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654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854D-7598-190D-BBB5-33A192C9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Loan Amount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4694-B4B5-874C-80F5-379A7530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48" y="1188062"/>
            <a:ext cx="10515600" cy="4351338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395FB-8A44-A072-FC45-598F4363C598}"/>
              </a:ext>
            </a:extLst>
          </p:cNvPr>
          <p:cNvSpPr txBox="1"/>
          <p:nvPr/>
        </p:nvSpPr>
        <p:spPr>
          <a:xfrm>
            <a:off x="611034" y="5753100"/>
            <a:ext cx="1111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the loan amount using Histogram and Boxplot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3A179-C892-3506-432A-AC189F94C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104900"/>
            <a:ext cx="120015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7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854D-7598-190D-BBB5-33A192C9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Analysis- Issued Year,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4694-B4B5-874C-80F5-379A7530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48" y="1188062"/>
            <a:ext cx="10515600" cy="4351338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395FB-8A44-A072-FC45-598F4363C598}"/>
              </a:ext>
            </a:extLst>
          </p:cNvPr>
          <p:cNvSpPr txBox="1"/>
          <p:nvPr/>
        </p:nvSpPr>
        <p:spPr>
          <a:xfrm>
            <a:off x="434109" y="1442621"/>
            <a:ext cx="3765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Lending Club (LC) has been increasing its loan issuance annually. Moreover, there is a surge in loan issuances during the final quarter of the year, specifically in October, November, and December.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6A483-93C6-A873-74B3-993CDC60D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608" y="932155"/>
            <a:ext cx="7643283" cy="448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5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854D-7598-190D-BBB5-33A192C9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Loan Grade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4694-B4B5-874C-80F5-379A7530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48" y="1188062"/>
            <a:ext cx="10515600" cy="4351338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96670-6825-8514-F96D-F6756AA987C4}"/>
              </a:ext>
            </a:extLst>
          </p:cNvPr>
          <p:cNvSpPr txBox="1"/>
          <p:nvPr/>
        </p:nvSpPr>
        <p:spPr>
          <a:xfrm>
            <a:off x="508000" y="5665894"/>
            <a:ext cx="1137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Most of the loans are classified as Grade B and A.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C9F438-C57F-740B-E1D9-15D44AA4A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1128712"/>
            <a:ext cx="108108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5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854D-7598-190D-BBB5-33A192C9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Analysis of Term Vs Loan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4694-B4B5-874C-80F5-379A7530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48" y="1188062"/>
            <a:ext cx="10515600" cy="4351338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96670-6825-8514-F96D-F6756AA987C4}"/>
              </a:ext>
            </a:extLst>
          </p:cNvPr>
          <p:cNvSpPr txBox="1"/>
          <p:nvPr/>
        </p:nvSpPr>
        <p:spPr>
          <a:xfrm>
            <a:off x="508000" y="5665894"/>
            <a:ext cx="1137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Approximately 75% of borrowers opted for loans with a 36-month term.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814D72-EE5F-B52C-DDBB-09C956B11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95" y="780903"/>
            <a:ext cx="7906507" cy="482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9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854D-7598-190D-BBB5-33A192C9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Analysis Of Loan Status Vs Interest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4694-B4B5-874C-80F5-379A7530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48" y="1188062"/>
            <a:ext cx="10515600" cy="4351338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96670-6825-8514-F96D-F6756AA987C4}"/>
              </a:ext>
            </a:extLst>
          </p:cNvPr>
          <p:cNvSpPr txBox="1"/>
          <p:nvPr/>
        </p:nvSpPr>
        <p:spPr>
          <a:xfrm>
            <a:off x="508000" y="5665894"/>
            <a:ext cx="1137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The interest rate rises as the loan term increases.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1D26E4-FB46-6091-3BC0-8EADC8A91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676400"/>
            <a:ext cx="119729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68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854D-7598-190D-BBB5-33A192C9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Analysis Of Loan Status Vs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4694-B4B5-874C-80F5-379A7530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48" y="1188062"/>
            <a:ext cx="10515600" cy="4351338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96670-6825-8514-F96D-F6756AA987C4}"/>
              </a:ext>
            </a:extLst>
          </p:cNvPr>
          <p:cNvSpPr txBox="1"/>
          <p:nvPr/>
        </p:nvSpPr>
        <p:spPr>
          <a:xfrm>
            <a:off x="508000" y="5781308"/>
            <a:ext cx="1137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Number of charged-off loans increases as credit grades decrease.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3D775C-B930-D30B-31B3-B23367F3B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20" y="807532"/>
            <a:ext cx="8380520" cy="500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9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874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Office Theme</vt:lpstr>
      <vt:lpstr>Identifying Loan Default Risk Using Exploratory Data Analysis (EDA)</vt:lpstr>
      <vt:lpstr>Problem Statement:</vt:lpstr>
      <vt:lpstr>Loan Approval Scenarios</vt:lpstr>
      <vt:lpstr>Loan Amount Distribution</vt:lpstr>
      <vt:lpstr>Analysis- Issued Year, Month</vt:lpstr>
      <vt:lpstr>Loan Grade Distribution</vt:lpstr>
      <vt:lpstr>Analysis of Term Vs Loan Status</vt:lpstr>
      <vt:lpstr>Analysis Of Loan Status Vs Interest rate</vt:lpstr>
      <vt:lpstr>Analysis Of Loan Status Vs Grades</vt:lpstr>
      <vt:lpstr>Analysis Of Grade Vs Loan Amount</vt:lpstr>
      <vt:lpstr>Analysis Of Employment Years Vs Loan Status</vt:lpstr>
      <vt:lpstr>Analysis Of Employment Years Vs Loan Amount</vt:lpstr>
      <vt:lpstr>Analysis-Purpose vs Loan Status</vt:lpstr>
      <vt:lpstr>Insights from EDA</vt:lpstr>
      <vt:lpstr>Recommendations to Lending Club.</vt:lpstr>
    </vt:vector>
  </TitlesOfParts>
  <Company>The Boeing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Loan Default Risk Using Exploratory Data Analysis (EDA)</dc:title>
  <dc:creator>Nagaraj, Ravikanth</dc:creator>
  <cp:lastModifiedBy>Komera, Maruthi</cp:lastModifiedBy>
  <cp:revision>44</cp:revision>
  <dcterms:created xsi:type="dcterms:W3CDTF">2024-08-19T05:30:06Z</dcterms:created>
  <dcterms:modified xsi:type="dcterms:W3CDTF">2024-08-27T10:23:51Z</dcterms:modified>
</cp:coreProperties>
</file>