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7"/>
  </p:notesMasterIdLst>
  <p:handoutMasterIdLst>
    <p:handoutMasterId r:id="rId118"/>
  </p:handoutMasterIdLst>
  <p:sldIdLst>
    <p:sldId id="258" r:id="rId5"/>
    <p:sldId id="322" r:id="rId6"/>
    <p:sldId id="330" r:id="rId7"/>
    <p:sldId id="324" r:id="rId8"/>
    <p:sldId id="303" r:id="rId9"/>
    <p:sldId id="270" r:id="rId10"/>
    <p:sldId id="290" r:id="rId11"/>
    <p:sldId id="331" r:id="rId12"/>
    <p:sldId id="325" r:id="rId13"/>
    <p:sldId id="332" r:id="rId14"/>
    <p:sldId id="344" r:id="rId15"/>
    <p:sldId id="261" r:id="rId16"/>
    <p:sldId id="395" r:id="rId17"/>
    <p:sldId id="394" r:id="rId18"/>
    <p:sldId id="396" r:id="rId19"/>
    <p:sldId id="398" r:id="rId20"/>
    <p:sldId id="298" r:id="rId21"/>
    <p:sldId id="301" r:id="rId22"/>
    <p:sldId id="326" r:id="rId23"/>
    <p:sldId id="272" r:id="rId24"/>
    <p:sldId id="389" r:id="rId25"/>
    <p:sldId id="388" r:id="rId26"/>
    <p:sldId id="333" r:id="rId27"/>
    <p:sldId id="327" r:id="rId28"/>
    <p:sldId id="368" r:id="rId29"/>
    <p:sldId id="370" r:id="rId30"/>
    <p:sldId id="387" r:id="rId31"/>
    <p:sldId id="382" r:id="rId32"/>
    <p:sldId id="369" r:id="rId33"/>
    <p:sldId id="371" r:id="rId34"/>
    <p:sldId id="399" r:id="rId35"/>
    <p:sldId id="393" r:id="rId36"/>
    <p:sldId id="400" r:id="rId37"/>
    <p:sldId id="412" r:id="rId38"/>
    <p:sldId id="413" r:id="rId39"/>
    <p:sldId id="334" r:id="rId40"/>
    <p:sldId id="390" r:id="rId41"/>
    <p:sldId id="328" r:id="rId42"/>
    <p:sldId id="338" r:id="rId43"/>
    <p:sldId id="372" r:id="rId44"/>
    <p:sldId id="404" r:id="rId45"/>
    <p:sldId id="304" r:id="rId46"/>
    <p:sldId id="329" r:id="rId47"/>
    <p:sldId id="337" r:id="rId48"/>
    <p:sldId id="373" r:id="rId49"/>
    <p:sldId id="405" r:id="rId50"/>
    <p:sldId id="335" r:id="rId51"/>
    <p:sldId id="336" r:id="rId52"/>
    <p:sldId id="385" r:id="rId53"/>
    <p:sldId id="339" r:id="rId54"/>
    <p:sldId id="374" r:id="rId55"/>
    <p:sldId id="402" r:id="rId56"/>
    <p:sldId id="305" r:id="rId57"/>
    <p:sldId id="340" r:id="rId58"/>
    <p:sldId id="343" r:id="rId59"/>
    <p:sldId id="375" r:id="rId60"/>
    <p:sldId id="403" r:id="rId61"/>
    <p:sldId id="342" r:id="rId62"/>
    <p:sldId id="341" r:id="rId63"/>
    <p:sldId id="383" r:id="rId64"/>
    <p:sldId id="306" r:id="rId65"/>
    <p:sldId id="345" r:id="rId66"/>
    <p:sldId id="273" r:id="rId67"/>
    <p:sldId id="307" r:id="rId68"/>
    <p:sldId id="349" r:id="rId69"/>
    <p:sldId id="352" r:id="rId70"/>
    <p:sldId id="376" r:id="rId71"/>
    <p:sldId id="348" r:id="rId72"/>
    <p:sldId id="350" r:id="rId73"/>
    <p:sldId id="347" r:id="rId74"/>
    <p:sldId id="353" r:id="rId75"/>
    <p:sldId id="377" r:id="rId76"/>
    <p:sldId id="274" r:id="rId77"/>
    <p:sldId id="308" r:id="rId78"/>
    <p:sldId id="409" r:id="rId79"/>
    <p:sldId id="410" r:id="rId80"/>
    <p:sldId id="411" r:id="rId81"/>
    <p:sldId id="425" r:id="rId82"/>
    <p:sldId id="426" r:id="rId83"/>
    <p:sldId id="427" r:id="rId84"/>
    <p:sldId id="428" r:id="rId85"/>
    <p:sldId id="275" r:id="rId86"/>
    <p:sldId id="309" r:id="rId87"/>
    <p:sldId id="360" r:id="rId88"/>
    <p:sldId id="361" r:id="rId89"/>
    <p:sldId id="378" r:id="rId90"/>
    <p:sldId id="362" r:id="rId91"/>
    <p:sldId id="406" r:id="rId92"/>
    <p:sldId id="310" r:id="rId93"/>
    <p:sldId id="364" r:id="rId94"/>
    <p:sldId id="434" r:id="rId95"/>
    <p:sldId id="417" r:id="rId96"/>
    <p:sldId id="433" r:id="rId97"/>
    <p:sldId id="418" r:id="rId98"/>
    <p:sldId id="422" r:id="rId99"/>
    <p:sldId id="423" r:id="rId100"/>
    <p:sldId id="363" r:id="rId101"/>
    <p:sldId id="429" r:id="rId102"/>
    <p:sldId id="365" r:id="rId103"/>
    <p:sldId id="430" r:id="rId104"/>
    <p:sldId id="431" r:id="rId105"/>
    <p:sldId id="432" r:id="rId106"/>
    <p:sldId id="367" r:id="rId107"/>
    <p:sldId id="380" r:id="rId108"/>
    <p:sldId id="294" r:id="rId109"/>
    <p:sldId id="302" r:id="rId110"/>
    <p:sldId id="359" r:id="rId111"/>
    <p:sldId id="312" r:id="rId112"/>
    <p:sldId id="311" r:id="rId113"/>
    <p:sldId id="415" r:id="rId114"/>
    <p:sldId id="414" r:id="rId115"/>
    <p:sldId id="435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313131"/>
    <a:srgbClr val="3D3D3D"/>
    <a:srgbClr val="99A3A8"/>
    <a:srgbClr val="ECF0F1"/>
    <a:srgbClr val="F4F4F4"/>
    <a:srgbClr val="FFFFFF"/>
    <a:srgbClr val="88898C"/>
    <a:srgbClr val="F2F5F5"/>
    <a:srgbClr val="55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97666-D2B2-AA44-A2E1-86F825043C93}" v="217" dt="2020-05-19T13:49:31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5"/>
    <p:restoredTop sz="94850"/>
  </p:normalViewPr>
  <p:slideViewPr>
    <p:cSldViewPr snapToGrid="0" snapToObjects="1">
      <p:cViewPr varScale="1">
        <p:scale>
          <a:sx n="135" d="100"/>
          <a:sy n="135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 snapToGrid="0" snapToObjects="1" showGuides="1">
      <p:cViewPr varScale="1">
        <p:scale>
          <a:sx n="131" d="100"/>
          <a:sy n="131" d="100"/>
        </p:scale>
        <p:origin x="32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microsoft.com/office/2015/10/relationships/revisionInfo" Target="revisionInfo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83B293-C110-524D-9B4D-591CE3AB1C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EEA23-E0D8-6F41-88CB-0929C0972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D5D41-5388-E245-9A3C-48198AEC2418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AF53D-A8D8-AF47-AEA3-FE81DBAC2D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A8E5-581F-8A47-8F53-E5493DBFD0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141C-AE2F-764E-A278-78768778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7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7F8D9-A095-C44F-B340-F8F280944FFF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42C8-7747-804F-BE3C-F1D52E2A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1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Agent provides a </a:t>
            </a:r>
            <a:r>
              <a:rPr lang="en-US" dirty="0" err="1"/>
              <a:t>websocket</a:t>
            </a:r>
            <a:r>
              <a:rPr lang="en-US" dirty="0"/>
              <a:t> persistent connection to the Rancher server; this makes it easy to manage Firewall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D8C8C-0007-1E42-BC6E-76D2CC4DC1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27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1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4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4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2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44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4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7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9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dynamic provisioning is only possible through storage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D8C8C-0007-1E42-BC6E-76D2CC4DC11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8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3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77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0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7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3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3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multiple containers and hosts</a:t>
            </a:r>
          </a:p>
          <a:p>
            <a:r>
              <a:rPr lang="en-US" dirty="0"/>
              <a:t>- assumes json logging is used</a:t>
            </a:r>
          </a:p>
          <a:p>
            <a:r>
              <a:rPr lang="en-US" dirty="0"/>
              <a:t>- kubelet reads from file system of nodes</a:t>
            </a:r>
          </a:p>
          <a:p>
            <a:r>
              <a:rPr lang="en-US" dirty="0"/>
              <a:t>- in Rancher, click on pod, then view logs</a:t>
            </a:r>
          </a:p>
          <a:p>
            <a:r>
              <a:rPr lang="en-US" dirty="0"/>
              <a:t>- this is Kubernetes out-of-the-box behavior</a:t>
            </a:r>
          </a:p>
          <a:p>
            <a:r>
              <a:rPr lang="en-US" dirty="0"/>
              <a:t>- centralized logging is the next step</a:t>
            </a:r>
          </a:p>
          <a:p>
            <a:r>
              <a:rPr lang="en-US" dirty="0"/>
              <a:t>- advanced analysis like counting a specific error message</a:t>
            </a:r>
          </a:p>
          <a:p>
            <a:r>
              <a:rPr lang="en-US" dirty="0"/>
              <a:t>- some of the examples are available in Rancher catalog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D8C8C-0007-1E42-BC6E-76D2CC4DC11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3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5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9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65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5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3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7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7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848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472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10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8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66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4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58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19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29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55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30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5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67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35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857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52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5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303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24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25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5B71368-4D81-4643-AC24-6CA7461A5F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6139" y="1580497"/>
            <a:ext cx="7259723" cy="1107996"/>
          </a:xfrm>
        </p:spPr>
        <p:txBody>
          <a:bodyPr wrap="square" lIns="0" tIns="0" rIns="0" bIns="0"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Tsociosqu</a:t>
            </a:r>
            <a:r>
              <a:rPr lang="en-US" dirty="0"/>
              <a:t> </a:t>
            </a:r>
            <a:r>
              <a:rPr lang="en-US" dirty="0" err="1"/>
              <a:t>vero</a:t>
            </a:r>
            <a:r>
              <a:rPr lang="en-US" dirty="0"/>
              <a:t> ibidem </a:t>
            </a:r>
            <a:r>
              <a:rPr lang="en-US" dirty="0" err="1"/>
              <a:t>letatio</a:t>
            </a:r>
            <a:r>
              <a:rPr lang="en-US" dirty="0"/>
              <a:t> ipsum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inhibeo</a:t>
            </a:r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48071" y="435134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XX.XX.XX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9D8C2-3A7F-2A4C-AAFE-86D2155D38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49638" y="3382073"/>
            <a:ext cx="5292725" cy="2215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600">
                <a:solidFill>
                  <a:srgbClr val="263844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17A7B2F-036D-DA48-963E-EE7EF45705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983" y="691685"/>
            <a:ext cx="2510034" cy="368349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4B13DB0-25A5-004E-9B6F-FECD54138F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9638" y="3644718"/>
            <a:ext cx="5292725" cy="1938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481CE1-1CB2-3348-A10A-91D85531EBF9}"/>
              </a:ext>
            </a:extLst>
          </p:cNvPr>
          <p:cNvSpPr txBox="1">
            <a:spLocks/>
          </p:cNvSpPr>
          <p:nvPr userDrawn="1"/>
        </p:nvSpPr>
        <p:spPr>
          <a:xfrm>
            <a:off x="4907280" y="6561241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11D09C-6EF8-3644-A413-4CD677B7E5A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41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39DF6-E33F-3F49-8E90-C4DD268C0609}"/>
              </a:ext>
            </a:extLst>
          </p:cNvPr>
          <p:cNvSpPr/>
          <p:nvPr userDrawn="1"/>
        </p:nvSpPr>
        <p:spPr>
          <a:xfrm>
            <a:off x="1004433" y="1826079"/>
            <a:ext cx="4669291" cy="391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A802-729A-8D4A-9E82-29902563F3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1492250"/>
            <a:ext cx="5257801" cy="4375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258FA7-AD76-4345-99D2-B43CF3E976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" y="1492250"/>
            <a:ext cx="4669291" cy="391432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81BE76BA-E61A-0845-856A-45A6564333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09" y="959329"/>
            <a:ext cx="10744491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91BBD87-DFB2-2146-8FD2-EB1BF9D2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450"/>
            <a:ext cx="107442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97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39DF6-E33F-3F49-8E90-C4DD268C0609}"/>
              </a:ext>
            </a:extLst>
          </p:cNvPr>
          <p:cNvSpPr/>
          <p:nvPr userDrawn="1"/>
        </p:nvSpPr>
        <p:spPr>
          <a:xfrm>
            <a:off x="6337268" y="1826079"/>
            <a:ext cx="4669291" cy="391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A802-729A-8D4A-9E82-29902563F3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1492250"/>
            <a:ext cx="5493545" cy="4375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258FA7-AD76-4345-99D2-B43CF3E976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77365" y="1492250"/>
            <a:ext cx="4669291" cy="39143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BEF774BF-F8BE-7446-AED9-8A2E9A6F24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10" y="949390"/>
            <a:ext cx="10737346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5A33682-988E-FE40-9005-4F5A1B37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8511"/>
            <a:ext cx="1073705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522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2B56-90D1-7247-A11A-1CCC3601EF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69050" y="1493150"/>
            <a:ext cx="5137150" cy="4376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F986FA-59E5-5141-83C4-1188C91960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708" y="1493150"/>
            <a:ext cx="5137150" cy="4376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195D8D50-5F11-5F40-A61E-DAFAAB1334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418" y="958499"/>
            <a:ext cx="10886792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D70FEC9-33C5-7D48-8C0E-95EE5CB2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08" y="347472"/>
            <a:ext cx="10886492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715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493838"/>
            <a:ext cx="7117245" cy="4373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32066" y="1493632"/>
            <a:ext cx="3174134" cy="43735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156AE396-3E6E-B043-9C58-BEFF88B3A2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12" y="958499"/>
            <a:ext cx="10896901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51B3241-DB0C-C342-942E-0E3B615E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7472"/>
            <a:ext cx="108966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17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88955" y="1493838"/>
            <a:ext cx="7117245" cy="4373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" y="1493632"/>
            <a:ext cx="3174134" cy="43735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932F92A2-5D34-D747-B164-AA8C537001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12" y="958499"/>
            <a:ext cx="10896901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08D1ED9-7625-A942-8642-1EFF8801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7472"/>
            <a:ext cx="108966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45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493838"/>
            <a:ext cx="5486400" cy="4373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03962" y="342900"/>
            <a:ext cx="5202238" cy="552429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A74C55DD-7BD2-0F46-B9F5-D91A025EF7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464" y="958499"/>
            <a:ext cx="548640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E7F28C-2DC8-1644-8D62-2D655E82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5172"/>
            <a:ext cx="54864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510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0DD3B5-06D9-D54C-B94B-FE8420B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80" y="277606"/>
            <a:ext cx="52503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C44C47E1-09D6-654E-85B5-0F411D20F5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290" y="872488"/>
            <a:ext cx="5250366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7084" y="1493838"/>
            <a:ext cx="5249862" cy="4373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6588" y="277606"/>
            <a:ext cx="5250366" cy="558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full screen image. Use the crop function in picture formatting to adjust the picture to fit.</a:t>
            </a:r>
          </a:p>
        </p:txBody>
      </p:sp>
    </p:spTree>
    <p:extLst>
      <p:ext uri="{BB962C8B-B14F-4D97-AF65-F5344CB8AC3E}">
        <p14:creationId xmlns:p14="http://schemas.microsoft.com/office/powerpoint/2010/main" val="1686759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08BE1A-BCB6-D843-AC8F-3EFB04888277}"/>
              </a:ext>
            </a:extLst>
          </p:cNvPr>
          <p:cNvSpPr/>
          <p:nvPr userDrawn="1"/>
        </p:nvSpPr>
        <p:spPr>
          <a:xfrm>
            <a:off x="8540686" y="0"/>
            <a:ext cx="36513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0129A85-00C5-7847-A519-3E322498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494263"/>
            <a:ext cx="6916056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98553F61-AAE4-054E-860A-AE7E20705A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6303" y="2223524"/>
            <a:ext cx="2510872" cy="2028569"/>
          </a:xfrm>
        </p:spPr>
        <p:txBody>
          <a:bodyPr lIns="0" tIns="0" rIns="0" bIns="0" anchor="t">
            <a:spAutoFit/>
          </a:bodyPr>
          <a:lstStyle>
            <a:lvl1pPr marL="0" indent="0">
              <a:lnSpc>
                <a:spcPts val="2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9C2D5677-DCB1-0C40-A02E-E0F41E8119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111" y="1448717"/>
            <a:ext cx="2510872" cy="329386"/>
          </a:xfrm>
        </p:spPr>
        <p:txBody>
          <a:bodyPr lIns="0" tIns="0" rIns="0" bIns="0" anchor="t">
            <a:spAutoFit/>
          </a:bodyPr>
          <a:lstStyle>
            <a:lvl1pPr marL="0" indent="0" algn="l">
              <a:lnSpc>
                <a:spcPts val="3000"/>
              </a:lnSpc>
              <a:buNone/>
              <a:defRPr sz="1400" b="1" i="0" spc="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INPUT 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928A6F-9D7A-D24C-A8DE-F923C7B42E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513" b="21014"/>
          <a:stretch/>
        </p:blipFill>
        <p:spPr>
          <a:xfrm>
            <a:off x="8523764" y="1363228"/>
            <a:ext cx="3651314" cy="549477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B39DC75-A221-4341-926A-7B103E97CC0F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05AC70F7-FD38-F649-A93E-11D63E16C0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767665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A9E708-130E-6A4B-84E4-7F08EE45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7676438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973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08BE1A-BCB6-D843-AC8F-3EFB04888277}"/>
              </a:ext>
            </a:extLst>
          </p:cNvPr>
          <p:cNvSpPr/>
          <p:nvPr userDrawn="1"/>
        </p:nvSpPr>
        <p:spPr>
          <a:xfrm>
            <a:off x="8540686" y="0"/>
            <a:ext cx="36513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0129A85-00C5-7847-A519-3E322498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494263"/>
            <a:ext cx="6916056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9C2D5677-DCB1-0C40-A02E-E0F41E8119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111" y="1448717"/>
            <a:ext cx="2510872" cy="329386"/>
          </a:xfrm>
        </p:spPr>
        <p:txBody>
          <a:bodyPr lIns="0" tIns="0" rIns="0" bIns="0" anchor="t">
            <a:spAutoFit/>
          </a:bodyPr>
          <a:lstStyle>
            <a:lvl1pPr marL="0" indent="0" algn="l">
              <a:lnSpc>
                <a:spcPts val="3000"/>
              </a:lnSpc>
              <a:buNone/>
              <a:defRPr sz="1400" b="1" i="0" spc="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INPUT TITLE HERE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E1D422D8-0EE9-7B41-B3E7-2AD9DFA050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6303" y="2223524"/>
            <a:ext cx="2510872" cy="2028569"/>
          </a:xfrm>
        </p:spPr>
        <p:txBody>
          <a:bodyPr lIns="0" tIns="0" rIns="0" bIns="0" anchor="t">
            <a:spAutoFit/>
          </a:bodyPr>
          <a:lstStyle>
            <a:lvl1pPr marL="0" indent="0">
              <a:lnSpc>
                <a:spcPts val="2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C096F-AAAC-7848-8D3D-95FD619CE7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513" b="21014"/>
          <a:stretch/>
        </p:blipFill>
        <p:spPr>
          <a:xfrm>
            <a:off x="8523764" y="1363228"/>
            <a:ext cx="3651314" cy="549477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ABD1EB-7C00-FC46-BDB7-5AB5AFAF4A1C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9B5220E2-DAE6-9543-917A-38DF94D06F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755606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E735EEDB-5C83-7C40-BE12-F60619D9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7555858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31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5391F-6672-3C48-9619-B42458336A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78859D-E68F-2947-9AEE-22697113BB7A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8961CCA-B000-F24A-8634-FF54C95794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284" b="6091"/>
          <a:stretch/>
        </p:blipFill>
        <p:spPr>
          <a:xfrm>
            <a:off x="0" y="2872227"/>
            <a:ext cx="7846932" cy="3985773"/>
          </a:xfrm>
          <a:prstGeom prst="rect">
            <a:avLst/>
          </a:prstGeom>
        </p:spPr>
      </p:pic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1094" y="546276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XX.XX.XX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615A21-D98A-D640-9876-8850592B42E0}"/>
              </a:ext>
            </a:extLst>
          </p:cNvPr>
          <p:cNvSpPr/>
          <p:nvPr userDrawn="1"/>
        </p:nvSpPr>
        <p:spPr>
          <a:xfrm>
            <a:off x="6699314" y="3639776"/>
            <a:ext cx="4026598" cy="2153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F64A-8F64-4F4F-B1AD-00914AC776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08958" y="4185378"/>
            <a:ext cx="5292725" cy="2215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CD24025-5711-8E49-9322-9896EA12F6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08958" y="4448023"/>
            <a:ext cx="5292725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6CE5D9D-2A44-B241-AAA7-7CF4C95594EC}"/>
              </a:ext>
            </a:extLst>
          </p:cNvPr>
          <p:cNvSpPr txBox="1">
            <a:spLocks/>
          </p:cNvSpPr>
          <p:nvPr userDrawn="1"/>
        </p:nvSpPr>
        <p:spPr>
          <a:xfrm>
            <a:off x="4907280" y="6557615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Copyright 2020 Rancher Labs. All Rights Reserved.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5739" y="3309573"/>
            <a:ext cx="5305944" cy="4985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3600" b="0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06D974B-47A4-C94A-A83E-023A3A414F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530278"/>
            <a:ext cx="2510081" cy="3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2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EB22-A783-354E-BE36-308EDC4AB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642"/>
          <a:stretch/>
        </p:blipFill>
        <p:spPr>
          <a:xfrm>
            <a:off x="0" y="-20320"/>
            <a:ext cx="4913796" cy="4270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274D5-C3F4-2F41-80BC-82215B5C8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7"/>
          <a:stretch/>
        </p:blipFill>
        <p:spPr>
          <a:xfrm>
            <a:off x="0" y="5185176"/>
            <a:ext cx="5522795" cy="169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1A4D8-5B0C-E241-8369-04ABC81B89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676" y="6119585"/>
            <a:ext cx="4256621" cy="746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C617EE-D5A8-9C4C-A51A-EF5266396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550176" cy="34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EB22-A783-354E-BE36-308EDC4AB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843"/>
          <a:stretch/>
        </p:blipFill>
        <p:spPr>
          <a:xfrm>
            <a:off x="0" y="0"/>
            <a:ext cx="4913796" cy="4258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3983F6-2482-F14F-A204-581EA6D48B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4076" y="4748490"/>
            <a:ext cx="7261733" cy="210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C7A86-8124-764A-9460-8ED44B65F7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642" y="5901271"/>
            <a:ext cx="5481587" cy="956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CB6DBC-BD43-B948-A4C8-B5E7375F82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4955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9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B9EFD0-3CDB-EC4A-B503-4310619F5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706" y="6099810"/>
            <a:ext cx="4344056" cy="758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79380A-F4DF-2344-A545-20C66FDFB9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9243" y="5186091"/>
            <a:ext cx="5775515" cy="1680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031833-3A0E-3449-8B7A-CDAFE50FB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550176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5D955E-C736-8942-8A42-6849DAA93E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843"/>
          <a:stretch/>
        </p:blipFill>
        <p:spPr>
          <a:xfrm>
            <a:off x="0" y="0"/>
            <a:ext cx="4913796" cy="42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5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EB22-A783-354E-BE36-308EDC4AB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986"/>
          <a:stretch/>
        </p:blipFill>
        <p:spPr>
          <a:xfrm>
            <a:off x="0" y="0"/>
            <a:ext cx="4913796" cy="4249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2618F-B652-9144-9B6F-D6F5FC6D5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5611" y="6094328"/>
            <a:ext cx="4375464" cy="763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B7B0B-AD5F-E24B-B7AE-180DA8C53B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5680" y="5041516"/>
            <a:ext cx="6272425" cy="1824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32573-43C7-064D-9951-6B6F3004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5501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12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D795A-3AE9-D645-95C1-AE7C7B2D26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22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5438B-7C41-884C-ABE7-B4302B955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392083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C5F24-F25C-F348-A22D-D51CAFB75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231080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divider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D795A-3AE9-D645-95C1-AE7C7B2D26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4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955458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Log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4D997AC-0E18-EB4C-994A-F203B9C25C9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194175" y="5033910"/>
            <a:ext cx="1590675" cy="3610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5391F-6672-3C48-9619-B42458336A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78859D-E68F-2947-9AEE-22697113BB7A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8961CCA-B000-F24A-8634-FF54C95794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65" b="5726"/>
          <a:stretch/>
        </p:blipFill>
        <p:spPr>
          <a:xfrm>
            <a:off x="0" y="2856728"/>
            <a:ext cx="7839183" cy="4001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5739" y="3309573"/>
            <a:ext cx="5305944" cy="4985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36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1094" y="546276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XX.XX.XX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615A21-D98A-D640-9876-8850592B42E0}"/>
              </a:ext>
            </a:extLst>
          </p:cNvPr>
          <p:cNvSpPr/>
          <p:nvPr userDrawn="1"/>
        </p:nvSpPr>
        <p:spPr>
          <a:xfrm>
            <a:off x="6699314" y="3639776"/>
            <a:ext cx="4026598" cy="21539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F64A-8F64-4F4F-B1AD-00914AC776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08958" y="4185378"/>
            <a:ext cx="5292725" cy="2215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600">
                <a:solidFill>
                  <a:srgbClr val="263844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CD24025-5711-8E49-9322-9896EA12F6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08958" y="4448023"/>
            <a:ext cx="5292725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6CE5D9D-2A44-B241-AAA7-7CF4C95594EC}"/>
              </a:ext>
            </a:extLst>
          </p:cNvPr>
          <p:cNvSpPr txBox="1">
            <a:spLocks/>
          </p:cNvSpPr>
          <p:nvPr userDrawn="1"/>
        </p:nvSpPr>
        <p:spPr>
          <a:xfrm>
            <a:off x="4907280" y="6562657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Copyright 2020 Rancher Labs. All Rights Reserved.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030384C-2FB0-244A-B76B-9A25C4B6DD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529120"/>
            <a:ext cx="2517966" cy="3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7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679543-A252-6544-8281-01F37EF6AE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>
                    <a:alpha val="75000"/>
                  </a:srgb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FD06A0-DE59-F749-AE9D-B163639ED4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9858" y="3483632"/>
            <a:ext cx="1772142" cy="33743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E219F3-E29C-DD4F-8A3A-B2606B87E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62" b="34949"/>
          <a:stretch/>
        </p:blipFill>
        <p:spPr>
          <a:xfrm>
            <a:off x="0" y="4709627"/>
            <a:ext cx="10233704" cy="21483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7D9041-6C3A-6541-A0B5-B0992AFD52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6" y="6540382"/>
            <a:ext cx="1303336" cy="190582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22F6EF4-61DE-D34B-924E-BEEDE0E9CBFD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 </a:t>
            </a:r>
            <a:r>
              <a:rPr lang="en-US" sz="700" b="0" i="0" kern="1200" dirty="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3897EA6-CD32-714A-A929-9A405733826B}"/>
              </a:ext>
            </a:extLst>
          </p:cNvPr>
          <p:cNvSpPr txBox="1">
            <a:spLocks/>
          </p:cNvSpPr>
          <p:nvPr userDrawn="1"/>
        </p:nvSpPr>
        <p:spPr>
          <a:xfrm>
            <a:off x="11145996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82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Log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679543-A252-6544-8281-01F37EF6AE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>
                    <a:alpha val="75000"/>
                  </a:srgb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2F209-77EB-5049-BB9C-FDFCB3A73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9858" y="3483632"/>
            <a:ext cx="1772142" cy="3374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D68313-3B0E-A24D-9EFB-1CFF9CF58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62" b="34949"/>
          <a:stretch/>
        </p:blipFill>
        <p:spPr>
          <a:xfrm>
            <a:off x="0" y="4709627"/>
            <a:ext cx="10233704" cy="2148374"/>
          </a:xfrm>
          <a:prstGeom prst="rect">
            <a:avLst/>
          </a:prstGeom>
        </p:spPr>
      </p:pic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64AAFDA9-1261-344E-941C-0FEDC2450B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194175" y="5033910"/>
            <a:ext cx="1590675" cy="361071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72704B-BC0A-FB40-9B74-2C3CCE3596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6" y="6540382"/>
            <a:ext cx="1303336" cy="190582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CACBC3C-AB46-7744-9935-EB4198454ADC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 </a:t>
            </a:r>
            <a:r>
              <a:rPr lang="en-US" sz="700" b="0" i="0" kern="1200" dirty="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A20119A-F81D-7B46-B8C9-758CC4322037}"/>
              </a:ext>
            </a:extLst>
          </p:cNvPr>
          <p:cNvSpPr txBox="1">
            <a:spLocks/>
          </p:cNvSpPr>
          <p:nvPr userDrawn="1"/>
        </p:nvSpPr>
        <p:spPr>
          <a:xfrm>
            <a:off x="11145996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15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C30FD-7B96-B741-A7B7-9628C9D85F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5208" y="1434319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BB755CC-FB19-6742-81FE-AE4B371FF1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5208" y="2168917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D2C377DA-E0DC-D148-BA1B-5C9ACD0211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35708" y="1435578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D1231-1BCE-2B47-8134-B544E38AC3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35708" y="1667030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0B27B4E-8EEE-E84E-80F5-FD7BCAFBD1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208" y="2340970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3" name="Text Placeholder 34">
            <a:extLst>
              <a:ext uri="{FF2B5EF4-FFF2-40B4-BE49-F238E27FC236}">
                <a16:creationId xmlns:a16="http://schemas.microsoft.com/office/drawing/2014/main" id="{0DA87A08-237E-5744-A3B3-C2BD1674157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5208" y="3075568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8A13E329-86E1-1646-8F55-AC4C517AA4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35708" y="2342229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FF703EA-42E0-694B-B10B-99FA5C61DA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35708" y="2573681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631B0F7-D319-5144-83F3-61D8E9DC9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85208" y="3247621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ED86D2CC-6622-AC49-B8BC-2FAB03E452F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85208" y="3982219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7BCCB414-CACA-1A44-8CFE-ECE5D6F66F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5708" y="3248880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9291E99-1FA9-7649-8B87-9CD1368854F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5708" y="3480332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A00C5C3-FC17-3844-8728-A13B7DB8F2E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85208" y="4154272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50F58069-A2EA-1E4A-83D8-A31B43C640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85208" y="4888870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26">
            <a:extLst>
              <a:ext uri="{FF2B5EF4-FFF2-40B4-BE49-F238E27FC236}">
                <a16:creationId xmlns:a16="http://schemas.microsoft.com/office/drawing/2014/main" id="{8986F572-EAC7-814B-9698-E25A569C28C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35708" y="4155531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BCC9DDD3-1438-D24D-8E98-65B16665994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35708" y="4386983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C053933-F491-4944-9705-072944BEE30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5208" y="5060923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70EDEA8F-1A64-FA49-8885-D21E27A00A7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85208" y="5795521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26">
            <a:extLst>
              <a:ext uri="{FF2B5EF4-FFF2-40B4-BE49-F238E27FC236}">
                <a16:creationId xmlns:a16="http://schemas.microsoft.com/office/drawing/2014/main" id="{46D6EFE5-83E0-3B44-8B47-FD17DC822D3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935708" y="5062182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EDBBF0EB-CDDA-7340-AE3F-69E54D7F78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35708" y="5293634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Tiusto</a:t>
            </a:r>
            <a:r>
              <a:rPr lang="en-US" dirty="0"/>
              <a:t> sed ibidem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singularis</a:t>
            </a:r>
            <a:r>
              <a:rPr lang="en-US" dirty="0"/>
              <a:t> parturient. </a:t>
            </a:r>
            <a:r>
              <a:rPr lang="en-US" dirty="0" err="1"/>
              <a:t>oppeto</a:t>
            </a:r>
            <a:r>
              <a:rPr lang="en-US" dirty="0"/>
              <a:t> </a:t>
            </a:r>
            <a:r>
              <a:rPr lang="en-US" dirty="0" err="1"/>
              <a:t>camur</a:t>
            </a:r>
            <a:r>
              <a:rPr lang="en-US" dirty="0"/>
              <a:t> </a:t>
            </a:r>
            <a:r>
              <a:rPr lang="en-US" dirty="0" err="1"/>
              <a:t>opes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letatio</a:t>
            </a:r>
            <a:r>
              <a:rPr lang="en-US" dirty="0"/>
              <a:t>. </a:t>
            </a:r>
          </a:p>
        </p:txBody>
      </p:sp>
      <p:sp>
        <p:nvSpPr>
          <p:cNvPr id="62" name="Title Placeholder 1">
            <a:extLst>
              <a:ext uri="{FF2B5EF4-FFF2-40B4-BE49-F238E27FC236}">
                <a16:creationId xmlns:a16="http://schemas.microsoft.com/office/drawing/2014/main" id="{8AE6F2EE-E537-1B41-94C9-5236962A4523}"/>
              </a:ext>
            </a:extLst>
          </p:cNvPr>
          <p:cNvSpPr txBox="1">
            <a:spLocks/>
          </p:cNvSpPr>
          <p:nvPr userDrawn="1"/>
        </p:nvSpPr>
        <p:spPr>
          <a:xfrm>
            <a:off x="845633" y="2693958"/>
            <a:ext cx="500497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63" name="Text Placeholder 22">
            <a:extLst>
              <a:ext uri="{FF2B5EF4-FFF2-40B4-BE49-F238E27FC236}">
                <a16:creationId xmlns:a16="http://schemas.microsoft.com/office/drawing/2014/main" id="{BCD2C14A-822D-E44D-8D6A-2D0E2558B6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45344" y="3288840"/>
            <a:ext cx="500497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94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A6F7B-9DAB-0C45-B095-8B20798C6E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449452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5F002C00-5B05-404C-9187-A7A240F451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92424" y="1827377"/>
            <a:ext cx="184774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HIGHLIGHTS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C0C5F81-B1D1-5F4D-9CDC-6866FC0FF3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0914" y="1827377"/>
            <a:ext cx="2667873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CUSTOMER/CHALLENGE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E22A290-40A9-9A48-A51F-E8CAB77715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0914" y="2102832"/>
            <a:ext cx="3298825" cy="181927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50"/>
              </a:lnSpc>
              <a:buNone/>
              <a:defRPr lang="en-US" sz="14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Ttincidunt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</a:t>
            </a:r>
            <a:r>
              <a:rPr lang="en-US" dirty="0" err="1"/>
              <a:t>fere</a:t>
            </a:r>
            <a:r>
              <a:rPr lang="en-US" dirty="0"/>
              <a:t> id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ante </a:t>
            </a:r>
            <a:r>
              <a:rPr lang="en-US" dirty="0" err="1"/>
              <a:t>molior</a:t>
            </a:r>
            <a:r>
              <a:rPr lang="en-US" dirty="0"/>
              <a:t> </a:t>
            </a:r>
            <a:r>
              <a:rPr lang="en-US" dirty="0" err="1"/>
              <a:t>imputo</a:t>
            </a:r>
            <a:r>
              <a:rPr lang="en-US" dirty="0"/>
              <a:t> dis </a:t>
            </a:r>
            <a:r>
              <a:rPr lang="en-US" dirty="0" err="1"/>
              <a:t>rusticus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 </a:t>
            </a:r>
            <a:r>
              <a:rPr lang="en-US" dirty="0" err="1"/>
              <a:t>scisco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obruo</a:t>
            </a:r>
            <a:r>
              <a:rPr lang="en-US" dirty="0"/>
              <a:t> </a:t>
            </a:r>
            <a:r>
              <a:rPr lang="en-US" dirty="0" err="1"/>
              <a:t>reprobo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B7871-616B-844D-BD55-30E8259115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92675" y="2102832"/>
            <a:ext cx="3230563" cy="1819274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First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EA3C40BE-FE04-E54F-9D39-ECADD1233C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92424" y="4193204"/>
            <a:ext cx="184774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0B5BE2F-9EFF-B043-B4F4-260368F6B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2424" y="4474168"/>
            <a:ext cx="6777315" cy="181927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175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None/>
              <a:tabLst/>
              <a:defRPr lang="en-US" sz="12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5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None/>
              <a:tabLst/>
              <a:defRPr/>
            </a:pPr>
            <a:r>
              <a:rPr lang="en-US" dirty="0" err="1"/>
              <a:t>Ttincidunt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</a:t>
            </a:r>
            <a:r>
              <a:rPr lang="en-US" dirty="0" err="1"/>
              <a:t>fere</a:t>
            </a:r>
            <a:r>
              <a:rPr lang="en-US" dirty="0"/>
              <a:t> id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ante </a:t>
            </a:r>
            <a:r>
              <a:rPr lang="en-US" dirty="0" err="1"/>
              <a:t>molior</a:t>
            </a:r>
            <a:r>
              <a:rPr lang="en-US" dirty="0"/>
              <a:t> </a:t>
            </a:r>
            <a:r>
              <a:rPr lang="en-US" dirty="0" err="1"/>
              <a:t>imputo</a:t>
            </a:r>
            <a:r>
              <a:rPr lang="en-US" dirty="0"/>
              <a:t> dis </a:t>
            </a:r>
            <a:r>
              <a:rPr lang="en-US" dirty="0" err="1"/>
              <a:t>rusticus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 </a:t>
            </a:r>
            <a:r>
              <a:rPr lang="en-US" dirty="0" err="1"/>
              <a:t>scisco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obruo</a:t>
            </a:r>
            <a:r>
              <a:rPr lang="en-US" dirty="0"/>
              <a:t> </a:t>
            </a:r>
            <a:r>
              <a:rPr lang="en-US" dirty="0" err="1"/>
              <a:t>reprobo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. </a:t>
            </a:r>
            <a:r>
              <a:rPr lang="en-US" dirty="0" err="1"/>
              <a:t>Ttincidunt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</a:t>
            </a:r>
            <a:r>
              <a:rPr lang="en-US" dirty="0" err="1"/>
              <a:t>fere</a:t>
            </a:r>
            <a:r>
              <a:rPr lang="en-US" dirty="0"/>
              <a:t> id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ante </a:t>
            </a:r>
            <a:r>
              <a:rPr lang="en-US" dirty="0" err="1"/>
              <a:t>molior</a:t>
            </a:r>
            <a:r>
              <a:rPr lang="en-US" dirty="0"/>
              <a:t> </a:t>
            </a:r>
            <a:r>
              <a:rPr lang="en-US" dirty="0" err="1"/>
              <a:t>imputo</a:t>
            </a:r>
            <a:r>
              <a:rPr lang="en-US" dirty="0"/>
              <a:t> dis </a:t>
            </a:r>
            <a:r>
              <a:rPr lang="en-US" dirty="0" err="1"/>
              <a:t>rusticus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 </a:t>
            </a:r>
            <a:r>
              <a:rPr lang="en-US" dirty="0" err="1"/>
              <a:t>scisco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obruo</a:t>
            </a:r>
            <a:r>
              <a:rPr lang="en-US" dirty="0"/>
              <a:t> </a:t>
            </a:r>
            <a:r>
              <a:rPr lang="en-US" dirty="0" err="1"/>
              <a:t>reprobo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. 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7CD1928-BB73-F942-88FC-01A4FDFC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424" y="277606"/>
            <a:ext cx="6679959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38FC64C2-F9DA-604D-940C-E8744FDDE8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92135" y="872488"/>
            <a:ext cx="6679959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1BC5A5-641D-C947-A7DE-BBB4167273C4}"/>
              </a:ext>
            </a:extLst>
          </p:cNvPr>
          <p:cNvCxnSpPr>
            <a:cxnSpLocks/>
          </p:cNvCxnSpPr>
          <p:nvPr userDrawn="1"/>
        </p:nvCxnSpPr>
        <p:spPr>
          <a:xfrm>
            <a:off x="4892135" y="1676856"/>
            <a:ext cx="6858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496735-5818-D140-9748-4365A36D6A23}"/>
              </a:ext>
            </a:extLst>
          </p:cNvPr>
          <p:cNvCxnSpPr>
            <a:cxnSpLocks/>
          </p:cNvCxnSpPr>
          <p:nvPr userDrawn="1"/>
        </p:nvCxnSpPr>
        <p:spPr>
          <a:xfrm>
            <a:off x="8363755" y="1676856"/>
            <a:ext cx="6858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C9F6B5-AEDF-2040-859F-C3CCF320F5CB}"/>
              </a:ext>
            </a:extLst>
          </p:cNvPr>
          <p:cNvCxnSpPr>
            <a:cxnSpLocks/>
          </p:cNvCxnSpPr>
          <p:nvPr userDrawn="1"/>
        </p:nvCxnSpPr>
        <p:spPr>
          <a:xfrm>
            <a:off x="4892135" y="4055846"/>
            <a:ext cx="6858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611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456D-B6CB-424A-8351-8ED7F8AC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52F0-F11C-E94C-BD30-D62D6DA1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8BE7-A871-D446-AA44-90AB5544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4E18-E249-2C40-8C61-8F5FDF43AC7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2D2E-1F95-664B-A8E2-ECA30036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02EF-E3FA-F84E-B7F3-239BE557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25E9-0D80-8746-8199-358CA3AA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38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ED2F-0CFC-E645-B99B-6E03B42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2EE2-D542-A445-86A7-8F4C72014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2A205-C6E5-6240-A84A-CE85C0B3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8B295-B912-EC47-86F7-3E306230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5B-E35E-7C41-9F65-A3F464330E08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BB3E-07F7-BD47-AE96-14712AD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B0359-35FA-D440-8A78-1B8E0E96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997-E5BD-9148-A8AA-853A26C74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C30FD-7B96-B741-A7B7-9628C9D85F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7528" y="1434319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BB755CC-FB19-6742-81FE-AE4B371FF1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1280" y="1953850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D2C377DA-E0DC-D148-BA1B-5C9ACD0211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88028" y="1528566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1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2B7CD40F-CB9B-664A-A0EF-EC9F8CBAE1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7528" y="2092997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75C44AAA-69BC-344F-8139-14C7E2655E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431280" y="2612528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567E63CC-7913-FC4A-9DF8-234B502EE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88028" y="2187244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2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DC95C2FB-55D9-4948-B393-BBC2CBBAE56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7528" y="2759424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0D358180-3DDE-4C48-B16D-3F2F06380A9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31280" y="3278955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26">
            <a:extLst>
              <a:ext uri="{FF2B5EF4-FFF2-40B4-BE49-F238E27FC236}">
                <a16:creationId xmlns:a16="http://schemas.microsoft.com/office/drawing/2014/main" id="{8FEBE50B-8F37-B44F-906F-624870914E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88028" y="2853671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3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51DCA0B-778A-BC48-8B88-8B13FA669A0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7528" y="3418102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64" name="Text Placeholder 34">
            <a:extLst>
              <a:ext uri="{FF2B5EF4-FFF2-40B4-BE49-F238E27FC236}">
                <a16:creationId xmlns:a16="http://schemas.microsoft.com/office/drawing/2014/main" id="{B052FF00-3B8F-C347-8FC8-270F59B90EA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431280" y="3937633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Text Placeholder 26">
            <a:extLst>
              <a:ext uri="{FF2B5EF4-FFF2-40B4-BE49-F238E27FC236}">
                <a16:creationId xmlns:a16="http://schemas.microsoft.com/office/drawing/2014/main" id="{1254E9B6-5AAE-EC47-81A6-D508022D0EA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88028" y="3512349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4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A95AE550-950E-D745-AE0C-D7A1038EF9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7528" y="4069031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67" name="Text Placeholder 34">
            <a:extLst>
              <a:ext uri="{FF2B5EF4-FFF2-40B4-BE49-F238E27FC236}">
                <a16:creationId xmlns:a16="http://schemas.microsoft.com/office/drawing/2014/main" id="{43AA903F-3554-0944-BA5C-037B4C8EE1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31280" y="4588562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26">
            <a:extLst>
              <a:ext uri="{FF2B5EF4-FFF2-40B4-BE49-F238E27FC236}">
                <a16:creationId xmlns:a16="http://schemas.microsoft.com/office/drawing/2014/main" id="{5F463C90-AFF9-194F-84DA-C177A0FC1BB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88028" y="4163278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Agenda Item 5</a:t>
            </a:r>
          </a:p>
        </p:txBody>
      </p:sp>
      <p:sp>
        <p:nvSpPr>
          <p:cNvPr id="69" name="Title Placeholder 1">
            <a:extLst>
              <a:ext uri="{FF2B5EF4-FFF2-40B4-BE49-F238E27FC236}">
                <a16:creationId xmlns:a16="http://schemas.microsoft.com/office/drawing/2014/main" id="{00EAFA7F-1D07-594D-83E6-2A2CAEF0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0" y="2693958"/>
            <a:ext cx="500497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9BC3BC1A-D25F-674F-9689-E1C22674AC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695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10" y="974183"/>
            <a:ext cx="1089660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568"/>
            <a:ext cx="1089631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B96E-A9C5-2A4B-AF05-7294D419AA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1577975"/>
            <a:ext cx="10896600" cy="428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1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959" y="978377"/>
            <a:ext cx="1085750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0" y="367568"/>
            <a:ext cx="1085750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4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79D291-DB79-A345-AB5C-0EE8C4D84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3" t="3228" r="2005"/>
          <a:stretch/>
        </p:blipFill>
        <p:spPr>
          <a:xfrm>
            <a:off x="0" y="3255252"/>
            <a:ext cx="12192000" cy="3602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3801F7-6C91-AC49-AC39-CD4FA81DF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76"/>
          <a:stretch/>
        </p:blipFill>
        <p:spPr>
          <a:xfrm>
            <a:off x="-1" y="5985512"/>
            <a:ext cx="8438383" cy="872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24E2A3-4F32-CF4A-80BB-C7E2FEEC00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065"/>
          <a:stretch/>
        </p:blipFill>
        <p:spPr>
          <a:xfrm>
            <a:off x="3328696" y="5918479"/>
            <a:ext cx="8863304" cy="949569"/>
          </a:xfrm>
          <a:prstGeom prst="rect">
            <a:avLst/>
          </a:prstGeom>
        </p:spPr>
      </p:pic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2406" y="960120"/>
            <a:ext cx="10847409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" y="369189"/>
            <a:ext cx="1084741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3EFAA-2DA9-874A-B481-A19A0A61601D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Rancher Labs. All Rights Reserved. </a:t>
            </a:r>
            <a:r>
              <a:rPr lang="en-US" sz="700" b="0" i="0" kern="1200" dirty="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96BBBA0-D9FB-4446-9541-4B5FA17F5507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2E15CCB-1F2D-C24F-859D-CF65281C88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082" y="6541573"/>
            <a:ext cx="1292793" cy="1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9A70E1F-27EE-0A48-9119-8B7B8B041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15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6FA3A19-6FFC-E347-8838-08A859B96E6A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139081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7700236-C7F0-3D4F-8893-B8752EAAC32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417942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A160204-9FEC-B34D-8353-3B1E08DD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15" y="367568"/>
            <a:ext cx="1088507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5AA4CC19-3685-624A-93B7-D2C7482132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724" y="978377"/>
            <a:ext cx="10885361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6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36AE17-5A3A-E846-9BC7-EFE3C902C5F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09600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BC3FA09-D7C8-7D46-A8ED-CD6DED5995A5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970666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BD56E4-9E4F-D947-B7EE-5539852EA8B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183644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CEAF525-168A-4449-8A32-917C8D50997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396622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C241E80-78E8-FC46-8782-59CFBA62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7472"/>
            <a:ext cx="1087566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D5D919A3-2A81-2A40-91E0-B08928004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960120"/>
            <a:ext cx="1087566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12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sv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8017CC-7809-6F4F-BEAA-A0A32A430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7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00041"/>
            <a:ext cx="12192000" cy="2657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286E6-30AF-3942-86A3-45D441E7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67" y="350686"/>
            <a:ext cx="10515600" cy="768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FCF4-8254-8448-96CE-C881B3AB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5900"/>
            <a:ext cx="10501312" cy="438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D06D523-9744-9342-81F5-02431D0DCCC3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Copyright 2020 Rancher Labs. All Rights Reserved. </a:t>
            </a:r>
            <a:r>
              <a:rPr lang="en-US" sz="700" b="0" i="0" kern="1200" dirty="0">
                <a:solidFill>
                  <a:schemeClr val="accent2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2779819-00CC-3148-B30C-6D9AAF9EC5F8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B1E9BA6-91BB-A54C-A1D5-ED704DF96149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44684" y="6541573"/>
            <a:ext cx="1305102" cy="1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86" r:id="rId2"/>
    <p:sldLayoutId id="2147483746" r:id="rId3"/>
    <p:sldLayoutId id="2147483744" r:id="rId4"/>
    <p:sldLayoutId id="2147483756" r:id="rId5"/>
    <p:sldLayoutId id="2147483714" r:id="rId6"/>
    <p:sldLayoutId id="2147483753" r:id="rId7"/>
    <p:sldLayoutId id="2147483716" r:id="rId8"/>
    <p:sldLayoutId id="2147483720" r:id="rId9"/>
    <p:sldLayoutId id="2147483724" r:id="rId10"/>
    <p:sldLayoutId id="2147483735" r:id="rId11"/>
    <p:sldLayoutId id="2147483715" r:id="rId12"/>
    <p:sldLayoutId id="2147483733" r:id="rId13"/>
    <p:sldLayoutId id="2147483734" r:id="rId14"/>
    <p:sldLayoutId id="2147483718" r:id="rId15"/>
    <p:sldLayoutId id="2147483732" r:id="rId16"/>
    <p:sldLayoutId id="2147483754" r:id="rId17"/>
    <p:sldLayoutId id="2147483672" r:id="rId18"/>
    <p:sldLayoutId id="2147483730" r:id="rId19"/>
    <p:sldLayoutId id="2147483729" r:id="rId20"/>
    <p:sldLayoutId id="2147483740" r:id="rId21"/>
    <p:sldLayoutId id="2147483741" r:id="rId22"/>
    <p:sldLayoutId id="2147483739" r:id="rId23"/>
    <p:sldLayoutId id="2147483679" r:id="rId24"/>
    <p:sldLayoutId id="2147483748" r:id="rId25"/>
    <p:sldLayoutId id="2147483749" r:id="rId26"/>
    <p:sldLayoutId id="2147483750" r:id="rId27"/>
    <p:sldLayoutId id="2147483681" r:id="rId28"/>
    <p:sldLayoutId id="2147483751" r:id="rId29"/>
    <p:sldLayoutId id="2147483752" r:id="rId30"/>
    <p:sldLayoutId id="2147483736" r:id="rId31"/>
    <p:sldLayoutId id="2147483737" r:id="rId32"/>
    <p:sldLayoutId id="2147483722" r:id="rId33"/>
    <p:sldLayoutId id="2147483757" r:id="rId34"/>
    <p:sldLayoutId id="2147483758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50000"/>
        <a:buFont typeface="Courier New" panose="02070309020205020404" pitchFamily="49" charset="0"/>
        <a:buChar char="o"/>
        <a:defRPr sz="16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50000"/>
        <a:buFont typeface="Arial" panose="020B0604020202020204" pitchFamily="34" charset="0"/>
        <a:buChar char="•"/>
        <a:defRPr sz="12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SzPct val="35000"/>
        <a:buFont typeface="Courier New" panose="02070309020205020404" pitchFamily="49" charset="0"/>
        <a:buChar char="o"/>
        <a:defRPr sz="1200" kern="1200">
          <a:solidFill>
            <a:srgbClr val="8889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20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ncher.com/docs/rke/latest/en/install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ncher.com/docs/rancher/v2.x/en/cl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s://www.terraform.io/docs/providers/rancher2/r/cluster.html" TargetMode="External"/><Relationship Id="rId4" Type="http://schemas.openxmlformats.org/officeDocument/2006/relationships/hyperlink" Target="https://rancher.com/docs/rancher/v2.x/en/ap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4.png"/><Relationship Id="rId4" Type="http://schemas.openxmlformats.org/officeDocument/2006/relationships/image" Target="../media/image35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ancher.com/docs/rancher/v2.x/en/admin-settings/authentication/azure-a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rzOny4PlzcXrnqgeO-REPAc--IdzyDw4" TargetMode="Externa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if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cluster-autoscaler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s://docs.microsoft.com/en-us/azure/azure-functions/functions-kubernetes-keda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99953-2DC6-9149-BA58-D69814F86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66139" y="1580497"/>
            <a:ext cx="7259723" cy="553998"/>
          </a:xfrm>
        </p:spPr>
        <p:txBody>
          <a:bodyPr/>
          <a:lstStyle/>
          <a:p>
            <a:r>
              <a:rPr lang="en-US" dirty="0"/>
              <a:t>Conduent Go-Live Training v3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63BC-58F8-9F4D-ACCE-2F66202855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46504" y="5673515"/>
            <a:ext cx="5295859" cy="215384"/>
          </a:xfrm>
        </p:spPr>
        <p:txBody>
          <a:bodyPr/>
          <a:lstStyle/>
          <a:p>
            <a:r>
              <a:rPr lang="en-US" dirty="0"/>
              <a:t>05.04.20 – 05.19.20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4F160-7163-2945-B834-4C47234BEA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Mikhail </a:t>
            </a:r>
            <a:r>
              <a:rPr lang="en-US" dirty="0" err="1"/>
              <a:t>Kozorovitskiy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57FB6-45FC-DA44-A665-32C400B6DD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Consulting Engineer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77C410-0B07-AF43-9BAA-2D45E68CF123}"/>
              </a:ext>
            </a:extLst>
          </p:cNvPr>
          <p:cNvSpPr txBox="1">
            <a:spLocks/>
          </p:cNvSpPr>
          <p:nvPr/>
        </p:nvSpPr>
        <p:spPr>
          <a:xfrm>
            <a:off x="3449638" y="4180442"/>
            <a:ext cx="5292725" cy="2215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2638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50000"/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35000"/>
              <a:buFont typeface="Courier New" panose="02070309020205020404" pitchFamily="49" charset="0"/>
              <a:buChar char="o"/>
              <a:defRPr sz="1200" kern="1200">
                <a:solidFill>
                  <a:srgbClr val="8889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Jason van </a:t>
            </a:r>
            <a:r>
              <a:rPr lang="en-US" dirty="0" err="1"/>
              <a:t>Brackel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2927603-5C58-4D48-8BDC-637FDCFFA423}"/>
              </a:ext>
            </a:extLst>
          </p:cNvPr>
          <p:cNvSpPr txBox="1">
            <a:spLocks/>
          </p:cNvSpPr>
          <p:nvPr/>
        </p:nvSpPr>
        <p:spPr>
          <a:xfrm>
            <a:off x="3446504" y="4438074"/>
            <a:ext cx="5292725" cy="1938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50000"/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35000"/>
              <a:buFont typeface="Courier New" panose="02070309020205020404" pitchFamily="49" charset="0"/>
              <a:buChar char="o"/>
              <a:defRPr sz="1200" kern="1200">
                <a:solidFill>
                  <a:srgbClr val="8889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Consulting Architect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7E2E2A-8CBB-A542-8305-F6731679110D}"/>
              </a:ext>
            </a:extLst>
          </p:cNvPr>
          <p:cNvSpPr txBox="1">
            <a:spLocks/>
          </p:cNvSpPr>
          <p:nvPr/>
        </p:nvSpPr>
        <p:spPr>
          <a:xfrm>
            <a:off x="3446504" y="4851250"/>
            <a:ext cx="5292725" cy="2215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2638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50000"/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35000"/>
              <a:buFont typeface="Courier New" panose="02070309020205020404" pitchFamily="49" charset="0"/>
              <a:buChar char="o"/>
              <a:defRPr sz="1200" kern="1200">
                <a:solidFill>
                  <a:srgbClr val="8889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Cris</a:t>
            </a:r>
            <a:r>
              <a:rPr lang="en-US" dirty="0"/>
              <a:t> </a:t>
            </a:r>
            <a:r>
              <a:rPr lang="en-US" dirty="0" err="1"/>
              <a:t>Rusu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D8E51CB-899F-944A-8074-8BE9CBC3EDA6}"/>
              </a:ext>
            </a:extLst>
          </p:cNvPr>
          <p:cNvSpPr txBox="1">
            <a:spLocks/>
          </p:cNvSpPr>
          <p:nvPr/>
        </p:nvSpPr>
        <p:spPr>
          <a:xfrm>
            <a:off x="3446504" y="5089083"/>
            <a:ext cx="5292725" cy="1938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50000"/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35000"/>
              <a:buFont typeface="Courier New" panose="02070309020205020404" pitchFamily="49" charset="0"/>
              <a:buChar char="o"/>
              <a:defRPr sz="1200" kern="1200">
                <a:solidFill>
                  <a:srgbClr val="8889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Consulting Engineer</a:t>
            </a:r>
          </a:p>
        </p:txBody>
      </p:sp>
    </p:spTree>
    <p:extLst>
      <p:ext uri="{BB962C8B-B14F-4D97-AF65-F5344CB8AC3E}">
        <p14:creationId xmlns:p14="http://schemas.microsoft.com/office/powerpoint/2010/main" val="251812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434319"/>
            <a:ext cx="743839" cy="387798"/>
          </a:xfrm>
        </p:spPr>
        <p:txBody>
          <a:bodyPr/>
          <a:lstStyle/>
          <a:p>
            <a:pPr algn="r"/>
            <a:r>
              <a:rPr lang="en-US" dirty="0"/>
              <a:t>1.1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Course Updates and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89834" y="2092997"/>
            <a:ext cx="850005" cy="387798"/>
          </a:xfrm>
        </p:spPr>
        <p:txBody>
          <a:bodyPr/>
          <a:lstStyle/>
          <a:p>
            <a:pPr algn="r"/>
            <a:r>
              <a:rPr lang="en-US" dirty="0"/>
              <a:t>1.2.2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Rancher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35722" y="2759424"/>
            <a:ext cx="1004118" cy="387798"/>
          </a:xfrm>
        </p:spPr>
        <p:txBody>
          <a:bodyPr/>
          <a:lstStyle/>
          <a:p>
            <a:pPr algn="r"/>
            <a:r>
              <a:rPr lang="en-US" dirty="0"/>
              <a:t>1.2.3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Local Setup and Environment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DDCEE-6239-124E-A1DA-5F2F76B1D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56936" y="3418102"/>
            <a:ext cx="2082904" cy="387798"/>
          </a:xfrm>
        </p:spPr>
        <p:txBody>
          <a:bodyPr/>
          <a:lstStyle/>
          <a:p>
            <a:pPr algn="r"/>
            <a:r>
              <a:rPr lang="en-US" dirty="0"/>
              <a:t>2.1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1CAA45-7DBD-BD49-A531-B93BA639297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CA2814-B147-4D4C-878C-9666C05B17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b="1" dirty="0"/>
              <a:t>Rancher Setup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Overview and Setup</a:t>
            </a:r>
          </a:p>
        </p:txBody>
      </p:sp>
    </p:spTree>
    <p:extLst>
      <p:ext uri="{BB962C8B-B14F-4D97-AF65-F5344CB8AC3E}">
        <p14:creationId xmlns:p14="http://schemas.microsoft.com/office/powerpoint/2010/main" val="18761265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Out of Resource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" y="1510393"/>
            <a:ext cx="10501312" cy="4385843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dirty="0"/>
              <a:t>2. Pod Disruption Budget</a:t>
            </a:r>
          </a:p>
          <a:p>
            <a:pPr marL="0" indent="0">
              <a:buSzPct val="80000"/>
              <a:buNone/>
            </a:pPr>
            <a:r>
              <a:rPr lang="en-US" dirty="0"/>
              <a:t>Specifies number of pods in a deployment that can be unavailable at a time.</a:t>
            </a:r>
          </a:p>
        </p:txBody>
      </p:sp>
    </p:spTree>
    <p:extLst>
      <p:ext uri="{BB962C8B-B14F-4D97-AF65-F5344CB8AC3E}">
        <p14:creationId xmlns:p14="http://schemas.microsoft.com/office/powerpoint/2010/main" val="274129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Out of Resource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" y="1510393"/>
            <a:ext cx="10501312" cy="4385843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dirty="0"/>
              <a:t>3. Pod Priority Classes</a:t>
            </a:r>
          </a:p>
          <a:p>
            <a:pPr marL="0" indent="0">
              <a:buSzPct val="80000"/>
              <a:buNone/>
            </a:pPr>
            <a:r>
              <a:rPr lang="en-US" dirty="0"/>
              <a:t>We will lab in depth. Help the scheduler determine which pods will get evicted.</a:t>
            </a:r>
          </a:p>
        </p:txBody>
      </p:sp>
    </p:spTree>
    <p:extLst>
      <p:ext uri="{BB962C8B-B14F-4D97-AF65-F5344CB8AC3E}">
        <p14:creationId xmlns:p14="http://schemas.microsoft.com/office/powerpoint/2010/main" val="2340733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Out of Resource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" y="1510393"/>
            <a:ext cx="10501312" cy="4385843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dirty="0"/>
              <a:t>4. QoS Classes</a:t>
            </a:r>
          </a:p>
          <a:p>
            <a:pPr marL="0" indent="0">
              <a:buSzPct val="80000"/>
              <a:buNone/>
            </a:pPr>
            <a:r>
              <a:rPr lang="en-US" dirty="0"/>
              <a:t>A Kubernetes concert that determines the scheduling and eviction of pods. It is used to make scheduling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7003702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5/Labs/5.4.5/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1229" y="3309573"/>
            <a:ext cx="7070454" cy="498598"/>
          </a:xfrm>
        </p:spPr>
        <p:txBody>
          <a:bodyPr/>
          <a:lstStyle/>
          <a:p>
            <a:r>
              <a:rPr lang="en-US" dirty="0"/>
              <a:t>5.4.5 LAB: Resource prioritization </a:t>
            </a:r>
          </a:p>
        </p:txBody>
      </p:sp>
    </p:spTree>
    <p:extLst>
      <p:ext uri="{BB962C8B-B14F-4D97-AF65-F5344CB8AC3E}">
        <p14:creationId xmlns:p14="http://schemas.microsoft.com/office/powerpoint/2010/main" val="36069197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5.4.5 LAB: Resource prioritization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Restrict Resource Availability in Project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Deploy Low Priority Workload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Deploy High Priority Workload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Show which deployments work based on prioritization.</a:t>
            </a:r>
          </a:p>
        </p:txBody>
      </p:sp>
    </p:spTree>
    <p:extLst>
      <p:ext uri="{BB962C8B-B14F-4D97-AF65-F5344CB8AC3E}">
        <p14:creationId xmlns:p14="http://schemas.microsoft.com/office/powerpoint/2010/main" val="21459637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94DC9-A8FE-5B48-8FC1-53D04DE65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Concluding Discussions</a:t>
            </a:r>
          </a:p>
        </p:txBody>
      </p:sp>
    </p:spTree>
    <p:extLst>
      <p:ext uri="{BB962C8B-B14F-4D97-AF65-F5344CB8AC3E}">
        <p14:creationId xmlns:p14="http://schemas.microsoft.com/office/powerpoint/2010/main" val="25006051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5722" y="1434319"/>
            <a:ext cx="1004118" cy="387798"/>
          </a:xfrm>
        </p:spPr>
        <p:txBody>
          <a:bodyPr/>
          <a:lstStyle/>
          <a:p>
            <a:pPr algn="r"/>
            <a:r>
              <a:rPr lang="en-US" dirty="0"/>
              <a:t>6.1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Continued Discussion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77510" y="2092997"/>
            <a:ext cx="562329" cy="387798"/>
          </a:xfrm>
        </p:spPr>
        <p:txBody>
          <a:bodyPr/>
          <a:lstStyle/>
          <a:p>
            <a:r>
              <a:rPr lang="en-US" dirty="0"/>
              <a:t>6.2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Training Q &amp; A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10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Concluding Discussions</a:t>
            </a:r>
          </a:p>
        </p:txBody>
      </p:sp>
    </p:spTree>
    <p:extLst>
      <p:ext uri="{BB962C8B-B14F-4D97-AF65-F5344CB8AC3E}">
        <p14:creationId xmlns:p14="http://schemas.microsoft.com/office/powerpoint/2010/main" val="13448177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5722" y="1434319"/>
            <a:ext cx="1004118" cy="387798"/>
          </a:xfrm>
        </p:spPr>
        <p:txBody>
          <a:bodyPr/>
          <a:lstStyle/>
          <a:p>
            <a:pPr algn="r"/>
            <a:r>
              <a:rPr lang="en-US" dirty="0"/>
              <a:t>6.1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Continued Discussion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77510" y="2092997"/>
            <a:ext cx="562329" cy="387798"/>
          </a:xfrm>
        </p:spPr>
        <p:txBody>
          <a:bodyPr/>
          <a:lstStyle/>
          <a:p>
            <a:r>
              <a:rPr lang="en-US" dirty="0"/>
              <a:t>6.2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Training Q &amp; A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10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Concluding Discussions</a:t>
            </a:r>
          </a:p>
        </p:txBody>
      </p:sp>
    </p:spTree>
    <p:extLst>
      <p:ext uri="{BB962C8B-B14F-4D97-AF65-F5344CB8AC3E}">
        <p14:creationId xmlns:p14="http://schemas.microsoft.com/office/powerpoint/2010/main" val="36404280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2DBB-6674-8C4E-B20A-7CC866EF7A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Post Training</a:t>
            </a:r>
          </a:p>
        </p:txBody>
      </p:sp>
    </p:spTree>
    <p:extLst>
      <p:ext uri="{BB962C8B-B14F-4D97-AF65-F5344CB8AC3E}">
        <p14:creationId xmlns:p14="http://schemas.microsoft.com/office/powerpoint/2010/main" val="38179778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Training Material for 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High Level Design Document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10+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59100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Setup Rancher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Requirements for HA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Install On AKS not Supported. Utilize RKE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Upgrading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Custom Image Registries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Environments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Setup Rancher on Cluster</a:t>
            </a:r>
          </a:p>
        </p:txBody>
      </p:sp>
    </p:spTree>
    <p:extLst>
      <p:ext uri="{BB962C8B-B14F-4D97-AF65-F5344CB8AC3E}">
        <p14:creationId xmlns:p14="http://schemas.microsoft.com/office/powerpoint/2010/main" val="32122540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Material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This Updated PPT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Updated Zip containing Labs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16730603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Training Material for 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High Level Design Document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10+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852137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5D92465-1CDA-644D-A832-C2C8A76ED6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66139" y="1580497"/>
            <a:ext cx="7259723" cy="55399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50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EC31-D039-0B42-A5C7-8564C806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 High Availability Deployment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E25B3C-0892-6F4E-8097-7DCD13B6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417637"/>
            <a:ext cx="10960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1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Continued – AKS vs RKE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dirty="0"/>
              <a:t>2.1  AKS Default Networking Intermittent Socket Failure Running Rancher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Originally thought it was Nginx Ingress Related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Experienced Failure to Import clusters &amp; Manage Rancher Created Clusters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Azure CNI may solve this in future.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Rancher Certified For HA</a:t>
            </a:r>
          </a:p>
          <a:p>
            <a:pPr marL="1257300" lvl="2" indent="-342900">
              <a:buSzPct val="80000"/>
              <a:buFont typeface="+mj-lt"/>
              <a:buAutoNum type="arabicPeriod"/>
            </a:pPr>
            <a:r>
              <a:rPr lang="en-US" dirty="0"/>
              <a:t>RKE</a:t>
            </a:r>
          </a:p>
          <a:p>
            <a:pPr marL="1257300" lvl="2" indent="-342900">
              <a:buSzPct val="80000"/>
              <a:buFont typeface="+mj-lt"/>
              <a:buAutoNum type="arabicPeriod"/>
            </a:pPr>
            <a:r>
              <a:rPr lang="en-US" dirty="0"/>
              <a:t>k3s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Rancher Development Single Node</a:t>
            </a:r>
          </a:p>
          <a:p>
            <a:pPr marL="1257300" lvl="2" indent="-342900">
              <a:buSzPct val="80000"/>
              <a:buFont typeface="+mj-lt"/>
              <a:buAutoNum type="arabicPeriod"/>
            </a:pPr>
            <a:r>
              <a:rPr lang="en-US" dirty="0"/>
              <a:t>Docker</a:t>
            </a:r>
          </a:p>
          <a:p>
            <a:pPr marL="1257300" lvl="2" indent="-342900">
              <a:buSzPct val="80000"/>
              <a:buFont typeface="+mj-lt"/>
              <a:buAutoNum type="arabicPeriod"/>
            </a:pPr>
            <a:r>
              <a:rPr lang="en-US" dirty="0"/>
              <a:t>RKE</a:t>
            </a:r>
          </a:p>
          <a:p>
            <a:pPr marL="1257300" lvl="2" indent="-342900">
              <a:buSzPct val="80000"/>
              <a:buFont typeface="+mj-lt"/>
              <a:buAutoNum type="arabicPeriod"/>
            </a:pPr>
            <a:r>
              <a:rPr lang="en-US" dirty="0"/>
              <a:t>k3s</a:t>
            </a:r>
          </a:p>
          <a:p>
            <a:pPr marL="457200" lvl="1" indent="0">
              <a:buSzPct val="80000"/>
              <a:buNone/>
            </a:pPr>
            <a:endParaRPr lang="en-US" dirty="0"/>
          </a:p>
          <a:p>
            <a:pPr marL="1257300" lvl="2" indent="-342900">
              <a:buSzPct val="80000"/>
              <a:buFont typeface="+mj-lt"/>
              <a:buAutoNum type="arabicPeriod"/>
            </a:pPr>
            <a:endParaRPr lang="en-US" dirty="0"/>
          </a:p>
          <a:p>
            <a:pPr marL="0" indent="0">
              <a:buSzPct val="80000"/>
              <a:buNone/>
            </a:pPr>
            <a:endParaRPr lang="en-US" dirty="0"/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9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2/Labs/2.1.6/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6083" y="3309573"/>
            <a:ext cx="9955600" cy="498598"/>
          </a:xfrm>
        </p:spPr>
        <p:txBody>
          <a:bodyPr/>
          <a:lstStyle/>
          <a:p>
            <a:r>
              <a:rPr lang="en-US" dirty="0"/>
              <a:t>2.1.6 LAB: Replace Rancher with RKE Instance</a:t>
            </a:r>
          </a:p>
        </p:txBody>
      </p:sp>
    </p:spTree>
    <p:extLst>
      <p:ext uri="{BB962C8B-B14F-4D97-AF65-F5344CB8AC3E}">
        <p14:creationId xmlns:p14="http://schemas.microsoft.com/office/powerpoint/2010/main" val="2841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2.1.6 LAB: Replace Rancher with RKE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SzPct val="80000"/>
              <a:buNone/>
            </a:pPr>
            <a:r>
              <a:rPr lang="en-US" dirty="0"/>
              <a:t>Remove Previous Instance &amp; Resource Groups Prior to Starting.</a:t>
            </a:r>
          </a:p>
          <a:p>
            <a:pPr marL="0" indent="0">
              <a:buSzPct val="80000"/>
              <a:buNone/>
            </a:pP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Azure Resources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Create Resource Group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Create SSH Key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Create Scalable VM Set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Set LB Rules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Deploy via RKE CLI</a:t>
            </a:r>
          </a:p>
          <a:p>
            <a:pPr marL="1257300" lvl="2" indent="-342900">
              <a:buSzPct val="80000"/>
              <a:buFont typeface="+mj-lt"/>
              <a:buAutoNum type="arabicPeriod"/>
            </a:pPr>
            <a:r>
              <a:rPr lang="en-US" dirty="0"/>
              <a:t>RKE </a:t>
            </a:r>
            <a:r>
              <a:rPr lang="en-US" dirty="0">
                <a:hlinkClick r:id="rId3"/>
              </a:rPr>
              <a:t>https://rancher.com/docs/rke/latest/en/installation/</a:t>
            </a: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Configure Helm and Install Rancher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Helm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Cert-Manager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Rancher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Get all to get new IP for Cluster.</a:t>
            </a:r>
          </a:p>
          <a:p>
            <a:pPr marL="1257300" lvl="2" indent="-342900">
              <a:buSzPct val="80000"/>
              <a:buFont typeface="+mj-lt"/>
              <a:buAutoNum type="arabicPeriod"/>
            </a:pPr>
            <a:endParaRPr lang="en-US" dirty="0"/>
          </a:p>
          <a:p>
            <a:pPr marL="1257300" lvl="2" indent="-342900">
              <a:buSzPct val="80000"/>
              <a:buFont typeface="+mj-lt"/>
              <a:buAutoNum type="arabicPeriod"/>
            </a:pPr>
            <a:endParaRPr lang="en-US" dirty="0"/>
          </a:p>
          <a:p>
            <a:pPr marL="0" indent="0">
              <a:buSzPct val="80000"/>
              <a:buNone/>
            </a:pPr>
            <a:endParaRPr lang="en-US" dirty="0"/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6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2.1.6 LAB: Replace Rancher with RKE Instance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1AB066-74EF-9D4E-9DBC-9CEFEB25C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2921" y="1485900"/>
            <a:ext cx="4074670" cy="4386263"/>
          </a:xfrm>
        </p:spPr>
      </p:pic>
    </p:spTree>
    <p:extLst>
      <p:ext uri="{BB962C8B-B14F-4D97-AF65-F5344CB8AC3E}">
        <p14:creationId xmlns:p14="http://schemas.microsoft.com/office/powerpoint/2010/main" val="202175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5B70-9766-A645-A548-7AB8F9F396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130264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5174" y="1434319"/>
            <a:ext cx="1024666" cy="387798"/>
          </a:xfrm>
        </p:spPr>
        <p:txBody>
          <a:bodyPr/>
          <a:lstStyle/>
          <a:p>
            <a:pPr algn="r"/>
            <a:r>
              <a:rPr lang="en-US" dirty="0"/>
              <a:t>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088028" y="1528566"/>
            <a:ext cx="4418172" cy="193899"/>
          </a:xfrm>
        </p:spPr>
        <p:txBody>
          <a:bodyPr/>
          <a:lstStyle/>
          <a:p>
            <a:r>
              <a:rPr lang="en-US" b="1" dirty="0"/>
              <a:t>Working with Rancher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15174" y="2092997"/>
            <a:ext cx="1024665" cy="387798"/>
          </a:xfrm>
        </p:spPr>
        <p:txBody>
          <a:bodyPr/>
          <a:lstStyle/>
          <a:p>
            <a:pPr algn="r"/>
            <a:r>
              <a:rPr lang="en-US" dirty="0"/>
              <a:t>2.3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Deploying Clusters with Rancher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15174" y="2759424"/>
            <a:ext cx="1024665" cy="387798"/>
          </a:xfrm>
        </p:spPr>
        <p:txBody>
          <a:bodyPr/>
          <a:lstStyle/>
          <a:p>
            <a:pPr algn="r"/>
            <a:r>
              <a:rPr lang="en-US" dirty="0"/>
              <a:t>2.4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RBAC /w Azure AD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</p:spPr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162714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Working with Rancher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Web UI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Demo: Rancher UI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CLI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>
                <a:hlinkClick r:id="rId3"/>
              </a:rPr>
              <a:t>https://rancher.com/docs/rancher/v2.x/en/cli/</a:t>
            </a:r>
            <a:endParaRPr lang="en-US" dirty="0"/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LAB: Add Project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API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https://rancher.com/docs/rancher/v2.x/en/api/</a:t>
            </a: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Terraform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>
                <a:hlinkClick r:id="rId5"/>
              </a:rPr>
              <a:t>https://www.terraform.io/docs/providers/rancher2/r/cluster.html</a:t>
            </a:r>
            <a:endParaRPr lang="en-US" dirty="0"/>
          </a:p>
          <a:p>
            <a:pPr marL="800100" lvl="1" indent="-342900">
              <a:buSzPct val="80000"/>
              <a:buFont typeface="+mj-lt"/>
              <a:buAutoNum type="arabicPeriod"/>
            </a:pP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C8C3D0-2FB3-A44F-9B6F-9416B17F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0" y="488103"/>
            <a:ext cx="6005059" cy="590931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0853C66-E921-6944-95A8-2B2CA9CCAD01}"/>
              </a:ext>
            </a:extLst>
          </p:cNvPr>
          <p:cNvCxnSpPr>
            <a:cxnSpLocks/>
          </p:cNvCxnSpPr>
          <p:nvPr/>
        </p:nvCxnSpPr>
        <p:spPr>
          <a:xfrm>
            <a:off x="7390545" y="1310592"/>
            <a:ext cx="2031072" cy="0"/>
          </a:xfrm>
          <a:prstGeom prst="line">
            <a:avLst/>
          </a:prstGeom>
          <a:ln w="1143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4088E91E-7BC7-1F41-920F-71A1D75E9611}"/>
              </a:ext>
            </a:extLst>
          </p:cNvPr>
          <p:cNvSpPr/>
          <p:nvPr/>
        </p:nvSpPr>
        <p:spPr>
          <a:xfrm>
            <a:off x="8459595" y="1310592"/>
            <a:ext cx="1924044" cy="1924044"/>
          </a:xfrm>
          <a:prstGeom prst="arc">
            <a:avLst>
              <a:gd name="adj1" fmla="val 16200000"/>
              <a:gd name="adj2" fmla="val 5514776"/>
            </a:avLst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65B4E2-3C4E-E948-81A6-3E56A48097E6}"/>
              </a:ext>
            </a:extLst>
          </p:cNvPr>
          <p:cNvCxnSpPr>
            <a:cxnSpLocks/>
          </p:cNvCxnSpPr>
          <p:nvPr/>
        </p:nvCxnSpPr>
        <p:spPr>
          <a:xfrm>
            <a:off x="3042038" y="3233985"/>
            <a:ext cx="6379579" cy="0"/>
          </a:xfrm>
          <a:prstGeom prst="line">
            <a:avLst/>
          </a:prstGeom>
          <a:ln w="1143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7E931673-E8BD-964C-B753-BD026DD08171}"/>
              </a:ext>
            </a:extLst>
          </p:cNvPr>
          <p:cNvSpPr/>
          <p:nvPr/>
        </p:nvSpPr>
        <p:spPr>
          <a:xfrm rot="10800000">
            <a:off x="2095502" y="3233335"/>
            <a:ext cx="1924044" cy="1924044"/>
          </a:xfrm>
          <a:prstGeom prst="arc">
            <a:avLst>
              <a:gd name="adj1" fmla="val 16200000"/>
              <a:gd name="adj2" fmla="val 5514776"/>
            </a:avLst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575B35-AE18-1A40-A6CD-DFC873F0D45C}"/>
              </a:ext>
            </a:extLst>
          </p:cNvPr>
          <p:cNvCxnSpPr>
            <a:cxnSpLocks/>
          </p:cNvCxnSpPr>
          <p:nvPr/>
        </p:nvCxnSpPr>
        <p:spPr>
          <a:xfrm>
            <a:off x="3042038" y="5157378"/>
            <a:ext cx="3757962" cy="0"/>
          </a:xfrm>
          <a:prstGeom prst="line">
            <a:avLst/>
          </a:prstGeom>
          <a:ln w="1143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DD4EFB-425E-5E47-9D82-9278BD8D38B1}"/>
              </a:ext>
            </a:extLst>
          </p:cNvPr>
          <p:cNvGrpSpPr/>
          <p:nvPr/>
        </p:nvGrpSpPr>
        <p:grpSpPr>
          <a:xfrm>
            <a:off x="6619458" y="418571"/>
            <a:ext cx="1840137" cy="1613568"/>
            <a:chOff x="755703" y="2079606"/>
            <a:chExt cx="1840137" cy="161356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51E639A-326E-0E4D-9D23-FAC70001328E}"/>
                </a:ext>
              </a:extLst>
            </p:cNvPr>
            <p:cNvSpPr/>
            <p:nvPr/>
          </p:nvSpPr>
          <p:spPr>
            <a:xfrm>
              <a:off x="936245" y="2211483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E6A97CE-F83A-0943-9A30-5E4ACA6B845A}"/>
                </a:ext>
              </a:extLst>
            </p:cNvPr>
            <p:cNvSpPr/>
            <p:nvPr/>
          </p:nvSpPr>
          <p:spPr>
            <a:xfrm>
              <a:off x="936245" y="2211483"/>
              <a:ext cx="1481691" cy="14816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F85127-40D0-BB4C-8A64-E10540ADED1A}"/>
                </a:ext>
              </a:extLst>
            </p:cNvPr>
            <p:cNvSpPr/>
            <p:nvPr/>
          </p:nvSpPr>
          <p:spPr>
            <a:xfrm>
              <a:off x="993654" y="2079606"/>
              <a:ext cx="411480" cy="411480"/>
            </a:xfrm>
            <a:prstGeom prst="ellipse">
              <a:avLst/>
            </a:prstGeom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A3D237-C7C3-A247-A6EC-A8A3D3616F0A}"/>
                </a:ext>
              </a:extLst>
            </p:cNvPr>
            <p:cNvSpPr txBox="1"/>
            <p:nvPr/>
          </p:nvSpPr>
          <p:spPr>
            <a:xfrm>
              <a:off x="1042158" y="2100680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17B6F96C-375F-7546-BE0D-7187A58D5585}"/>
                </a:ext>
              </a:extLst>
            </p:cNvPr>
            <p:cNvSpPr txBox="1">
              <a:spLocks/>
            </p:cNvSpPr>
            <p:nvPr/>
          </p:nvSpPr>
          <p:spPr>
            <a:xfrm>
              <a:off x="755703" y="2733040"/>
              <a:ext cx="1840137" cy="4431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Overview</a:t>
              </a:r>
              <a:br>
                <a:rPr lang="en-US" sz="1600" dirty="0">
                  <a:solidFill>
                    <a:srgbClr val="FFFFFF"/>
                  </a:solidFill>
                </a:rPr>
              </a:br>
              <a:r>
                <a:rPr lang="en-US" sz="1600" b="1" dirty="0">
                  <a:solidFill>
                    <a:srgbClr val="FFFFFF"/>
                  </a:solidFill>
                </a:rPr>
                <a:t>Assessment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1C2F84-9729-3D43-8FE9-6FB243352EF2}"/>
              </a:ext>
            </a:extLst>
          </p:cNvPr>
          <p:cNvGrpSpPr/>
          <p:nvPr/>
        </p:nvGrpSpPr>
        <p:grpSpPr>
          <a:xfrm>
            <a:off x="2495878" y="4351393"/>
            <a:ext cx="1628979" cy="1568701"/>
            <a:chOff x="5384892" y="51157"/>
            <a:chExt cx="1628979" cy="156870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0F5434F-D40E-BC44-8FC7-ECE867C84C29}"/>
                </a:ext>
              </a:extLst>
            </p:cNvPr>
            <p:cNvSpPr/>
            <p:nvPr/>
          </p:nvSpPr>
          <p:spPr>
            <a:xfrm>
              <a:off x="5513619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C01EE3B-D281-E542-8238-9DA0D9DA35FF}"/>
                </a:ext>
              </a:extLst>
            </p:cNvPr>
            <p:cNvSpPr/>
            <p:nvPr/>
          </p:nvSpPr>
          <p:spPr>
            <a:xfrm>
              <a:off x="5512935" y="138167"/>
              <a:ext cx="1481691" cy="14816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C999C4-3558-6D4E-A53D-329749BF5B16}"/>
                </a:ext>
              </a:extLst>
            </p:cNvPr>
            <p:cNvSpPr/>
            <p:nvPr/>
          </p:nvSpPr>
          <p:spPr>
            <a:xfrm>
              <a:off x="5384892" y="51157"/>
              <a:ext cx="411480" cy="41148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2AD0E5-62AE-2847-B14E-E457243E0F9A}"/>
                </a:ext>
              </a:extLst>
            </p:cNvPr>
            <p:cNvSpPr txBox="1"/>
            <p:nvPr/>
          </p:nvSpPr>
          <p:spPr>
            <a:xfrm>
              <a:off x="5428399" y="72231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43" name="Text Placeholder 9">
              <a:extLst>
                <a:ext uri="{FF2B5EF4-FFF2-40B4-BE49-F238E27FC236}">
                  <a16:creationId xmlns:a16="http://schemas.microsoft.com/office/drawing/2014/main" id="{C9A2F9C3-1C29-C742-9335-79045E0E0ECD}"/>
                </a:ext>
              </a:extLst>
            </p:cNvPr>
            <p:cNvSpPr txBox="1">
              <a:spLocks/>
            </p:cNvSpPr>
            <p:nvPr/>
          </p:nvSpPr>
          <p:spPr>
            <a:xfrm>
              <a:off x="5532179" y="681775"/>
              <a:ext cx="1481692" cy="4431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Kubernetes</a:t>
              </a:r>
              <a:br>
                <a:rPr lang="en-US" sz="1600" dirty="0">
                  <a:solidFill>
                    <a:srgbClr val="FFFFFF"/>
                  </a:solidFill>
                </a:rPr>
              </a:br>
              <a:r>
                <a:rPr lang="en-US" sz="1600" dirty="0">
                  <a:solidFill>
                    <a:srgbClr val="FFFFFF"/>
                  </a:solidFill>
                </a:rPr>
                <a:t>Fundamentals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E03FD32-BFE6-9D4D-91C5-940953FD7A08}"/>
              </a:ext>
            </a:extLst>
          </p:cNvPr>
          <p:cNvGrpSpPr/>
          <p:nvPr/>
        </p:nvGrpSpPr>
        <p:grpSpPr>
          <a:xfrm>
            <a:off x="5120450" y="4320510"/>
            <a:ext cx="1581844" cy="1599584"/>
            <a:chOff x="7691338" y="20274"/>
            <a:chExt cx="1581844" cy="159958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544EAE7-CC3D-F241-8C40-295734EFD214}"/>
                </a:ext>
              </a:extLst>
            </p:cNvPr>
            <p:cNvSpPr/>
            <p:nvPr/>
          </p:nvSpPr>
          <p:spPr>
            <a:xfrm>
              <a:off x="7783853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202FEE9-93B8-4649-BAB0-FDC99E6EAB8A}"/>
                </a:ext>
              </a:extLst>
            </p:cNvPr>
            <p:cNvSpPr/>
            <p:nvPr/>
          </p:nvSpPr>
          <p:spPr>
            <a:xfrm>
              <a:off x="7791491" y="138167"/>
              <a:ext cx="1481691" cy="14816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1EB11B-6E09-C048-8377-5ACC953FFBDE}"/>
                </a:ext>
              </a:extLst>
            </p:cNvPr>
            <p:cNvSpPr/>
            <p:nvPr/>
          </p:nvSpPr>
          <p:spPr>
            <a:xfrm>
              <a:off x="7691338" y="20274"/>
              <a:ext cx="411480" cy="41148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77F243-9594-974A-9132-A9F146F92598}"/>
                </a:ext>
              </a:extLst>
            </p:cNvPr>
            <p:cNvSpPr txBox="1"/>
            <p:nvPr/>
          </p:nvSpPr>
          <p:spPr>
            <a:xfrm>
              <a:off x="7734845" y="41348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44" name="Text Placeholder 12">
              <a:extLst>
                <a:ext uri="{FF2B5EF4-FFF2-40B4-BE49-F238E27FC236}">
                  <a16:creationId xmlns:a16="http://schemas.microsoft.com/office/drawing/2014/main" id="{1130D7C8-E0D3-FA47-B5D9-DCD0A37F713D}"/>
                </a:ext>
              </a:extLst>
            </p:cNvPr>
            <p:cNvSpPr txBox="1">
              <a:spLocks/>
            </p:cNvSpPr>
            <p:nvPr/>
          </p:nvSpPr>
          <p:spPr>
            <a:xfrm>
              <a:off x="7949145" y="792572"/>
              <a:ext cx="1166381" cy="221599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Security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7C65CF-7CA6-CE48-A40F-93E43FE1E8C9}"/>
              </a:ext>
            </a:extLst>
          </p:cNvPr>
          <p:cNvCxnSpPr>
            <a:cxnSpLocks/>
          </p:cNvCxnSpPr>
          <p:nvPr/>
        </p:nvCxnSpPr>
        <p:spPr>
          <a:xfrm>
            <a:off x="6692933" y="5157378"/>
            <a:ext cx="3757962" cy="0"/>
          </a:xfrm>
          <a:prstGeom prst="line">
            <a:avLst/>
          </a:prstGeom>
          <a:ln w="1143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A0D916-B443-C848-BF56-F3293ECAD95C}"/>
              </a:ext>
            </a:extLst>
          </p:cNvPr>
          <p:cNvGrpSpPr/>
          <p:nvPr/>
        </p:nvGrpSpPr>
        <p:grpSpPr>
          <a:xfrm>
            <a:off x="7875726" y="4320510"/>
            <a:ext cx="1525197" cy="1605006"/>
            <a:chOff x="10026542" y="14852"/>
            <a:chExt cx="1525197" cy="16050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FAD63C-F7A8-AD41-858D-D639149556B9}"/>
                </a:ext>
              </a:extLst>
            </p:cNvPr>
            <p:cNvSpPr/>
            <p:nvPr/>
          </p:nvSpPr>
          <p:spPr>
            <a:xfrm>
              <a:off x="10064597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6ADDAC2-E02D-E741-B5DB-7B9B69EBE6EA}"/>
                </a:ext>
              </a:extLst>
            </p:cNvPr>
            <p:cNvSpPr/>
            <p:nvPr/>
          </p:nvSpPr>
          <p:spPr>
            <a:xfrm>
              <a:off x="10070048" y="138167"/>
              <a:ext cx="1481691" cy="148169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47E9E0C-8E7F-3148-B276-6FD2FAAEAD56}"/>
                </a:ext>
              </a:extLst>
            </p:cNvPr>
            <p:cNvSpPr/>
            <p:nvPr/>
          </p:nvSpPr>
          <p:spPr>
            <a:xfrm>
              <a:off x="10026542" y="14852"/>
              <a:ext cx="411480" cy="41148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25402F-943B-024C-9D10-7E81D614D31D}"/>
                </a:ext>
              </a:extLst>
            </p:cNvPr>
            <p:cNvSpPr txBox="1"/>
            <p:nvPr/>
          </p:nvSpPr>
          <p:spPr>
            <a:xfrm>
              <a:off x="10070049" y="35926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66" name="Text Placeholder 12">
              <a:extLst>
                <a:ext uri="{FF2B5EF4-FFF2-40B4-BE49-F238E27FC236}">
                  <a16:creationId xmlns:a16="http://schemas.microsoft.com/office/drawing/2014/main" id="{E3356F90-8C08-9A44-9251-2E1D5498AC87}"/>
                </a:ext>
              </a:extLst>
            </p:cNvPr>
            <p:cNvSpPr txBox="1">
              <a:spLocks/>
            </p:cNvSpPr>
            <p:nvPr/>
          </p:nvSpPr>
          <p:spPr>
            <a:xfrm>
              <a:off x="10232282" y="692843"/>
              <a:ext cx="1166381" cy="4431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Operational </a:t>
              </a:r>
              <a:r>
                <a:rPr lang="en-US" sz="1600" dirty="0">
                  <a:solidFill>
                    <a:srgbClr val="FFFFFF"/>
                  </a:solidFill>
                </a:rPr>
                <a:t>Usability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82D62E8-CE8F-9C4F-84E7-5658BC7D6C5D}"/>
              </a:ext>
            </a:extLst>
          </p:cNvPr>
          <p:cNvGrpSpPr/>
          <p:nvPr/>
        </p:nvGrpSpPr>
        <p:grpSpPr>
          <a:xfrm>
            <a:off x="10383639" y="4320510"/>
            <a:ext cx="1525197" cy="1605006"/>
            <a:chOff x="10026542" y="14852"/>
            <a:chExt cx="1525197" cy="160500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55BFD26-1298-7840-B83C-45AD46F02A2C}"/>
                </a:ext>
              </a:extLst>
            </p:cNvPr>
            <p:cNvSpPr/>
            <p:nvPr/>
          </p:nvSpPr>
          <p:spPr>
            <a:xfrm>
              <a:off x="10064597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851E4A-D0B4-C441-B41F-ECBA96D38012}"/>
                </a:ext>
              </a:extLst>
            </p:cNvPr>
            <p:cNvSpPr/>
            <p:nvPr/>
          </p:nvSpPr>
          <p:spPr>
            <a:xfrm>
              <a:off x="10070048" y="138167"/>
              <a:ext cx="1481691" cy="148169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DABD702-870A-564A-911C-E8E33E11EC31}"/>
                </a:ext>
              </a:extLst>
            </p:cNvPr>
            <p:cNvSpPr/>
            <p:nvPr/>
          </p:nvSpPr>
          <p:spPr>
            <a:xfrm>
              <a:off x="10026542" y="14852"/>
              <a:ext cx="411480" cy="41148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271BF2C-DC7D-D148-9BF4-1D4AC6C4CDCE}"/>
                </a:ext>
              </a:extLst>
            </p:cNvPr>
            <p:cNvSpPr txBox="1"/>
            <p:nvPr/>
          </p:nvSpPr>
          <p:spPr>
            <a:xfrm>
              <a:off x="10084175" y="35926"/>
              <a:ext cx="21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77" name="Text Placeholder 12">
              <a:extLst>
                <a:ext uri="{FF2B5EF4-FFF2-40B4-BE49-F238E27FC236}">
                  <a16:creationId xmlns:a16="http://schemas.microsoft.com/office/drawing/2014/main" id="{5620743A-8CF4-5B4B-9D34-67D8BD25A540}"/>
                </a:ext>
              </a:extLst>
            </p:cNvPr>
            <p:cNvSpPr txBox="1">
              <a:spLocks/>
            </p:cNvSpPr>
            <p:nvPr/>
          </p:nvSpPr>
          <p:spPr>
            <a:xfrm>
              <a:off x="10232282" y="692843"/>
              <a:ext cx="1166381" cy="4431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Concluding </a:t>
              </a:r>
              <a:r>
                <a:rPr lang="en-US" sz="1600" dirty="0">
                  <a:solidFill>
                    <a:srgbClr val="FFFFFF"/>
                  </a:solidFill>
                </a:rPr>
                <a:t>Discussions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6D5FC0-9C25-2C45-90AE-91CC11A80371}"/>
              </a:ext>
            </a:extLst>
          </p:cNvPr>
          <p:cNvGrpSpPr/>
          <p:nvPr/>
        </p:nvGrpSpPr>
        <p:grpSpPr>
          <a:xfrm>
            <a:off x="8967699" y="2313480"/>
            <a:ext cx="1483196" cy="1464873"/>
            <a:chOff x="3232874" y="138167"/>
            <a:chExt cx="1483196" cy="1481691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1B7E7A7-9832-FA4A-A3F4-DAE4EE2FEEB0}"/>
                </a:ext>
              </a:extLst>
            </p:cNvPr>
            <p:cNvSpPr/>
            <p:nvPr/>
          </p:nvSpPr>
          <p:spPr>
            <a:xfrm>
              <a:off x="3232874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26B3FF4-3EA6-8444-8B4D-2CBFD993CDE9}"/>
                </a:ext>
              </a:extLst>
            </p:cNvPr>
            <p:cNvSpPr/>
            <p:nvPr/>
          </p:nvSpPr>
          <p:spPr>
            <a:xfrm>
              <a:off x="3234379" y="138167"/>
              <a:ext cx="1481691" cy="14816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7B7D975-A356-1B4A-A330-4FE167A4A10B}"/>
              </a:ext>
            </a:extLst>
          </p:cNvPr>
          <p:cNvSpPr/>
          <p:nvPr/>
        </p:nvSpPr>
        <p:spPr>
          <a:xfrm>
            <a:off x="3022004" y="2310673"/>
            <a:ext cx="6672974" cy="1467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4EAB5B3-8BB3-8C4B-A040-2EE5FDD9CDE4}"/>
              </a:ext>
            </a:extLst>
          </p:cNvPr>
          <p:cNvGrpSpPr/>
          <p:nvPr/>
        </p:nvGrpSpPr>
        <p:grpSpPr>
          <a:xfrm>
            <a:off x="2282217" y="2172506"/>
            <a:ext cx="1550612" cy="1619858"/>
            <a:chOff x="3165458" y="0"/>
            <a:chExt cx="1550612" cy="161985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87C3B2B-DF2C-904F-BD6E-8292E0B93953}"/>
                </a:ext>
              </a:extLst>
            </p:cNvPr>
            <p:cNvSpPr/>
            <p:nvPr/>
          </p:nvSpPr>
          <p:spPr>
            <a:xfrm>
              <a:off x="3232874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FC36A43-B5E0-9442-8326-7BF3972C3A03}"/>
                </a:ext>
              </a:extLst>
            </p:cNvPr>
            <p:cNvSpPr/>
            <p:nvPr/>
          </p:nvSpPr>
          <p:spPr>
            <a:xfrm>
              <a:off x="3234379" y="138167"/>
              <a:ext cx="1481691" cy="14816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129508A-046E-3A40-94C3-E685D025257F}"/>
                </a:ext>
              </a:extLst>
            </p:cNvPr>
            <p:cNvSpPr/>
            <p:nvPr/>
          </p:nvSpPr>
          <p:spPr>
            <a:xfrm>
              <a:off x="3165458" y="0"/>
              <a:ext cx="411480" cy="4114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57F941-50AE-0C4C-B97F-DC9B8407ACBC}"/>
                </a:ext>
              </a:extLst>
            </p:cNvPr>
            <p:cNvSpPr txBox="1"/>
            <p:nvPr/>
          </p:nvSpPr>
          <p:spPr>
            <a:xfrm>
              <a:off x="3208965" y="21074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42" name="Text Placeholder 6">
              <a:extLst>
                <a:ext uri="{FF2B5EF4-FFF2-40B4-BE49-F238E27FC236}">
                  <a16:creationId xmlns:a16="http://schemas.microsoft.com/office/drawing/2014/main" id="{FE6206F3-6BB0-394B-951D-BC96B20D7B73}"/>
                </a:ext>
              </a:extLst>
            </p:cNvPr>
            <p:cNvSpPr txBox="1">
              <a:spLocks/>
            </p:cNvSpPr>
            <p:nvPr/>
          </p:nvSpPr>
          <p:spPr>
            <a:xfrm>
              <a:off x="3293843" y="557923"/>
              <a:ext cx="1373502" cy="664797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Cluster Management with </a:t>
              </a:r>
              <a:r>
                <a:rPr lang="en-US" sz="1600" b="1" dirty="0">
                  <a:solidFill>
                    <a:srgbClr val="FFFFFF"/>
                  </a:solidFill>
                </a:rPr>
                <a:t>Rancher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C01B91-8E78-A144-B0C2-D6CCD4C67F02}"/>
              </a:ext>
            </a:extLst>
          </p:cNvPr>
          <p:cNvGrpSpPr/>
          <p:nvPr/>
        </p:nvGrpSpPr>
        <p:grpSpPr>
          <a:xfrm>
            <a:off x="3969535" y="2321982"/>
            <a:ext cx="1483196" cy="1452312"/>
            <a:chOff x="3232874" y="138167"/>
            <a:chExt cx="1483196" cy="148169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4E66609-BCAC-AC46-876B-A05E4BB5409F}"/>
                </a:ext>
              </a:extLst>
            </p:cNvPr>
            <p:cNvSpPr/>
            <p:nvPr/>
          </p:nvSpPr>
          <p:spPr>
            <a:xfrm>
              <a:off x="3232874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9B7F5D7-64FD-8E4F-BA12-142552666CB0}"/>
                </a:ext>
              </a:extLst>
            </p:cNvPr>
            <p:cNvSpPr/>
            <p:nvPr/>
          </p:nvSpPr>
          <p:spPr>
            <a:xfrm>
              <a:off x="3234379" y="138167"/>
              <a:ext cx="1481691" cy="14816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Text Placeholder 6">
              <a:extLst>
                <a:ext uri="{FF2B5EF4-FFF2-40B4-BE49-F238E27FC236}">
                  <a16:creationId xmlns:a16="http://schemas.microsoft.com/office/drawing/2014/main" id="{C1CC82A4-5B98-7C43-94D4-EAB384AAF5AF}"/>
                </a:ext>
              </a:extLst>
            </p:cNvPr>
            <p:cNvSpPr txBox="1">
              <a:spLocks/>
            </p:cNvSpPr>
            <p:nvPr/>
          </p:nvSpPr>
          <p:spPr>
            <a:xfrm>
              <a:off x="3293843" y="557924"/>
              <a:ext cx="1373502" cy="664797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Rancher &amp; </a:t>
              </a:r>
              <a:r>
                <a:rPr lang="en-US" sz="1600" dirty="0">
                  <a:solidFill>
                    <a:srgbClr val="FFFFFF"/>
                  </a:solidFill>
                </a:rPr>
                <a:t>AKS Cluster Setup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31E952-601A-194D-8F49-202FA3E9F47C}"/>
              </a:ext>
            </a:extLst>
          </p:cNvPr>
          <p:cNvGrpSpPr/>
          <p:nvPr/>
        </p:nvGrpSpPr>
        <p:grpSpPr>
          <a:xfrm>
            <a:off x="5604472" y="2333290"/>
            <a:ext cx="1483196" cy="1441004"/>
            <a:chOff x="3232874" y="138167"/>
            <a:chExt cx="1483196" cy="1481691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43C0315-BD66-0E45-BE95-958B2038506B}"/>
                </a:ext>
              </a:extLst>
            </p:cNvPr>
            <p:cNvSpPr/>
            <p:nvPr/>
          </p:nvSpPr>
          <p:spPr>
            <a:xfrm>
              <a:off x="3232874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E6F337E-50A9-2540-B462-2F67EB69F90B}"/>
                </a:ext>
              </a:extLst>
            </p:cNvPr>
            <p:cNvSpPr/>
            <p:nvPr/>
          </p:nvSpPr>
          <p:spPr>
            <a:xfrm>
              <a:off x="3234379" y="138167"/>
              <a:ext cx="1481691" cy="14816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Text Placeholder 6">
              <a:extLst>
                <a:ext uri="{FF2B5EF4-FFF2-40B4-BE49-F238E27FC236}">
                  <a16:creationId xmlns:a16="http://schemas.microsoft.com/office/drawing/2014/main" id="{16E23A29-BE1F-EF49-A607-B8749248B49E}"/>
                </a:ext>
              </a:extLst>
            </p:cNvPr>
            <p:cNvSpPr txBox="1">
              <a:spLocks/>
            </p:cNvSpPr>
            <p:nvPr/>
          </p:nvSpPr>
          <p:spPr>
            <a:xfrm>
              <a:off x="3293843" y="662468"/>
              <a:ext cx="1373502" cy="455712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Working with </a:t>
              </a:r>
              <a:r>
                <a:rPr lang="en-US" sz="1600" b="1" dirty="0">
                  <a:solidFill>
                    <a:srgbClr val="FFFFFF"/>
                  </a:solidFill>
                </a:rPr>
                <a:t>Rancher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DCB745-E309-F146-A3F6-EBAD6D91CBAD}"/>
              </a:ext>
            </a:extLst>
          </p:cNvPr>
          <p:cNvGrpSpPr/>
          <p:nvPr/>
        </p:nvGrpSpPr>
        <p:grpSpPr>
          <a:xfrm>
            <a:off x="7298167" y="2321980"/>
            <a:ext cx="1483196" cy="1441005"/>
            <a:chOff x="3232874" y="138167"/>
            <a:chExt cx="1483196" cy="148169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111B50C-3F12-144F-84F3-480B54CCC842}"/>
                </a:ext>
              </a:extLst>
            </p:cNvPr>
            <p:cNvSpPr/>
            <p:nvPr/>
          </p:nvSpPr>
          <p:spPr>
            <a:xfrm>
              <a:off x="3232874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04989CE-4A81-344D-8E04-918F5AF61773}"/>
                </a:ext>
              </a:extLst>
            </p:cNvPr>
            <p:cNvSpPr/>
            <p:nvPr/>
          </p:nvSpPr>
          <p:spPr>
            <a:xfrm>
              <a:off x="3234379" y="138167"/>
              <a:ext cx="1481691" cy="14816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Text Placeholder 6">
              <a:extLst>
                <a:ext uri="{FF2B5EF4-FFF2-40B4-BE49-F238E27FC236}">
                  <a16:creationId xmlns:a16="http://schemas.microsoft.com/office/drawing/2014/main" id="{C6A3E36E-15AD-0742-B4E6-EE194CDE5B0C}"/>
                </a:ext>
              </a:extLst>
            </p:cNvPr>
            <p:cNvSpPr txBox="1">
              <a:spLocks/>
            </p:cNvSpPr>
            <p:nvPr/>
          </p:nvSpPr>
          <p:spPr>
            <a:xfrm>
              <a:off x="3293843" y="548539"/>
              <a:ext cx="1373502" cy="683567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RBAC </a:t>
              </a:r>
              <a:br>
                <a:rPr lang="en-US" sz="1600" b="1" dirty="0">
                  <a:solidFill>
                    <a:srgbClr val="FFFFFF"/>
                  </a:solidFill>
                </a:rPr>
              </a:br>
              <a:r>
                <a:rPr lang="en-US" sz="1600" dirty="0">
                  <a:solidFill>
                    <a:srgbClr val="FFFFFF"/>
                  </a:solidFill>
                </a:rPr>
                <a:t>Projects &amp; Namespaces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7279B75-7373-CC4B-9F3B-11D846009B0D}"/>
              </a:ext>
            </a:extLst>
          </p:cNvPr>
          <p:cNvGrpSpPr/>
          <p:nvPr/>
        </p:nvGrpSpPr>
        <p:grpSpPr>
          <a:xfrm>
            <a:off x="8975292" y="2292602"/>
            <a:ext cx="1483196" cy="1481691"/>
            <a:chOff x="3232874" y="138167"/>
            <a:chExt cx="1483196" cy="1481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CDDE4AB-5A23-8146-9651-1DB2E2488EE4}"/>
                </a:ext>
              </a:extLst>
            </p:cNvPr>
            <p:cNvSpPr/>
            <p:nvPr/>
          </p:nvSpPr>
          <p:spPr>
            <a:xfrm>
              <a:off x="3232874" y="138167"/>
              <a:ext cx="1481691" cy="14816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8F339B8-7E67-6E40-9297-77577515F7A3}"/>
                </a:ext>
              </a:extLst>
            </p:cNvPr>
            <p:cNvSpPr/>
            <p:nvPr/>
          </p:nvSpPr>
          <p:spPr>
            <a:xfrm>
              <a:off x="3234379" y="138167"/>
              <a:ext cx="1481691" cy="14816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0" name="Text Placeholder 6">
              <a:extLst>
                <a:ext uri="{FF2B5EF4-FFF2-40B4-BE49-F238E27FC236}">
                  <a16:creationId xmlns:a16="http://schemas.microsoft.com/office/drawing/2014/main" id="{242C5A70-FE83-7343-AC9C-9552A194F303}"/>
                </a:ext>
              </a:extLst>
            </p:cNvPr>
            <p:cNvSpPr txBox="1">
              <a:spLocks/>
            </p:cNvSpPr>
            <p:nvPr/>
          </p:nvSpPr>
          <p:spPr>
            <a:xfrm>
              <a:off x="3293843" y="668723"/>
              <a:ext cx="1373502" cy="4431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None/>
                <a:defRPr sz="1400" b="0" i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Monitoring &amp; </a:t>
              </a:r>
              <a:r>
                <a:rPr lang="en-US" sz="1600" dirty="0">
                  <a:solidFill>
                    <a:srgbClr val="FFFFFF"/>
                  </a:solidFill>
                </a:rPr>
                <a:t>Logging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B64C85D-013E-7240-9E22-0FA1CEAA364D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2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C98D2C-64EA-3A4E-BCA0-CAFBAEBC822B}"/>
              </a:ext>
            </a:extLst>
          </p:cNvPr>
          <p:cNvCxnSpPr>
            <a:stCxn id="20" idx="6"/>
          </p:cNvCxnSpPr>
          <p:nvPr/>
        </p:nvCxnSpPr>
        <p:spPr>
          <a:xfrm flipV="1">
            <a:off x="4114800" y="2790761"/>
            <a:ext cx="3638939" cy="375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F5F93E-49D7-184C-9E20-A713463D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67" y="350686"/>
            <a:ext cx="10515600" cy="768577"/>
          </a:xfrm>
        </p:spPr>
        <p:txBody>
          <a:bodyPr/>
          <a:lstStyle/>
          <a:p>
            <a:r>
              <a:rPr lang="en-US" dirty="0"/>
              <a:t>2.2.1 How does the Rancher UI work?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CE980-A9FB-654F-8F55-1F43F281E195}"/>
              </a:ext>
            </a:extLst>
          </p:cNvPr>
          <p:cNvSpPr/>
          <p:nvPr/>
        </p:nvSpPr>
        <p:spPr>
          <a:xfrm>
            <a:off x="4637314" y="1413759"/>
            <a:ext cx="2593910" cy="25939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F295-EEE2-B747-943A-CABDA2B3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687" y="2007415"/>
            <a:ext cx="2253831" cy="12351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Rancher is the client to your Kubernetes cluster’s API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D83EA4-646B-AA43-92E3-EEF448D00788}"/>
              </a:ext>
            </a:extLst>
          </p:cNvPr>
          <p:cNvSpPr/>
          <p:nvPr/>
        </p:nvSpPr>
        <p:spPr>
          <a:xfrm>
            <a:off x="2715208" y="2094724"/>
            <a:ext cx="1399592" cy="13995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FFB6FF-B4BB-AA4A-80F9-CE94E06D06CB}"/>
              </a:ext>
            </a:extLst>
          </p:cNvPr>
          <p:cNvSpPr/>
          <p:nvPr/>
        </p:nvSpPr>
        <p:spPr>
          <a:xfrm>
            <a:off x="7753739" y="2094724"/>
            <a:ext cx="1399592" cy="13995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6D7906-7021-724E-974B-911C0FBA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73352" y="2406443"/>
            <a:ext cx="768636" cy="7686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C08967-51B2-D14C-8B9F-22E8C10CCA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1521" y="2578635"/>
            <a:ext cx="968573" cy="4242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771173-1516-4147-8C8D-28C3F4ADB913}"/>
              </a:ext>
            </a:extLst>
          </p:cNvPr>
          <p:cNvSpPr txBox="1">
            <a:spLocks/>
          </p:cNvSpPr>
          <p:nvPr/>
        </p:nvSpPr>
        <p:spPr>
          <a:xfrm>
            <a:off x="758890" y="4581914"/>
            <a:ext cx="3114959" cy="835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50000"/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35000"/>
              <a:buFont typeface="Courier New" panose="02070309020205020404" pitchFamily="49" charset="0"/>
              <a:buChar char="o"/>
              <a:defRPr sz="1200" kern="1200">
                <a:solidFill>
                  <a:srgbClr val="8889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UI can only do what is provided by the Kubernetes API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D4D51-0300-5D40-B931-F50FDD26B1BA}"/>
              </a:ext>
            </a:extLst>
          </p:cNvPr>
          <p:cNvGrpSpPr/>
          <p:nvPr/>
        </p:nvGrpSpPr>
        <p:grpSpPr>
          <a:xfrm>
            <a:off x="758890" y="4482624"/>
            <a:ext cx="344314" cy="0"/>
            <a:chOff x="1754908" y="3429000"/>
            <a:chExt cx="344314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D2454F-F8D5-464B-AA36-DF7AB374A85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59401" y="3429000"/>
              <a:ext cx="239821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A13A6D-191B-A14D-B64E-82EE5D2C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754908" y="3429000"/>
              <a:ext cx="0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CB2CE2-8E65-F843-9060-B9191EF1648E}"/>
              </a:ext>
            </a:extLst>
          </p:cNvPr>
          <p:cNvGrpSpPr/>
          <p:nvPr/>
        </p:nvGrpSpPr>
        <p:grpSpPr>
          <a:xfrm>
            <a:off x="4580221" y="4482624"/>
            <a:ext cx="3031557" cy="782175"/>
            <a:chOff x="4580221" y="4482624"/>
            <a:chExt cx="3031557" cy="782175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FB1245B-B78A-954A-B699-752ADF2B97E1}"/>
                </a:ext>
              </a:extLst>
            </p:cNvPr>
            <p:cNvSpPr txBox="1">
              <a:spLocks/>
            </p:cNvSpPr>
            <p:nvPr/>
          </p:nvSpPr>
          <p:spPr>
            <a:xfrm>
              <a:off x="4580221" y="4581914"/>
              <a:ext cx="3031557" cy="682885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chemeClr val="tx2"/>
                  </a:solidFill>
                </a:rPr>
                <a:t>Anything you can do in the UI can be done through API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67F4BD-6A2D-3043-B633-04123F6CD53A}"/>
                </a:ext>
              </a:extLst>
            </p:cNvPr>
            <p:cNvGrpSpPr/>
            <p:nvPr/>
          </p:nvGrpSpPr>
          <p:grpSpPr>
            <a:xfrm>
              <a:off x="4619690" y="4482624"/>
              <a:ext cx="344314" cy="0"/>
              <a:chOff x="1754908" y="3429000"/>
              <a:chExt cx="34431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B810F86-C681-BB4C-AC31-DDB0F61741F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859401" y="3429000"/>
                <a:ext cx="239821" cy="0"/>
              </a:xfrm>
              <a:prstGeom prst="line">
                <a:avLst/>
              </a:prstGeom>
              <a:ln w="60325" cap="rnd">
                <a:solidFill>
                  <a:srgbClr val="0075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BA7029F-EA96-7F47-AAE6-2BCAFB120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4908" y="3429000"/>
                <a:ext cx="0" cy="0"/>
              </a:xfrm>
              <a:prstGeom prst="line">
                <a:avLst/>
              </a:prstGeom>
              <a:ln w="60325" cap="rnd">
                <a:solidFill>
                  <a:srgbClr val="0075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FE640-ABD9-DD44-9CF0-4A4F23C305D6}"/>
              </a:ext>
            </a:extLst>
          </p:cNvPr>
          <p:cNvGrpSpPr/>
          <p:nvPr/>
        </p:nvGrpSpPr>
        <p:grpSpPr>
          <a:xfrm>
            <a:off x="8360047" y="4482624"/>
            <a:ext cx="3617167" cy="864403"/>
            <a:chOff x="8360047" y="4482624"/>
            <a:chExt cx="3617167" cy="86440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653379E2-47D2-1A4C-9FDA-12DBCDF743DB}"/>
                </a:ext>
              </a:extLst>
            </p:cNvPr>
            <p:cNvSpPr txBox="1">
              <a:spLocks/>
            </p:cNvSpPr>
            <p:nvPr/>
          </p:nvSpPr>
          <p:spPr>
            <a:xfrm>
              <a:off x="8360047" y="4581914"/>
              <a:ext cx="3617167" cy="765113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SzPct val="75000"/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SzPct val="50000"/>
                <a:buFont typeface="Courier New" panose="02070309020205020404" pitchFamily="49" charset="0"/>
                <a:buChar char="o"/>
                <a:defRPr sz="16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4"/>
                </a:buClr>
                <a:buSzPct val="50000"/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SzPct val="35000"/>
                <a:buFont typeface="Courier New" panose="02070309020205020404" pitchFamily="49" charset="0"/>
                <a:buChar char="o"/>
                <a:defRPr sz="1200" kern="1200">
                  <a:solidFill>
                    <a:srgbClr val="88898C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chemeClr val="tx2"/>
                  </a:solidFill>
                </a:rPr>
                <a:t>Rancher periodically polls k8s endpoints to maintain state of the world (aka “kubectl describe”)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C06127-16C0-5449-8941-0188D1D23FA0}"/>
                </a:ext>
              </a:extLst>
            </p:cNvPr>
            <p:cNvGrpSpPr/>
            <p:nvPr/>
          </p:nvGrpSpPr>
          <p:grpSpPr>
            <a:xfrm>
              <a:off x="8369653" y="4482624"/>
              <a:ext cx="344314" cy="0"/>
              <a:chOff x="1754908" y="3429000"/>
              <a:chExt cx="344314" cy="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EF4936-08D8-C849-B1DC-036EA0E0AFD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859401" y="3429000"/>
                <a:ext cx="239821" cy="0"/>
              </a:xfrm>
              <a:prstGeom prst="line">
                <a:avLst/>
              </a:prstGeom>
              <a:ln w="60325" cap="rnd">
                <a:solidFill>
                  <a:srgbClr val="0075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617ABEF-46F4-D84A-BBA8-16376A220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4908" y="3429000"/>
                <a:ext cx="0" cy="0"/>
              </a:xfrm>
              <a:prstGeom prst="line">
                <a:avLst/>
              </a:prstGeom>
              <a:ln w="60325" cap="rnd">
                <a:solidFill>
                  <a:srgbClr val="0075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867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2/Labs/2.2.2/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7808" y="3309573"/>
            <a:ext cx="8133876" cy="997196"/>
          </a:xfrm>
        </p:spPr>
        <p:txBody>
          <a:bodyPr/>
          <a:lstStyle/>
          <a:p>
            <a:r>
              <a:rPr lang="en-US" dirty="0"/>
              <a:t>2.2.2 LAB: Rancher CLI – Add Project</a:t>
            </a:r>
          </a:p>
        </p:txBody>
      </p:sp>
    </p:spTree>
    <p:extLst>
      <p:ext uri="{BB962C8B-B14F-4D97-AF65-F5344CB8AC3E}">
        <p14:creationId xmlns:p14="http://schemas.microsoft.com/office/powerpoint/2010/main" val="105050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2.2.2 LAB: Rancher CLI – Add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Download Rancher CLI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Get Rancher Token and Server URL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Add Project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Add Namespace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Move Namespace to project</a:t>
            </a:r>
          </a:p>
        </p:txBody>
      </p:sp>
    </p:spTree>
    <p:extLst>
      <p:ext uri="{BB962C8B-B14F-4D97-AF65-F5344CB8AC3E}">
        <p14:creationId xmlns:p14="http://schemas.microsoft.com/office/powerpoint/2010/main" val="32328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5174" y="1434319"/>
            <a:ext cx="1024666" cy="387798"/>
          </a:xfrm>
        </p:spPr>
        <p:txBody>
          <a:bodyPr/>
          <a:lstStyle/>
          <a:p>
            <a:pPr algn="r"/>
            <a:r>
              <a:rPr lang="en-US" dirty="0"/>
              <a:t>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088028" y="1528566"/>
            <a:ext cx="4418172" cy="193899"/>
          </a:xfrm>
        </p:spPr>
        <p:txBody>
          <a:bodyPr/>
          <a:lstStyle/>
          <a:p>
            <a:r>
              <a:rPr lang="en-US" dirty="0"/>
              <a:t>Working with Rancher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15174" y="2092997"/>
            <a:ext cx="1024665" cy="387798"/>
          </a:xfrm>
        </p:spPr>
        <p:txBody>
          <a:bodyPr/>
          <a:lstStyle/>
          <a:p>
            <a:pPr algn="r"/>
            <a:r>
              <a:rPr lang="en-US" dirty="0"/>
              <a:t>2.3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Deploying Clusters with Rancher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15174" y="2759424"/>
            <a:ext cx="1024665" cy="387798"/>
          </a:xfrm>
        </p:spPr>
        <p:txBody>
          <a:bodyPr/>
          <a:lstStyle/>
          <a:p>
            <a:pPr algn="r"/>
            <a:r>
              <a:rPr lang="en-US" dirty="0"/>
              <a:t>2.4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RBAC /w Azure AD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</p:spPr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361791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Deploying Clusters with Rancher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AKS Provisioning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Add AKS Cluster in UI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Importing Clusters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Import Cluster with UI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Import Cluster with CLI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Add RKE Cluster on Azure via UI</a:t>
            </a:r>
          </a:p>
          <a:p>
            <a:pPr marL="0" indent="0">
              <a:buSzPct val="80000"/>
              <a:buNone/>
            </a:pPr>
            <a:endParaRPr lang="en-US" sz="1200" dirty="0"/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20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2/Labs/2.3.2/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5578" y="3309573"/>
            <a:ext cx="6856105" cy="498598"/>
          </a:xfrm>
        </p:spPr>
        <p:txBody>
          <a:bodyPr/>
          <a:lstStyle/>
          <a:p>
            <a:r>
              <a:rPr lang="en-US" dirty="0"/>
              <a:t>2.3.2 LAB: Add AKS Cluster in UI</a:t>
            </a:r>
          </a:p>
        </p:txBody>
      </p:sp>
    </p:spTree>
    <p:extLst>
      <p:ext uri="{BB962C8B-B14F-4D97-AF65-F5344CB8AC3E}">
        <p14:creationId xmlns:p14="http://schemas.microsoft.com/office/powerpoint/2010/main" val="127431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2.3.2 LAB: Add AKS Cluster in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Azure Portal: Add Service Principal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Create Resource Group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Application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Contributor Role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UI: Add Cluster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Cluster 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Input and Validate Credentials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Configure Cluster and Create</a:t>
            </a:r>
          </a:p>
        </p:txBody>
      </p:sp>
    </p:spTree>
    <p:extLst>
      <p:ext uri="{BB962C8B-B14F-4D97-AF65-F5344CB8AC3E}">
        <p14:creationId xmlns:p14="http://schemas.microsoft.com/office/powerpoint/2010/main" val="285612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2.3.2 LAB: Add AKS Cluster in UI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30C0C9-A594-7645-9619-D67EFF09D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7188" y="1485900"/>
            <a:ext cx="8286137" cy="4386263"/>
          </a:xfrm>
        </p:spPr>
      </p:pic>
    </p:spTree>
    <p:extLst>
      <p:ext uri="{BB962C8B-B14F-4D97-AF65-F5344CB8AC3E}">
        <p14:creationId xmlns:p14="http://schemas.microsoft.com/office/powerpoint/2010/main" val="2633113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9988742-BE94-4140-8C3E-B82A982C7CD8}"/>
              </a:ext>
            </a:extLst>
          </p:cNvPr>
          <p:cNvSpPr/>
          <p:nvPr/>
        </p:nvSpPr>
        <p:spPr>
          <a:xfrm>
            <a:off x="7112920" y="1645219"/>
            <a:ext cx="2842597" cy="514908"/>
          </a:xfrm>
          <a:prstGeom prst="roundRect">
            <a:avLst>
              <a:gd name="adj" fmla="val 265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9483E-B4E6-5642-913F-7A296A10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2.3.3 Cluster Import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C6A8-E290-314B-AA59-066D1198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74" y="1757688"/>
            <a:ext cx="4591986" cy="4385843"/>
          </a:xfrm>
        </p:spPr>
        <p:txBody>
          <a:bodyPr>
            <a:normAutofit/>
          </a:bodyPr>
          <a:lstStyle/>
          <a:p>
            <a:pPr marL="0" indent="0">
              <a:spcBef>
                <a:spcPts val="4000"/>
              </a:spcBef>
              <a:buNone/>
            </a:pPr>
            <a:r>
              <a:rPr lang="en-US" sz="1600" dirty="0">
                <a:solidFill>
                  <a:schemeClr val="tx2"/>
                </a:solidFill>
              </a:rPr>
              <a:t>Importing a cluster involves starting a deployment containing the rancher cluster agent.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600" dirty="0" err="1">
                <a:solidFill>
                  <a:schemeClr val="tx2"/>
                </a:solidFill>
              </a:rPr>
              <a:t>ClusterRole</a:t>
            </a:r>
            <a:r>
              <a:rPr lang="en-US" sz="1600" dirty="0">
                <a:solidFill>
                  <a:schemeClr val="tx2"/>
                </a:solidFill>
              </a:rPr>
              <a:t> and </a:t>
            </a:r>
            <a:r>
              <a:rPr lang="en-US" sz="1600" dirty="0" err="1">
                <a:solidFill>
                  <a:schemeClr val="tx2"/>
                </a:solidFill>
              </a:rPr>
              <a:t>ClusterRoleBinding</a:t>
            </a:r>
            <a:r>
              <a:rPr lang="en-US" sz="1600" dirty="0">
                <a:solidFill>
                  <a:schemeClr val="tx2"/>
                </a:solidFill>
              </a:rPr>
              <a:t> are also created to provide required permissions to cluster agent.  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600" dirty="0">
                <a:solidFill>
                  <a:schemeClr val="tx2"/>
                </a:solidFill>
              </a:rPr>
              <a:t>Agent opens a connection back to the Rancher server URI to maintain API integration.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600" dirty="0">
                <a:solidFill>
                  <a:schemeClr val="tx2"/>
                </a:solidFill>
              </a:rPr>
              <a:t>All provisioners by default perform the import step automatically.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7FB731-0541-3743-8760-9C4D6673D757}"/>
              </a:ext>
            </a:extLst>
          </p:cNvPr>
          <p:cNvGrpSpPr/>
          <p:nvPr/>
        </p:nvGrpSpPr>
        <p:grpSpPr>
          <a:xfrm>
            <a:off x="8200915" y="1006772"/>
            <a:ext cx="666604" cy="666604"/>
            <a:chOff x="6096000" y="2879577"/>
            <a:chExt cx="919572" cy="91957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CE38B6-06D6-C948-B5EE-4EC9EB3730B7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879577"/>
              <a:ext cx="919572" cy="91957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FD4C3-0BF6-2A44-BB10-CD7592E86214}"/>
                </a:ext>
              </a:extLst>
            </p:cNvPr>
            <p:cNvSpPr/>
            <p:nvPr/>
          </p:nvSpPr>
          <p:spPr>
            <a:xfrm>
              <a:off x="6643375" y="3537837"/>
              <a:ext cx="274876" cy="141767"/>
            </a:xfrm>
            <a:prstGeom prst="rect">
              <a:avLst/>
            </a:prstGeom>
            <a:solidFill>
              <a:srgbClr val="177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DFDAD6-DA9A-6E47-9F97-C51FB8258436}"/>
                </a:ext>
              </a:extLst>
            </p:cNvPr>
            <p:cNvSpPr/>
            <p:nvPr/>
          </p:nvSpPr>
          <p:spPr>
            <a:xfrm>
              <a:off x="6643375" y="3240126"/>
              <a:ext cx="274876" cy="141767"/>
            </a:xfrm>
            <a:prstGeom prst="rect">
              <a:avLst/>
            </a:prstGeom>
            <a:solidFill>
              <a:srgbClr val="177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71F48F-DF26-7C4D-96FB-A6E1873C3D5F}"/>
                </a:ext>
              </a:extLst>
            </p:cNvPr>
            <p:cNvSpPr/>
            <p:nvPr/>
          </p:nvSpPr>
          <p:spPr>
            <a:xfrm>
              <a:off x="6643375" y="2977856"/>
              <a:ext cx="274876" cy="141767"/>
            </a:xfrm>
            <a:prstGeom prst="rect">
              <a:avLst/>
            </a:prstGeom>
            <a:solidFill>
              <a:srgbClr val="177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667036-ABFC-124E-BC67-F7AB7D2A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560934" y="2953865"/>
              <a:ext cx="357317" cy="15651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79D53B-6C1D-0243-B63A-076593285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560934" y="3237400"/>
              <a:ext cx="357317" cy="1565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6C99488-6604-5243-97D9-39090D60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560934" y="3520935"/>
              <a:ext cx="357317" cy="156511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018B8-FF48-E44D-BB4D-288AD08FD1D6}"/>
              </a:ext>
            </a:extLst>
          </p:cNvPr>
          <p:cNvSpPr/>
          <p:nvPr/>
        </p:nvSpPr>
        <p:spPr>
          <a:xfrm>
            <a:off x="7112919" y="1638450"/>
            <a:ext cx="2842597" cy="5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Rancher Management Server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2EB1CC-7F35-544B-85A9-0BF4D2B5F174}"/>
              </a:ext>
            </a:extLst>
          </p:cNvPr>
          <p:cNvSpPr/>
          <p:nvPr/>
        </p:nvSpPr>
        <p:spPr>
          <a:xfrm>
            <a:off x="7112920" y="3336353"/>
            <a:ext cx="2842597" cy="2199503"/>
          </a:xfrm>
          <a:prstGeom prst="roundRect">
            <a:avLst>
              <a:gd name="adj" fmla="val 730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780024-7D61-A247-B63C-5778D9516FB2}"/>
              </a:ext>
            </a:extLst>
          </p:cNvPr>
          <p:cNvSpPr/>
          <p:nvPr/>
        </p:nvSpPr>
        <p:spPr>
          <a:xfrm>
            <a:off x="7112920" y="4992522"/>
            <a:ext cx="2842596" cy="5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Kubernetes Cluster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CF6FDE-15EE-D94E-9EFE-23B9E10105A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62549" y="4555854"/>
            <a:ext cx="543335" cy="54333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7D476DC0-F8B9-A540-8EAE-9DF2BD2CBA9D}"/>
              </a:ext>
            </a:extLst>
          </p:cNvPr>
          <p:cNvSpPr/>
          <p:nvPr/>
        </p:nvSpPr>
        <p:spPr>
          <a:xfrm>
            <a:off x="8075030" y="3486038"/>
            <a:ext cx="918371" cy="9183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F85FB-AF13-8847-81FD-932B3BBC0536}"/>
              </a:ext>
            </a:extLst>
          </p:cNvPr>
          <p:cNvSpPr/>
          <p:nvPr/>
        </p:nvSpPr>
        <p:spPr>
          <a:xfrm>
            <a:off x="7112919" y="3696074"/>
            <a:ext cx="2842597" cy="5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Cluster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</a:rPr>
              <a:t>Agent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EA2D7E4E-7D38-484B-B694-88300DF595EE}"/>
              </a:ext>
            </a:extLst>
          </p:cNvPr>
          <p:cNvSpPr/>
          <p:nvPr/>
        </p:nvSpPr>
        <p:spPr>
          <a:xfrm rot="10800000">
            <a:off x="8302957" y="2261488"/>
            <a:ext cx="462513" cy="12738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1E6C1A-43DC-8E4F-BA69-6370D500A83B}"/>
              </a:ext>
            </a:extLst>
          </p:cNvPr>
          <p:cNvGrpSpPr/>
          <p:nvPr/>
        </p:nvGrpSpPr>
        <p:grpSpPr>
          <a:xfrm>
            <a:off x="864218" y="1645219"/>
            <a:ext cx="344314" cy="0"/>
            <a:chOff x="1754908" y="3429000"/>
            <a:chExt cx="344314" cy="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28743-BC1A-294A-A3ED-2A2343EF6A0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59401" y="3429000"/>
              <a:ext cx="239821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885023-6C19-CD4F-9B02-1E98231C172B}"/>
                </a:ext>
              </a:extLst>
            </p:cNvPr>
            <p:cNvCxnSpPr>
              <a:cxnSpLocks/>
            </p:cNvCxnSpPr>
            <p:nvPr/>
          </p:nvCxnSpPr>
          <p:spPr>
            <a:xfrm>
              <a:off x="1754908" y="3429000"/>
              <a:ext cx="0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FE2338-8ED2-3C4D-94F0-DBEDA5DA6E54}"/>
              </a:ext>
            </a:extLst>
          </p:cNvPr>
          <p:cNvGrpSpPr/>
          <p:nvPr/>
        </p:nvGrpSpPr>
        <p:grpSpPr>
          <a:xfrm>
            <a:off x="864218" y="2617284"/>
            <a:ext cx="344314" cy="0"/>
            <a:chOff x="1754908" y="3429000"/>
            <a:chExt cx="344314" cy="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B87404-1656-144D-9094-2A0BC82944C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59401" y="3429000"/>
              <a:ext cx="239821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1E46E0A-3259-F449-AE98-50E4160F92FE}"/>
                </a:ext>
              </a:extLst>
            </p:cNvPr>
            <p:cNvCxnSpPr>
              <a:cxnSpLocks/>
            </p:cNvCxnSpPr>
            <p:nvPr/>
          </p:nvCxnSpPr>
          <p:spPr>
            <a:xfrm>
              <a:off x="1754908" y="3429000"/>
              <a:ext cx="0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03C590-83A4-8C4B-9FDE-5D2883193904}"/>
              </a:ext>
            </a:extLst>
          </p:cNvPr>
          <p:cNvGrpSpPr/>
          <p:nvPr/>
        </p:nvGrpSpPr>
        <p:grpSpPr>
          <a:xfrm>
            <a:off x="864218" y="3795294"/>
            <a:ext cx="344314" cy="0"/>
            <a:chOff x="1754908" y="3429000"/>
            <a:chExt cx="344314" cy="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7DC867-0D77-7A47-A959-E22C5B91706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59401" y="3429000"/>
              <a:ext cx="239821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BB3E80-FE10-7745-9DD5-2AB5A2377AD9}"/>
                </a:ext>
              </a:extLst>
            </p:cNvPr>
            <p:cNvCxnSpPr>
              <a:cxnSpLocks/>
            </p:cNvCxnSpPr>
            <p:nvPr/>
          </p:nvCxnSpPr>
          <p:spPr>
            <a:xfrm>
              <a:off x="1754908" y="3429000"/>
              <a:ext cx="0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B92A0F-47CC-1B48-87BB-13D3A2155B35}"/>
              </a:ext>
            </a:extLst>
          </p:cNvPr>
          <p:cNvGrpSpPr/>
          <p:nvPr/>
        </p:nvGrpSpPr>
        <p:grpSpPr>
          <a:xfrm>
            <a:off x="864218" y="4742645"/>
            <a:ext cx="344314" cy="0"/>
            <a:chOff x="1754908" y="3429000"/>
            <a:chExt cx="344314" cy="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B446AD-7912-8744-B236-E4486C7F11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59401" y="3429000"/>
              <a:ext cx="239821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32D27A-1BF1-8843-B9E4-91427FBB3763}"/>
                </a:ext>
              </a:extLst>
            </p:cNvPr>
            <p:cNvCxnSpPr>
              <a:cxnSpLocks/>
            </p:cNvCxnSpPr>
            <p:nvPr/>
          </p:nvCxnSpPr>
          <p:spPr>
            <a:xfrm>
              <a:off x="1754908" y="3429000"/>
              <a:ext cx="0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2828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2/Labs/2.3.4/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887" y="3309573"/>
            <a:ext cx="6980796" cy="498598"/>
          </a:xfrm>
        </p:spPr>
        <p:txBody>
          <a:bodyPr/>
          <a:lstStyle/>
          <a:p>
            <a:r>
              <a:rPr lang="en-US" dirty="0"/>
              <a:t>2.3.4 LAB: Import Existing Cluster</a:t>
            </a:r>
          </a:p>
        </p:txBody>
      </p:sp>
    </p:spTree>
    <p:extLst>
      <p:ext uri="{BB962C8B-B14F-4D97-AF65-F5344CB8AC3E}">
        <p14:creationId xmlns:p14="http://schemas.microsoft.com/office/powerpoint/2010/main" val="62161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4171F1-674A-0D4A-8177-C0F372CEBC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Each block is roughly meant to be taught in a half-day three to four hour period.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DC8AA-0317-F440-A4F4-196B450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C70304-84E9-544B-8847-BFEC6C49D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22108"/>
              </p:ext>
            </p:extLst>
          </p:nvPr>
        </p:nvGraphicFramePr>
        <p:xfrm>
          <a:off x="843348" y="1357469"/>
          <a:ext cx="10505304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024">
                  <a:extLst>
                    <a:ext uri="{9D8B030D-6E8A-4147-A177-3AD203B41FA5}">
                      <a16:colId xmlns:a16="http://schemas.microsoft.com/office/drawing/2014/main" val="4008824660"/>
                    </a:ext>
                  </a:extLst>
                </a:gridCol>
                <a:gridCol w="2131070">
                  <a:extLst>
                    <a:ext uri="{9D8B030D-6E8A-4147-A177-3AD203B41FA5}">
                      <a16:colId xmlns:a16="http://schemas.microsoft.com/office/drawing/2014/main" val="3039445117"/>
                    </a:ext>
                  </a:extLst>
                </a:gridCol>
                <a:gridCol w="2131070">
                  <a:extLst>
                    <a:ext uri="{9D8B030D-6E8A-4147-A177-3AD203B41FA5}">
                      <a16:colId xmlns:a16="http://schemas.microsoft.com/office/drawing/2014/main" val="3923101644"/>
                    </a:ext>
                  </a:extLst>
                </a:gridCol>
                <a:gridCol w="2131070">
                  <a:extLst>
                    <a:ext uri="{9D8B030D-6E8A-4147-A177-3AD203B41FA5}">
                      <a16:colId xmlns:a16="http://schemas.microsoft.com/office/drawing/2014/main" val="439511584"/>
                    </a:ext>
                  </a:extLst>
                </a:gridCol>
                <a:gridCol w="2131070">
                  <a:extLst>
                    <a:ext uri="{9D8B030D-6E8A-4147-A177-3AD203B41FA5}">
                      <a16:colId xmlns:a16="http://schemas.microsoft.com/office/drawing/2014/main" val="183496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1. Overview and Assessment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2.2 Working with Rancher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2.5 Projects &amp; Namespaces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2.7 Monitoring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2.9 Continued Discussions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0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2.1 Rancher Setup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2.3 Deploying Clusters with Rancher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2.6 PVC &amp; Storage Classes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2.8 Logging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2.10 Rancher Q &amp; 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1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2.4 RBAC w/ Azure AD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549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BFF8F-155B-1749-A9E0-ED5C9F88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35618"/>
              </p:ext>
            </p:extLst>
          </p:nvPr>
        </p:nvGraphicFramePr>
        <p:xfrm>
          <a:off x="850781" y="3524036"/>
          <a:ext cx="10497871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623">
                  <a:extLst>
                    <a:ext uri="{9D8B030D-6E8A-4147-A177-3AD203B41FA5}">
                      <a16:colId xmlns:a16="http://schemas.microsoft.com/office/drawing/2014/main" val="4008824660"/>
                    </a:ext>
                  </a:extLst>
                </a:gridCol>
                <a:gridCol w="2129562">
                  <a:extLst>
                    <a:ext uri="{9D8B030D-6E8A-4147-A177-3AD203B41FA5}">
                      <a16:colId xmlns:a16="http://schemas.microsoft.com/office/drawing/2014/main" val="3039445117"/>
                    </a:ext>
                  </a:extLst>
                </a:gridCol>
                <a:gridCol w="2129562">
                  <a:extLst>
                    <a:ext uri="{9D8B030D-6E8A-4147-A177-3AD203B41FA5}">
                      <a16:colId xmlns:a16="http://schemas.microsoft.com/office/drawing/2014/main" val="3923101644"/>
                    </a:ext>
                  </a:extLst>
                </a:gridCol>
                <a:gridCol w="2129562">
                  <a:extLst>
                    <a:ext uri="{9D8B030D-6E8A-4147-A177-3AD203B41FA5}">
                      <a16:colId xmlns:a16="http://schemas.microsoft.com/office/drawing/2014/main" val="439511584"/>
                    </a:ext>
                  </a:extLst>
                </a:gridCol>
                <a:gridCol w="2129562">
                  <a:extLst>
                    <a:ext uri="{9D8B030D-6E8A-4147-A177-3AD203B41FA5}">
                      <a16:colId xmlns:a16="http://schemas.microsoft.com/office/drawing/2014/main" val="1834966645"/>
                    </a:ext>
                  </a:extLst>
                </a:gridCol>
              </a:tblGrid>
              <a:tr h="275804">
                <a:tc>
                  <a:txBody>
                    <a:bodyPr/>
                    <a:lstStyle/>
                    <a:p>
                      <a:r>
                        <a:rPr lang="en-US" dirty="0"/>
                        <a:t>Block 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53439"/>
                  </a:ext>
                </a:extLst>
              </a:tr>
              <a:tr h="25497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3.1 Jobs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4.1 Network Policies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5.1 Debugging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5.3 Scaling AKS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6.1 Continued Discussion Topics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0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3.2 Cron Jobs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4.2 Pod Security Policies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5.2 Application Versioning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5.4 Out of Resource Handling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6.2 Training Q &amp; A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1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3.3 CRDs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4.3 SSL Termination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3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4.4 Secure Storage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8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998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2.3.4 LAB: Import Existing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Add Cluster via Portal or via CLI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A Resource Group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Cluster ⏳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Get Credentials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Add to Rancher via Import UI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Cluster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Import Existing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Select Name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Install Rancher Agent Using Self Signed SSL</a:t>
            </a:r>
          </a:p>
        </p:txBody>
      </p:sp>
    </p:spTree>
    <p:extLst>
      <p:ext uri="{BB962C8B-B14F-4D97-AF65-F5344CB8AC3E}">
        <p14:creationId xmlns:p14="http://schemas.microsoft.com/office/powerpoint/2010/main" val="2698553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2/Labs/2.3.5/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60484" y="3309573"/>
            <a:ext cx="9041200" cy="997196"/>
          </a:xfrm>
        </p:spPr>
        <p:txBody>
          <a:bodyPr/>
          <a:lstStyle/>
          <a:p>
            <a:r>
              <a:rPr lang="en-US" dirty="0"/>
              <a:t>2.3.5 – LAB: Import Cluster via Rancher CLI</a:t>
            </a:r>
          </a:p>
        </p:txBody>
      </p:sp>
    </p:spTree>
    <p:extLst>
      <p:ext uri="{BB962C8B-B14F-4D97-AF65-F5344CB8AC3E}">
        <p14:creationId xmlns:p14="http://schemas.microsoft.com/office/powerpoint/2010/main" val="2971709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2.3.5 – LAB: Import AKS Cluster via Rancher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Azure Resources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Create Resource Group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Create AKS Cluster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Get Service Principal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CLI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Create Cluster 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Import Cluster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Run insecure import</a:t>
            </a:r>
          </a:p>
        </p:txBody>
      </p:sp>
    </p:spTree>
    <p:extLst>
      <p:ext uri="{BB962C8B-B14F-4D97-AF65-F5344CB8AC3E}">
        <p14:creationId xmlns:p14="http://schemas.microsoft.com/office/powerpoint/2010/main" val="1058363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2.3.5 – LAB: Import AKS Cluster via Rancher CLI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CF26BF-E91A-DA40-B538-0794AEEE7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1866" y="1485900"/>
            <a:ext cx="7216781" cy="4386263"/>
          </a:xfrm>
        </p:spPr>
      </p:pic>
    </p:spTree>
    <p:extLst>
      <p:ext uri="{BB962C8B-B14F-4D97-AF65-F5344CB8AC3E}">
        <p14:creationId xmlns:p14="http://schemas.microsoft.com/office/powerpoint/2010/main" val="844097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2/Labs/2.3.6/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6629" y="3309573"/>
            <a:ext cx="9585054" cy="997196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2.3.6 LAB: Add RKE Cluster on Azure via UI</a:t>
            </a:r>
          </a:p>
        </p:txBody>
      </p:sp>
    </p:spTree>
    <p:extLst>
      <p:ext uri="{BB962C8B-B14F-4D97-AF65-F5344CB8AC3E}">
        <p14:creationId xmlns:p14="http://schemas.microsoft.com/office/powerpoint/2010/main" val="1249128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2.3.5 LAB: Add RKE Cluster on Azure via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Create Azure Credentials via CLI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A Resource Group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Application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Add in Rancher via UI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Credentials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Node Templates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RKE Cluster</a:t>
            </a:r>
          </a:p>
        </p:txBody>
      </p:sp>
    </p:spTree>
    <p:extLst>
      <p:ext uri="{BB962C8B-B14F-4D97-AF65-F5344CB8AC3E}">
        <p14:creationId xmlns:p14="http://schemas.microsoft.com/office/powerpoint/2010/main" val="364908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5174" y="1434319"/>
            <a:ext cx="1024666" cy="387798"/>
          </a:xfrm>
        </p:spPr>
        <p:txBody>
          <a:bodyPr/>
          <a:lstStyle/>
          <a:p>
            <a:pPr algn="r"/>
            <a:r>
              <a:rPr lang="en-US" dirty="0"/>
              <a:t>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088028" y="1528566"/>
            <a:ext cx="4418172" cy="193899"/>
          </a:xfrm>
        </p:spPr>
        <p:txBody>
          <a:bodyPr/>
          <a:lstStyle/>
          <a:p>
            <a:r>
              <a:rPr lang="en-US" dirty="0"/>
              <a:t>Working with Rancher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15174" y="2092997"/>
            <a:ext cx="1024665" cy="387798"/>
          </a:xfrm>
        </p:spPr>
        <p:txBody>
          <a:bodyPr/>
          <a:lstStyle/>
          <a:p>
            <a:pPr algn="r"/>
            <a:r>
              <a:rPr lang="en-US" dirty="0"/>
              <a:t>2.3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Deploying Clusters with Rancher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15174" y="2759424"/>
            <a:ext cx="1024665" cy="387798"/>
          </a:xfrm>
        </p:spPr>
        <p:txBody>
          <a:bodyPr/>
          <a:lstStyle/>
          <a:p>
            <a:pPr algn="r"/>
            <a:r>
              <a:rPr lang="en-US" dirty="0"/>
              <a:t>2.4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/>
              <a:t>RBAC /w Azure AD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</p:spPr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60956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5174" y="1434319"/>
            <a:ext cx="1024666" cy="387798"/>
          </a:xfrm>
        </p:spPr>
        <p:txBody>
          <a:bodyPr/>
          <a:lstStyle/>
          <a:p>
            <a:pPr algn="r"/>
            <a:r>
              <a:rPr lang="en-US" dirty="0"/>
              <a:t>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088028" y="1528566"/>
            <a:ext cx="4418172" cy="193899"/>
          </a:xfrm>
        </p:spPr>
        <p:txBody>
          <a:bodyPr/>
          <a:lstStyle/>
          <a:p>
            <a:r>
              <a:rPr lang="en-US" dirty="0"/>
              <a:t>Working with Rancher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15174" y="2092997"/>
            <a:ext cx="1024665" cy="387798"/>
          </a:xfrm>
        </p:spPr>
        <p:txBody>
          <a:bodyPr/>
          <a:lstStyle/>
          <a:p>
            <a:pPr algn="r"/>
            <a:r>
              <a:rPr lang="en-US" dirty="0"/>
              <a:t>2.3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Deploying Clusters with Rancher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15174" y="2759424"/>
            <a:ext cx="1024665" cy="387798"/>
          </a:xfrm>
        </p:spPr>
        <p:txBody>
          <a:bodyPr/>
          <a:lstStyle/>
          <a:p>
            <a:pPr algn="r"/>
            <a:r>
              <a:rPr lang="en-US" dirty="0"/>
              <a:t>2.4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/>
              <a:t>RBAC /w Azure AD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</p:spPr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4060072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RBAC with Azure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Setting Up Integration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>
                <a:hlinkClick r:id="rId3"/>
              </a:rPr>
              <a:t>https://rancher.com/docs/rancher/v2.x/en/admin-settings/authentication/azure-ad/</a:t>
            </a: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Using Group Permissions from AD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Connecting Rancher to Existing AD</a:t>
            </a:r>
          </a:p>
          <a:p>
            <a:pPr marL="0" indent="0">
              <a:buSzPct val="80000"/>
              <a:buNone/>
            </a:pPr>
            <a:endParaRPr lang="en-US" sz="1200" dirty="0"/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7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2/Labs/2.4.3/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1596" y="3309573"/>
            <a:ext cx="9530088" cy="1624034"/>
          </a:xfrm>
        </p:spPr>
        <p:txBody>
          <a:bodyPr/>
          <a:lstStyle/>
          <a:p>
            <a:r>
              <a:rPr lang="en-US" dirty="0"/>
              <a:t>2.4.3 LAB: Connecting Rancher to Existing 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CDF273-AC57-CA4D-841D-ED88E2AF6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/>
            <a:r>
              <a:rPr lang="en-US" dirty="0"/>
              <a:t>Customized for Conduent</a:t>
            </a:r>
          </a:p>
          <a:p>
            <a:pPr marL="457200" indent="-457200"/>
            <a:r>
              <a:rPr lang="en-US" dirty="0"/>
              <a:t>Hands-on working with Rancher</a:t>
            </a:r>
          </a:p>
          <a:p>
            <a:pPr marL="457200" indent="-457200"/>
            <a:r>
              <a:rPr lang="en-US" dirty="0"/>
              <a:t>Hands-on working in AKS</a:t>
            </a:r>
          </a:p>
          <a:p>
            <a:pPr marL="457200" indent="-457200"/>
            <a:r>
              <a:rPr lang="en-US" dirty="0"/>
              <a:t>Does not cover all Fundamentals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F8DEF4-EF17-7E49-B455-9850404EA0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16303" y="2223524"/>
            <a:ext cx="2510872" cy="1515608"/>
          </a:xfrm>
        </p:spPr>
        <p:txBody>
          <a:bodyPr/>
          <a:lstStyle/>
          <a:p>
            <a:r>
              <a:rPr lang="en-US" dirty="0"/>
              <a:t>Labs for Section 2:</a:t>
            </a:r>
          </a:p>
          <a:p>
            <a:r>
              <a:rPr lang="en-US" b="1" dirty="0">
                <a:solidFill>
                  <a:srgbClr val="F9F9F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https://drive.google.com/open?id=1rzOny4PlzcXrnqgeO-REPAc--IdzyDw4</a:t>
            </a:r>
            <a:endParaRPr lang="en-US" b="1" dirty="0">
              <a:solidFill>
                <a:srgbClr val="F9F9F9"/>
              </a:solidFill>
            </a:endParaRPr>
          </a:p>
          <a:p>
            <a:endParaRPr lang="en-US" dirty="0">
              <a:solidFill>
                <a:srgbClr val="F9F9F9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58194E-8BF7-064A-B951-9C33BF5E34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7214F4-2908-E449-AFC5-23B9481509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Azure Go-Live Training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D14950-F733-184B-AC48-F321EB59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Updates &amp; Overview</a:t>
            </a:r>
          </a:p>
        </p:txBody>
      </p:sp>
    </p:spTree>
    <p:extLst>
      <p:ext uri="{BB962C8B-B14F-4D97-AF65-F5344CB8AC3E}">
        <p14:creationId xmlns:p14="http://schemas.microsoft.com/office/powerpoint/2010/main" val="1826900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2.4.3 LAB: Connecting Rancher to Existing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Register App In Portal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Create an App Registration with Rancher Key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Client Secret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API Permissions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Save Grant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Insert Credentials into Rancher and Save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Add Group Based Permissions</a:t>
            </a:r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19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2.4.3 LAB: Connecting Rancher to Existing AD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2224BF-0D89-F648-8879-D01BA8E6F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918" y="1485900"/>
            <a:ext cx="9788676" cy="4386263"/>
          </a:xfrm>
        </p:spPr>
      </p:pic>
    </p:spTree>
    <p:extLst>
      <p:ext uri="{BB962C8B-B14F-4D97-AF65-F5344CB8AC3E}">
        <p14:creationId xmlns:p14="http://schemas.microsoft.com/office/powerpoint/2010/main" val="1380645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434319"/>
            <a:ext cx="743839" cy="387798"/>
          </a:xfrm>
        </p:spPr>
        <p:txBody>
          <a:bodyPr/>
          <a:lstStyle/>
          <a:p>
            <a:pPr algn="r"/>
            <a:r>
              <a:rPr lang="en-US" dirty="0"/>
              <a:t>2.5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Projects &amp; Namespaces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98032" y="2092997"/>
            <a:ext cx="2041808" cy="387798"/>
          </a:xfrm>
        </p:spPr>
        <p:txBody>
          <a:bodyPr/>
          <a:lstStyle/>
          <a:p>
            <a:pPr algn="r"/>
            <a:r>
              <a:rPr lang="en-US" dirty="0"/>
              <a:t>2.6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PVC &amp; Storage Class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873369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Projects &amp;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Projects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Namespaces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Resource Limits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Rancher Particularities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Best Practices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Project setup with Resource Limits</a:t>
            </a:r>
          </a:p>
        </p:txBody>
      </p:sp>
    </p:spTree>
    <p:extLst>
      <p:ext uri="{BB962C8B-B14F-4D97-AF65-F5344CB8AC3E}">
        <p14:creationId xmlns:p14="http://schemas.microsoft.com/office/powerpoint/2010/main" val="1497283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2/Labs/2.5.4/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96243" y="3309573"/>
            <a:ext cx="9405441" cy="997196"/>
          </a:xfrm>
        </p:spPr>
        <p:txBody>
          <a:bodyPr/>
          <a:lstStyle/>
          <a:p>
            <a:r>
              <a:rPr lang="en-US" dirty="0"/>
              <a:t>2.5.4 LAB: Project setup with Resource Limits</a:t>
            </a:r>
          </a:p>
        </p:txBody>
      </p:sp>
    </p:spTree>
    <p:extLst>
      <p:ext uri="{BB962C8B-B14F-4D97-AF65-F5344CB8AC3E}">
        <p14:creationId xmlns:p14="http://schemas.microsoft.com/office/powerpoint/2010/main" val="4002271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2.5.4 LAB: Project setup with Resource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Add Namespace ‘</a:t>
            </a:r>
            <a:r>
              <a:rPr lang="en-US" dirty="0" err="1"/>
              <a:t>conduent</a:t>
            </a:r>
            <a:r>
              <a:rPr lang="en-US" dirty="0"/>
              <a:t>’ to default project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Deploy Deployment with no Limit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Add Resource Limits		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Resource Limit of 1cpu to project.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Add namespace ‘</a:t>
            </a:r>
            <a:r>
              <a:rPr lang="en-US" dirty="0" err="1"/>
              <a:t>namb</a:t>
            </a:r>
            <a:r>
              <a:rPr lang="en-US" dirty="0"/>
              <a:t>’ with 5</a:t>
            </a:r>
            <a:r>
              <a:rPr lang="en-US" u="sng" dirty="0"/>
              <a:t>00mcpu limit, 500mcpu default.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u="sng" dirty="0"/>
              <a:t>Try to re-deploy deployment to same namespace</a:t>
            </a: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Deploy same deployment to new namespace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Try to deploy a workload without limits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deployment.yaml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16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2.5.4 LAB: Project setup with Resource Limits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D418E8-A705-484C-ADD3-93CFC056E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750380"/>
            <a:ext cx="10501313" cy="3857303"/>
          </a:xfrm>
        </p:spPr>
      </p:pic>
    </p:spTree>
    <p:extLst>
      <p:ext uri="{BB962C8B-B14F-4D97-AF65-F5344CB8AC3E}">
        <p14:creationId xmlns:p14="http://schemas.microsoft.com/office/powerpoint/2010/main" val="2705508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434319"/>
            <a:ext cx="743839" cy="387798"/>
          </a:xfrm>
        </p:spPr>
        <p:txBody>
          <a:bodyPr/>
          <a:lstStyle/>
          <a:p>
            <a:pPr algn="r"/>
            <a:r>
              <a:rPr lang="en-US" dirty="0"/>
              <a:t>2.5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Projects &amp; Namespaces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98032" y="2092997"/>
            <a:ext cx="2041808" cy="387798"/>
          </a:xfrm>
        </p:spPr>
        <p:txBody>
          <a:bodyPr/>
          <a:lstStyle/>
          <a:p>
            <a:pPr algn="r"/>
            <a:r>
              <a:rPr lang="en-US" dirty="0"/>
              <a:t>2.6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PVC &amp; Storage Class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2034187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Persistent Storage &amp; 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80000"/>
              <a:buNone/>
            </a:pP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Storage Classes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dirty="0"/>
              <a:t>Azure Blob 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Persistent Volumes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Persistent Volume Claims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Add storage class and PVC via UI</a:t>
            </a:r>
          </a:p>
        </p:txBody>
      </p:sp>
    </p:spTree>
    <p:extLst>
      <p:ext uri="{BB962C8B-B14F-4D97-AF65-F5344CB8AC3E}">
        <p14:creationId xmlns:p14="http://schemas.microsoft.com/office/powerpoint/2010/main" val="75073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B691E2-E23F-D24B-8C35-DE77CF47EB92}"/>
              </a:ext>
            </a:extLst>
          </p:cNvPr>
          <p:cNvCxnSpPr>
            <a:cxnSpLocks/>
          </p:cNvCxnSpPr>
          <p:nvPr/>
        </p:nvCxnSpPr>
        <p:spPr>
          <a:xfrm>
            <a:off x="5843351" y="3218107"/>
            <a:ext cx="0" cy="44217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CDE363-0050-2B4B-873F-2F1F6F8113E8}"/>
              </a:ext>
            </a:extLst>
          </p:cNvPr>
          <p:cNvCxnSpPr/>
          <p:nvPr/>
        </p:nvCxnSpPr>
        <p:spPr>
          <a:xfrm>
            <a:off x="1869253" y="3488045"/>
            <a:ext cx="0" cy="172233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82849C-DA38-7C4F-9D04-040BC43A34B7}"/>
              </a:ext>
            </a:extLst>
          </p:cNvPr>
          <p:cNvCxnSpPr/>
          <p:nvPr/>
        </p:nvCxnSpPr>
        <p:spPr>
          <a:xfrm>
            <a:off x="10021216" y="3488045"/>
            <a:ext cx="0" cy="172233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D745A-3440-0F43-A0BF-16EB492685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92138C-FFF6-864D-96DB-592FDA34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Persistent Storage Concepts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2DE77B-B0C2-2C49-8041-4AAA84BF3C88}"/>
              </a:ext>
            </a:extLst>
          </p:cNvPr>
          <p:cNvSpPr/>
          <p:nvPr/>
        </p:nvSpPr>
        <p:spPr>
          <a:xfrm>
            <a:off x="586597" y="1519459"/>
            <a:ext cx="106191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Special types for persistence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000" b="1" dirty="0" err="1">
                <a:solidFill>
                  <a:schemeClr val="accent1"/>
                </a:solidFill>
              </a:rPr>
              <a:t>StatefulSet</a:t>
            </a:r>
            <a:r>
              <a:rPr lang="en-US" sz="2000" b="1" dirty="0">
                <a:solidFill>
                  <a:schemeClr val="accent1"/>
                </a:solidFill>
              </a:rPr>
              <a:t>, Persistent Volume (PV), and persistent volume claim (PVC), Storage 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0A508-F964-394B-88A8-C3A38F6014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65826" y="2558908"/>
            <a:ext cx="962890" cy="745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AF9556-48C6-1849-846C-1399593D5152}"/>
              </a:ext>
            </a:extLst>
          </p:cNvPr>
          <p:cNvSpPr txBox="1"/>
          <p:nvPr/>
        </p:nvSpPr>
        <p:spPr>
          <a:xfrm>
            <a:off x="5569459" y="2914815"/>
            <a:ext cx="53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PV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84B39-EF03-A144-A558-1693D336ABCC}"/>
              </a:ext>
            </a:extLst>
          </p:cNvPr>
          <p:cNvCxnSpPr>
            <a:cxnSpLocks/>
          </p:cNvCxnSpPr>
          <p:nvPr/>
        </p:nvCxnSpPr>
        <p:spPr>
          <a:xfrm>
            <a:off x="1869253" y="3485527"/>
            <a:ext cx="81519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ABE4A-3756-4C40-98C6-A148DDB3B1CC}"/>
              </a:ext>
            </a:extLst>
          </p:cNvPr>
          <p:cNvSpPr/>
          <p:nvPr/>
        </p:nvSpPr>
        <p:spPr>
          <a:xfrm>
            <a:off x="278829" y="3770507"/>
            <a:ext cx="31808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Handle formatting </a:t>
            </a:r>
            <a:r>
              <a:rPr lang="en-US" sz="1400" dirty="0">
                <a:solidFill>
                  <a:schemeClr val="tx2"/>
                </a:solidFill>
              </a:rPr>
              <a:t>and attaching network or local storage to a path within the container (e.g. /opt/data)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E56BD6-06A6-CA4A-9643-9073B79689F6}"/>
              </a:ext>
            </a:extLst>
          </p:cNvPr>
          <p:cNvSpPr/>
          <p:nvPr/>
        </p:nvSpPr>
        <p:spPr>
          <a:xfrm>
            <a:off x="4517320" y="3770507"/>
            <a:ext cx="2757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Become bound </a:t>
            </a:r>
            <a:r>
              <a:rPr lang="en-US" sz="1400" dirty="0">
                <a:solidFill>
                  <a:schemeClr val="tx2"/>
                </a:solidFill>
              </a:rPr>
              <a:t>to a </a:t>
            </a:r>
            <a:r>
              <a:rPr lang="en-US" sz="1400" dirty="0" err="1">
                <a:solidFill>
                  <a:schemeClr val="tx2"/>
                </a:solidFill>
              </a:rPr>
              <a:t>Statefulset’s</a:t>
            </a:r>
            <a:r>
              <a:rPr lang="en-US" sz="1400" dirty="0">
                <a:solidFill>
                  <a:schemeClr val="tx2"/>
                </a:solidFill>
              </a:rPr>
              <a:t> claim so they only get used for those types of pods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785FC-E697-F04F-9ACC-A1C0FCDB2DB2}"/>
              </a:ext>
            </a:extLst>
          </p:cNvPr>
          <p:cNvSpPr/>
          <p:nvPr/>
        </p:nvSpPr>
        <p:spPr>
          <a:xfrm>
            <a:off x="8609166" y="3770507"/>
            <a:ext cx="2987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Work with a </a:t>
            </a:r>
            <a:r>
              <a:rPr lang="en-US" sz="1400" b="1" dirty="0">
                <a:solidFill>
                  <a:schemeClr val="tx2"/>
                </a:solidFill>
              </a:rPr>
              <a:t>pluggable backend </a:t>
            </a:r>
            <a:r>
              <a:rPr lang="en-US" sz="1400" dirty="0">
                <a:solidFill>
                  <a:schemeClr val="tx2"/>
                </a:solidFill>
              </a:rPr>
              <a:t>so they can be used the same way with different storage technologies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DDE979-D031-D44E-A9D3-6F8DE51DF8F2}"/>
              </a:ext>
            </a:extLst>
          </p:cNvPr>
          <p:cNvSpPr/>
          <p:nvPr/>
        </p:nvSpPr>
        <p:spPr>
          <a:xfrm>
            <a:off x="2708671" y="5184652"/>
            <a:ext cx="6774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Storage Class </a:t>
            </a:r>
            <a:r>
              <a:rPr lang="en-US" sz="1400" dirty="0">
                <a:solidFill>
                  <a:schemeClr val="tx2"/>
                </a:solidFill>
              </a:rPr>
              <a:t>defines all the settings needed to provision a type of storage</a:t>
            </a:r>
          </a:p>
        </p:txBody>
      </p:sp>
    </p:spTree>
    <p:extLst>
      <p:ext uri="{BB962C8B-B14F-4D97-AF65-F5344CB8AC3E}">
        <p14:creationId xmlns:p14="http://schemas.microsoft.com/office/powerpoint/2010/main" val="203279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434319"/>
            <a:ext cx="743839" cy="387798"/>
          </a:xfrm>
        </p:spPr>
        <p:txBody>
          <a:bodyPr/>
          <a:lstStyle/>
          <a:p>
            <a:pPr algn="r"/>
            <a:r>
              <a:rPr lang="en-US" dirty="0"/>
              <a:t>1.1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Course Updates and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89834" y="2092997"/>
            <a:ext cx="850005" cy="387798"/>
          </a:xfrm>
        </p:spPr>
        <p:txBody>
          <a:bodyPr/>
          <a:lstStyle/>
          <a:p>
            <a:pPr algn="r"/>
            <a:r>
              <a:rPr lang="en-US" dirty="0"/>
              <a:t>1.2.2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Rancher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35722" y="2759424"/>
            <a:ext cx="1004118" cy="387798"/>
          </a:xfrm>
        </p:spPr>
        <p:txBody>
          <a:bodyPr/>
          <a:lstStyle/>
          <a:p>
            <a:pPr algn="r"/>
            <a:r>
              <a:rPr lang="en-US" dirty="0"/>
              <a:t>1.2.3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Local Setup and Environment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DDCEE-6239-124E-A1DA-5F2F76B1D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56936" y="3418102"/>
            <a:ext cx="2082904" cy="387798"/>
          </a:xfrm>
        </p:spPr>
        <p:txBody>
          <a:bodyPr/>
          <a:lstStyle/>
          <a:p>
            <a:pPr algn="r"/>
            <a:r>
              <a:rPr lang="en-US" dirty="0"/>
              <a:t>2.1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1CAA45-7DBD-BD49-A531-B93BA639297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CA2814-B147-4D4C-878C-9666C05B17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88028" y="3512349"/>
            <a:ext cx="4418172" cy="193899"/>
          </a:xfrm>
        </p:spPr>
        <p:txBody>
          <a:bodyPr/>
          <a:lstStyle/>
          <a:p>
            <a:r>
              <a:rPr lang="en-US" dirty="0"/>
              <a:t>Rancher Setup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Overview and Setup</a:t>
            </a:r>
          </a:p>
        </p:txBody>
      </p:sp>
    </p:spTree>
    <p:extLst>
      <p:ext uri="{BB962C8B-B14F-4D97-AF65-F5344CB8AC3E}">
        <p14:creationId xmlns:p14="http://schemas.microsoft.com/office/powerpoint/2010/main" val="3746254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8958" y="4185378"/>
            <a:ext cx="5292725" cy="221599"/>
          </a:xfrm>
        </p:spPr>
        <p:txBody>
          <a:bodyPr/>
          <a:lstStyle/>
          <a:p>
            <a:r>
              <a:rPr lang="en-US" i="1" dirty="0"/>
              <a:t>/Section 2/Labs/2.6.4/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0342" y="3309573"/>
            <a:ext cx="8241341" cy="498598"/>
          </a:xfrm>
        </p:spPr>
        <p:txBody>
          <a:bodyPr/>
          <a:lstStyle/>
          <a:p>
            <a:r>
              <a:rPr lang="en-US" dirty="0"/>
              <a:t>Reminder! Lab 2.</a:t>
            </a:r>
            <a:r>
              <a:rPr lang="en-US" i="1" dirty="0"/>
              <a:t>6.4</a:t>
            </a:r>
            <a:r>
              <a:rPr lang="en-US" dirty="0"/>
              <a:t> Available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496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2.6.4 LAB: Add storage class and PVC via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UI : Add Storage 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UI : Add PV for Project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UI : Add PVC from PV</a:t>
            </a:r>
          </a:p>
        </p:txBody>
      </p:sp>
    </p:spTree>
    <p:extLst>
      <p:ext uri="{BB962C8B-B14F-4D97-AF65-F5344CB8AC3E}">
        <p14:creationId xmlns:p14="http://schemas.microsoft.com/office/powerpoint/2010/main" val="2221847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2.6.4 LAB: Add storage class and PVC via UI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9E82D0-2CB5-EE41-8484-C96CB5CF4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701361"/>
            <a:ext cx="10501313" cy="3955340"/>
          </a:xfrm>
        </p:spPr>
      </p:pic>
    </p:spTree>
    <p:extLst>
      <p:ext uri="{BB962C8B-B14F-4D97-AF65-F5344CB8AC3E}">
        <p14:creationId xmlns:p14="http://schemas.microsoft.com/office/powerpoint/2010/main" val="841006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4482" y="1434319"/>
            <a:ext cx="1425358" cy="387798"/>
          </a:xfrm>
        </p:spPr>
        <p:txBody>
          <a:bodyPr/>
          <a:lstStyle/>
          <a:p>
            <a:pPr algn="r"/>
            <a:r>
              <a:rPr lang="en-US" dirty="0"/>
              <a:t>2.7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Monitoring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14482" y="2092997"/>
            <a:ext cx="1425358" cy="387798"/>
          </a:xfrm>
        </p:spPr>
        <p:txBody>
          <a:bodyPr/>
          <a:lstStyle/>
          <a:p>
            <a:pPr algn="r"/>
            <a:r>
              <a:rPr lang="en-US" dirty="0"/>
              <a:t>2.8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4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4253160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Review Existing System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UI Settings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Custom Metrics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Best Practices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Persistent Storage for P&amp;G</a:t>
            </a:r>
          </a:p>
        </p:txBody>
      </p:sp>
    </p:spTree>
    <p:extLst>
      <p:ext uri="{BB962C8B-B14F-4D97-AF65-F5344CB8AC3E}">
        <p14:creationId xmlns:p14="http://schemas.microsoft.com/office/powerpoint/2010/main" val="3543489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2/Labs/2.7.5/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0824C9-20B4-6A49-AE45-062A73006C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00808" y="3309938"/>
            <a:ext cx="7800692" cy="4984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2.7.5 LAB: Persistent Storage for P&amp;G via UI</a:t>
            </a:r>
          </a:p>
        </p:txBody>
      </p:sp>
    </p:spTree>
    <p:extLst>
      <p:ext uri="{BB962C8B-B14F-4D97-AF65-F5344CB8AC3E}">
        <p14:creationId xmlns:p14="http://schemas.microsoft.com/office/powerpoint/2010/main" val="917315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2.7.5 LAB: Persistent Storage for P&amp;G via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UI : Monitoring Settings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UI : Setup Cluster Monitoring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UI : Enable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2497741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2.7.5 LAB: Persistent Storage for P&amp;G via UI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323CA9-012E-C049-A2F5-585C3701D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5337" y="1485900"/>
            <a:ext cx="7469838" cy="4386263"/>
          </a:xfrm>
        </p:spPr>
      </p:pic>
    </p:spTree>
    <p:extLst>
      <p:ext uri="{BB962C8B-B14F-4D97-AF65-F5344CB8AC3E}">
        <p14:creationId xmlns:p14="http://schemas.microsoft.com/office/powerpoint/2010/main" val="126032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4482" y="1434319"/>
            <a:ext cx="1425358" cy="387798"/>
          </a:xfrm>
        </p:spPr>
        <p:txBody>
          <a:bodyPr/>
          <a:lstStyle/>
          <a:p>
            <a:pPr algn="r"/>
            <a:r>
              <a:rPr lang="en-US" dirty="0"/>
              <a:t>2.7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14482" y="2092997"/>
            <a:ext cx="1425358" cy="387798"/>
          </a:xfrm>
        </p:spPr>
        <p:txBody>
          <a:bodyPr/>
          <a:lstStyle/>
          <a:p>
            <a:pPr algn="r"/>
            <a:r>
              <a:rPr lang="en-US" dirty="0"/>
              <a:t>2.8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Logging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4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990320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2.8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Review Existing System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Rancher UI Settings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18358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1F08-C212-4D40-852C-334F8A46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1.2.2 Rancher Overview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060E20-76CF-6149-B758-15C1D66C44F4}"/>
              </a:ext>
            </a:extLst>
          </p:cNvPr>
          <p:cNvSpPr/>
          <p:nvPr/>
        </p:nvSpPr>
        <p:spPr>
          <a:xfrm>
            <a:off x="2258291" y="3588327"/>
            <a:ext cx="1828800" cy="5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Rancher 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F53FCE-AEA4-224E-A655-BA1BF76CD0B6}"/>
              </a:ext>
            </a:extLst>
          </p:cNvPr>
          <p:cNvSpPr/>
          <p:nvPr/>
        </p:nvSpPr>
        <p:spPr>
          <a:xfrm>
            <a:off x="2258291" y="4200382"/>
            <a:ext cx="1828800" cy="540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Kubernetes Cluster</a:t>
            </a:r>
          </a:p>
        </p:txBody>
      </p:sp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5CECD840-1303-7C45-A9DF-FD4DA8D97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8291" y="4796488"/>
            <a:ext cx="537106" cy="537106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63FEB407-F1EA-2842-91E3-524169471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4138" y="4796488"/>
            <a:ext cx="537106" cy="537106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60B13F41-6394-8146-8CEE-FFC96F8A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9985" y="4796488"/>
            <a:ext cx="537106" cy="537106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932E86-69E5-5B4D-A7ED-AAA7DFC2427D}"/>
              </a:ext>
            </a:extLst>
          </p:cNvPr>
          <p:cNvSpPr/>
          <p:nvPr/>
        </p:nvSpPr>
        <p:spPr>
          <a:xfrm>
            <a:off x="5832764" y="4200382"/>
            <a:ext cx="1828800" cy="540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Kubernetes Workload Cluster A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2BD5F640-DED3-E442-88F9-A7167D4D3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2764" y="4796488"/>
            <a:ext cx="537106" cy="537106"/>
          </a:xfrm>
          <a:prstGeom prst="rect">
            <a:avLst/>
          </a:prstGeom>
        </p:spPr>
      </p:pic>
      <p:pic>
        <p:nvPicPr>
          <p:cNvPr id="19" name="Graphic 18" descr="Server">
            <a:extLst>
              <a:ext uri="{FF2B5EF4-FFF2-40B4-BE49-F238E27FC236}">
                <a16:creationId xmlns:a16="http://schemas.microsoft.com/office/drawing/2014/main" id="{4DA0D6CC-8075-0641-AB74-7837A02AB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8611" y="4796488"/>
            <a:ext cx="537106" cy="537106"/>
          </a:xfrm>
          <a:prstGeom prst="rect">
            <a:avLst/>
          </a:prstGeom>
        </p:spPr>
      </p:pic>
      <p:pic>
        <p:nvPicPr>
          <p:cNvPr id="20" name="Graphic 19" descr="Server">
            <a:extLst>
              <a:ext uri="{FF2B5EF4-FFF2-40B4-BE49-F238E27FC236}">
                <a16:creationId xmlns:a16="http://schemas.microsoft.com/office/drawing/2014/main" id="{1ECAD0B0-F2FF-C643-8B43-04B94A304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4458" y="4796488"/>
            <a:ext cx="537106" cy="53710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729D02A-6157-3949-BD01-8AA9D442F212}"/>
              </a:ext>
            </a:extLst>
          </p:cNvPr>
          <p:cNvSpPr/>
          <p:nvPr/>
        </p:nvSpPr>
        <p:spPr>
          <a:xfrm>
            <a:off x="8340437" y="4200382"/>
            <a:ext cx="1828800" cy="540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Kubernetes Workload Cluster B</a:t>
            </a:r>
          </a:p>
        </p:txBody>
      </p: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D9216BC0-6740-064F-863B-FD48DDF90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0437" y="4796488"/>
            <a:ext cx="537106" cy="537106"/>
          </a:xfrm>
          <a:prstGeom prst="rect">
            <a:avLst/>
          </a:prstGeom>
        </p:spPr>
      </p:pic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97D35936-2F02-0B44-84B9-F3041B714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6284" y="4796488"/>
            <a:ext cx="537106" cy="537106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B801D684-BA19-1543-B510-FA0995F1B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2131" y="4796488"/>
            <a:ext cx="537106" cy="537106"/>
          </a:xfrm>
          <a:prstGeom prst="rect">
            <a:avLst/>
          </a:prstGeom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C86F959-E9D7-D74D-8B35-D81222799E8E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4087091" y="3858491"/>
            <a:ext cx="2660073" cy="341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28EAF63-5568-B043-93AD-5FBDC932D81E}"/>
              </a:ext>
            </a:extLst>
          </p:cNvPr>
          <p:cNvCxnSpPr>
            <a:stCxn id="4" idx="3"/>
            <a:endCxn id="25" idx="0"/>
          </p:cNvCxnSpPr>
          <p:nvPr/>
        </p:nvCxnSpPr>
        <p:spPr>
          <a:xfrm>
            <a:off x="4087091" y="3858491"/>
            <a:ext cx="5167746" cy="341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F34B72CC-431F-8948-B33D-29F4613D6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894609"/>
            <a:ext cx="914400" cy="914400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5B0464C-58D3-FB4F-B116-25C5E2917728}"/>
              </a:ext>
            </a:extLst>
          </p:cNvPr>
          <p:cNvCxnSpPr>
            <a:stCxn id="40" idx="1"/>
            <a:endCxn id="4" idx="0"/>
          </p:cNvCxnSpPr>
          <p:nvPr/>
        </p:nvCxnSpPr>
        <p:spPr>
          <a:xfrm rot="10800000" flipV="1">
            <a:off x="3172692" y="2351809"/>
            <a:ext cx="2466109" cy="1236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101F84F-8BA6-0549-B822-53DB539FE2C1}"/>
              </a:ext>
            </a:extLst>
          </p:cNvPr>
          <p:cNvCxnSpPr>
            <a:endCxn id="17" idx="1"/>
          </p:cNvCxnSpPr>
          <p:nvPr/>
        </p:nvCxnSpPr>
        <p:spPr>
          <a:xfrm rot="5400000">
            <a:off x="5150872" y="3142807"/>
            <a:ext cx="2009632" cy="645847"/>
          </a:xfrm>
          <a:prstGeom prst="bentConnector4">
            <a:avLst>
              <a:gd name="adj1" fmla="val 43278"/>
              <a:gd name="adj2" fmla="val 13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817F22-9CDE-0B49-BABD-467B5D2EC74E}"/>
              </a:ext>
            </a:extLst>
          </p:cNvPr>
          <p:cNvCxnSpPr>
            <a:stCxn id="40" idx="3"/>
            <a:endCxn id="25" idx="0"/>
          </p:cNvCxnSpPr>
          <p:nvPr/>
        </p:nvCxnSpPr>
        <p:spPr>
          <a:xfrm>
            <a:off x="6553200" y="2351809"/>
            <a:ext cx="2701637" cy="184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75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A7A3BF-A986-5645-A5F0-3B74660E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2.8 Logging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0A71C-19DD-5B4B-99B7-56A435C5DA57}"/>
              </a:ext>
            </a:extLst>
          </p:cNvPr>
          <p:cNvSpPr/>
          <p:nvPr/>
        </p:nvSpPr>
        <p:spPr>
          <a:xfrm>
            <a:off x="681385" y="1823225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Kubelet based log fetching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900CD-75CD-DB4D-9118-9290452DA1B6}"/>
              </a:ext>
            </a:extLst>
          </p:cNvPr>
          <p:cNvSpPr/>
          <p:nvPr/>
        </p:nvSpPr>
        <p:spPr>
          <a:xfrm>
            <a:off x="6319039" y="1823225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Centralized Logging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C2EA75-7051-074A-A7E0-BE067023AE9B}"/>
              </a:ext>
            </a:extLst>
          </p:cNvPr>
          <p:cNvGrpSpPr/>
          <p:nvPr/>
        </p:nvGrpSpPr>
        <p:grpSpPr>
          <a:xfrm>
            <a:off x="681385" y="1771779"/>
            <a:ext cx="344314" cy="0"/>
            <a:chOff x="1754908" y="3429000"/>
            <a:chExt cx="344314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9B41C4-4B79-9440-9414-74328417137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59401" y="3429000"/>
              <a:ext cx="239821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18A047-658F-6D4A-A406-44CE75757FF5}"/>
                </a:ext>
              </a:extLst>
            </p:cNvPr>
            <p:cNvCxnSpPr>
              <a:cxnSpLocks/>
            </p:cNvCxnSpPr>
            <p:nvPr/>
          </p:nvCxnSpPr>
          <p:spPr>
            <a:xfrm>
              <a:off x="1754908" y="3429000"/>
              <a:ext cx="0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274F03-668B-7F4D-98F6-A41A8FC0830A}"/>
              </a:ext>
            </a:extLst>
          </p:cNvPr>
          <p:cNvGrpSpPr/>
          <p:nvPr/>
        </p:nvGrpSpPr>
        <p:grpSpPr>
          <a:xfrm>
            <a:off x="6346540" y="1771779"/>
            <a:ext cx="344314" cy="0"/>
            <a:chOff x="1754908" y="3429000"/>
            <a:chExt cx="344314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297BB6-70CB-F54C-8B4D-1CB7BA2EB2F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59401" y="3429000"/>
              <a:ext cx="239821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C242B0-5497-9B42-9B02-CFA83FCC85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4908" y="3429000"/>
              <a:ext cx="0" cy="0"/>
            </a:xfrm>
            <a:prstGeom prst="line">
              <a:avLst/>
            </a:prstGeom>
            <a:ln w="60325" cap="rnd">
              <a:solidFill>
                <a:srgbClr val="0075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417CE-FEEE-F149-A4D0-FEAE7BEF42FC}"/>
              </a:ext>
            </a:extLst>
          </p:cNvPr>
          <p:cNvSpPr/>
          <p:nvPr/>
        </p:nvSpPr>
        <p:spPr>
          <a:xfrm>
            <a:off x="882316" y="2305549"/>
            <a:ext cx="368053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Docker log files are read by the kubelet and streamed out to clients</a:t>
            </a:r>
          </a:p>
          <a:p>
            <a:pPr marL="0" lvl="1">
              <a:spcBef>
                <a:spcPts val="12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Kubectl logs 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podname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] - will cause the kubelet on the node running the pod to find the latest log file and stream its contents </a:t>
            </a:r>
          </a:p>
          <a:p>
            <a:pPr marL="0" lvl="1">
              <a:spcBef>
                <a:spcPts val="12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Rancher’s console will display the log output from the kubelet as well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414D7-3F8E-6845-9958-5F9AE95D6791}"/>
              </a:ext>
            </a:extLst>
          </p:cNvPr>
          <p:cNvSpPr/>
          <p:nvPr/>
        </p:nvSpPr>
        <p:spPr>
          <a:xfrm>
            <a:off x="6492124" y="2305549"/>
            <a:ext cx="412684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Complimentary to kubelet based logging</a:t>
            </a:r>
          </a:p>
          <a:p>
            <a:pPr marL="0" lvl="1">
              <a:spcBef>
                <a:spcPts val="12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Involves forwarding log events to central log collection system which persists messages </a:t>
            </a:r>
          </a:p>
          <a:p>
            <a:pPr marL="0" lvl="1">
              <a:spcBef>
                <a:spcPts val="12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Typically has some sort of indexing/searching component </a:t>
            </a:r>
          </a:p>
          <a:p>
            <a:pPr marL="0" lvl="1">
              <a:spcBef>
                <a:spcPts val="12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Provides additional durability for logs beyond the node’s lifecycle (what happens when a node is terminated?) </a:t>
            </a:r>
          </a:p>
          <a:p>
            <a:pPr marL="0" lvl="1">
              <a:spcBef>
                <a:spcPts val="12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Enables advanced analysis and visualization of log data</a:t>
            </a:r>
          </a:p>
          <a:p>
            <a:pPr marL="0" lvl="1">
              <a:spcBef>
                <a:spcPts val="12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Examples: Splunk, Elasticsearch/Kibana,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Greylog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spcBef>
                <a:spcPts val="1200"/>
              </a:spcBef>
            </a:pP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84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2966" y="1434319"/>
            <a:ext cx="1856873" cy="387798"/>
          </a:xfrm>
        </p:spPr>
        <p:txBody>
          <a:bodyPr/>
          <a:lstStyle/>
          <a:p>
            <a:pPr algn="r"/>
            <a:r>
              <a:rPr lang="en-US" dirty="0"/>
              <a:t>2.9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Continued Discussion Topics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342562" y="2092997"/>
            <a:ext cx="1497277" cy="387798"/>
          </a:xfrm>
        </p:spPr>
        <p:txBody>
          <a:bodyPr/>
          <a:lstStyle/>
          <a:p>
            <a:pPr algn="r"/>
            <a:r>
              <a:rPr lang="en-US" dirty="0"/>
              <a:t>2.10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Rancher 2.x Q &amp; A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5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816454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2966" y="1434319"/>
            <a:ext cx="1856873" cy="387798"/>
          </a:xfrm>
        </p:spPr>
        <p:txBody>
          <a:bodyPr/>
          <a:lstStyle/>
          <a:p>
            <a:pPr algn="r"/>
            <a:r>
              <a:rPr lang="en-US" dirty="0"/>
              <a:t>2.9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Continued Discussion Topics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342562" y="2092997"/>
            <a:ext cx="1497277" cy="387798"/>
          </a:xfrm>
        </p:spPr>
        <p:txBody>
          <a:bodyPr/>
          <a:lstStyle/>
          <a:p>
            <a:pPr algn="r"/>
            <a:r>
              <a:rPr lang="en-US" dirty="0"/>
              <a:t>2.10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Rancher 2.x Q &amp; A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5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Cluster Management with Rancher</a:t>
            </a:r>
          </a:p>
        </p:txBody>
      </p:sp>
    </p:spTree>
    <p:extLst>
      <p:ext uri="{BB962C8B-B14F-4D97-AF65-F5344CB8AC3E}">
        <p14:creationId xmlns:p14="http://schemas.microsoft.com/office/powerpoint/2010/main" val="408208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386163-3D2C-4B4C-8D6E-4C0D8B727C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" y="2913810"/>
            <a:ext cx="9147175" cy="609398"/>
          </a:xfrm>
        </p:spPr>
        <p:txBody>
          <a:bodyPr/>
          <a:lstStyle/>
          <a:p>
            <a:r>
              <a:rPr lang="en-US" dirty="0"/>
              <a:t>Kubernetes Core Components</a:t>
            </a:r>
          </a:p>
        </p:txBody>
      </p:sp>
    </p:spTree>
    <p:extLst>
      <p:ext uri="{BB962C8B-B14F-4D97-AF65-F5344CB8AC3E}">
        <p14:creationId xmlns:p14="http://schemas.microsoft.com/office/powerpoint/2010/main" val="21095394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238" y="1434319"/>
            <a:ext cx="1295601" cy="387798"/>
          </a:xfrm>
        </p:spPr>
        <p:txBody>
          <a:bodyPr/>
          <a:lstStyle/>
          <a:p>
            <a:pPr algn="r"/>
            <a:r>
              <a:rPr lang="en-US" dirty="0"/>
              <a:t>3.1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Jobs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2432" y="2092997"/>
            <a:ext cx="1127408" cy="387798"/>
          </a:xfrm>
        </p:spPr>
        <p:txBody>
          <a:bodyPr/>
          <a:lstStyle/>
          <a:p>
            <a:pPr algn="r"/>
            <a:r>
              <a:rPr lang="en-US" dirty="0"/>
              <a:t>3.2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Cron Jobs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12432" y="2759424"/>
            <a:ext cx="1127407" cy="387798"/>
          </a:xfrm>
        </p:spPr>
        <p:txBody>
          <a:bodyPr/>
          <a:lstStyle/>
          <a:p>
            <a:pPr algn="r"/>
            <a:r>
              <a:rPr lang="en-US" dirty="0"/>
              <a:t>3.3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CRDs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6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</p:spPr>
        <p:txBody>
          <a:bodyPr/>
          <a:lstStyle/>
          <a:p>
            <a:pPr lvl="0" fontAlgn="base"/>
            <a:r>
              <a:rPr lang="en-US" dirty="0"/>
              <a:t>Kubernetes Core Components</a:t>
            </a:r>
          </a:p>
        </p:txBody>
      </p:sp>
    </p:spTree>
    <p:extLst>
      <p:ext uri="{BB962C8B-B14F-4D97-AF65-F5344CB8AC3E}">
        <p14:creationId xmlns:p14="http://schemas.microsoft.com/office/powerpoint/2010/main" val="13706552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They Complete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LAB: Setup and run a sample job.</a:t>
            </a:r>
          </a:p>
        </p:txBody>
      </p:sp>
    </p:spTree>
    <p:extLst>
      <p:ext uri="{BB962C8B-B14F-4D97-AF65-F5344CB8AC3E}">
        <p14:creationId xmlns:p14="http://schemas.microsoft.com/office/powerpoint/2010/main" val="245972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3/Labs/3.1.2/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0342" y="3309573"/>
            <a:ext cx="8241341" cy="498598"/>
          </a:xfrm>
        </p:spPr>
        <p:txBody>
          <a:bodyPr/>
          <a:lstStyle/>
          <a:p>
            <a:r>
              <a:rPr lang="en-US" dirty="0"/>
              <a:t>3.1.2 LAB: Setup and run a sample job.</a:t>
            </a:r>
          </a:p>
        </p:txBody>
      </p:sp>
    </p:spTree>
    <p:extLst>
      <p:ext uri="{BB962C8B-B14F-4D97-AF65-F5344CB8AC3E}">
        <p14:creationId xmlns:p14="http://schemas.microsoft.com/office/powerpoint/2010/main" val="23580570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3.1.2 LAB: Setup and run a sample job.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Open sample Job 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Apply via </a:t>
            </a:r>
            <a:r>
              <a:rPr lang="en-US" dirty="0" err="1"/>
              <a:t>kubectl</a:t>
            </a: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View Completed Job in UI and CLI</a:t>
            </a:r>
          </a:p>
        </p:txBody>
      </p:sp>
    </p:spTree>
    <p:extLst>
      <p:ext uri="{BB962C8B-B14F-4D97-AF65-F5344CB8AC3E}">
        <p14:creationId xmlns:p14="http://schemas.microsoft.com/office/powerpoint/2010/main" val="15268662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238" y="1434319"/>
            <a:ext cx="1295601" cy="387798"/>
          </a:xfrm>
        </p:spPr>
        <p:txBody>
          <a:bodyPr/>
          <a:lstStyle/>
          <a:p>
            <a:pPr algn="r"/>
            <a:r>
              <a:rPr lang="en-US" dirty="0"/>
              <a:t>3.1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2432" y="2092997"/>
            <a:ext cx="1127408" cy="387798"/>
          </a:xfrm>
        </p:spPr>
        <p:txBody>
          <a:bodyPr/>
          <a:lstStyle/>
          <a:p>
            <a:pPr algn="r"/>
            <a:r>
              <a:rPr lang="en-US" dirty="0"/>
              <a:t>3.2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Cron Jobs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12432" y="2759424"/>
            <a:ext cx="1127407" cy="387798"/>
          </a:xfrm>
        </p:spPr>
        <p:txBody>
          <a:bodyPr/>
          <a:lstStyle/>
          <a:p>
            <a:pPr algn="r"/>
            <a:r>
              <a:rPr lang="en-US" dirty="0"/>
              <a:t>3.3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CRDs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6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</p:spPr>
        <p:txBody>
          <a:bodyPr/>
          <a:lstStyle/>
          <a:p>
            <a:pPr lvl="0" fontAlgn="base"/>
            <a:r>
              <a:rPr lang="en-US" dirty="0"/>
              <a:t>Kubernetes Core Components</a:t>
            </a:r>
          </a:p>
        </p:txBody>
      </p:sp>
    </p:spTree>
    <p:extLst>
      <p:ext uri="{BB962C8B-B14F-4D97-AF65-F5344CB8AC3E}">
        <p14:creationId xmlns:p14="http://schemas.microsoft.com/office/powerpoint/2010/main" val="2449294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238" y="1434319"/>
            <a:ext cx="1295601" cy="387798"/>
          </a:xfrm>
        </p:spPr>
        <p:txBody>
          <a:bodyPr/>
          <a:lstStyle/>
          <a:p>
            <a:pPr algn="r"/>
            <a:r>
              <a:rPr lang="en-US" dirty="0"/>
              <a:t>3.1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2432" y="2092997"/>
            <a:ext cx="1127408" cy="387798"/>
          </a:xfrm>
        </p:spPr>
        <p:txBody>
          <a:bodyPr/>
          <a:lstStyle/>
          <a:p>
            <a:pPr algn="r"/>
            <a:r>
              <a:rPr lang="en-US" dirty="0"/>
              <a:t>3.2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Cron Jobs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12432" y="2759424"/>
            <a:ext cx="1127407" cy="387798"/>
          </a:xfrm>
        </p:spPr>
        <p:txBody>
          <a:bodyPr/>
          <a:lstStyle/>
          <a:p>
            <a:pPr algn="r"/>
            <a:r>
              <a:rPr lang="en-US" dirty="0"/>
              <a:t>3.3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/>
              <a:t>CRDs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6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</p:spPr>
        <p:txBody>
          <a:bodyPr/>
          <a:lstStyle/>
          <a:p>
            <a:pPr lvl="0" fontAlgn="base"/>
            <a:r>
              <a:rPr lang="en-US" dirty="0"/>
              <a:t>Kubernetes Core Components</a:t>
            </a:r>
          </a:p>
        </p:txBody>
      </p:sp>
    </p:spTree>
    <p:extLst>
      <p:ext uri="{BB962C8B-B14F-4D97-AF65-F5344CB8AC3E}">
        <p14:creationId xmlns:p14="http://schemas.microsoft.com/office/powerpoint/2010/main" val="122030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A3AFE-D67F-124C-AF5B-CFCC8EA2A0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760" y="1659797"/>
            <a:ext cx="10508456" cy="4350422"/>
          </a:xfrm>
        </p:spPr>
        <p:txBody>
          <a:bodyPr/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dirty="0"/>
              <a:t>Multi-Cloud Kubernetes Management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dirty="0"/>
              <a:t>RBAC with many backend Providers including Azure Active Directory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dirty="0"/>
              <a:t>Strives to be Kubernetes “Easy Button”</a:t>
            </a:r>
          </a:p>
          <a:p>
            <a:pPr marL="1028700" lvl="1" indent="-342900">
              <a:buSzPct val="80000"/>
              <a:buFont typeface="+mj-lt"/>
              <a:buAutoNum type="arabicPeriod"/>
            </a:pPr>
            <a:r>
              <a:rPr lang="en-US" sz="2600" dirty="0"/>
              <a:t>Monitoring</a:t>
            </a:r>
          </a:p>
          <a:p>
            <a:pPr marL="1028700" lvl="1" indent="-342900">
              <a:buSzPct val="80000"/>
              <a:buFont typeface="+mj-lt"/>
              <a:buAutoNum type="arabicPeriod"/>
            </a:pPr>
            <a:r>
              <a:rPr lang="en-US" sz="2600" dirty="0"/>
              <a:t>Logging</a:t>
            </a:r>
          </a:p>
          <a:p>
            <a:pPr marL="1028700" lvl="1" indent="-342900">
              <a:buSzPct val="80000"/>
              <a:buFont typeface="+mj-lt"/>
              <a:buAutoNum type="arabicPeriod"/>
            </a:pPr>
            <a:r>
              <a:rPr lang="en-US" sz="2600" dirty="0"/>
              <a:t>Notifications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dirty="0"/>
              <a:t>Utilizes Standard Kubernetes API with some CRDs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dirty="0"/>
              <a:t>Deployable with Helm Chart</a:t>
            </a:r>
          </a:p>
          <a:p>
            <a:pPr marL="342900" indent="-342900">
              <a:buSzPct val="80000"/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B3205C-EE4F-A149-9DC5-52418A61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50" y="433054"/>
            <a:ext cx="10508166" cy="590931"/>
          </a:xfrm>
        </p:spPr>
        <p:txBody>
          <a:bodyPr/>
          <a:lstStyle/>
          <a:p>
            <a:r>
              <a:rPr lang="en-US" dirty="0"/>
              <a:t>1.2.2 Rancher Overview</a:t>
            </a:r>
          </a:p>
        </p:txBody>
      </p:sp>
    </p:spTree>
    <p:extLst>
      <p:ext uri="{BB962C8B-B14F-4D97-AF65-F5344CB8AC3E}">
        <p14:creationId xmlns:p14="http://schemas.microsoft.com/office/powerpoint/2010/main" val="1169998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CRDs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Use cases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LAB: Example CRD setup</a:t>
            </a:r>
          </a:p>
        </p:txBody>
      </p:sp>
    </p:spTree>
    <p:extLst>
      <p:ext uri="{BB962C8B-B14F-4D97-AF65-F5344CB8AC3E}">
        <p14:creationId xmlns:p14="http://schemas.microsoft.com/office/powerpoint/2010/main" val="3231123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3/Labs/3.3.3/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8379" y="3309573"/>
            <a:ext cx="7013304" cy="498598"/>
          </a:xfrm>
        </p:spPr>
        <p:txBody>
          <a:bodyPr/>
          <a:lstStyle/>
          <a:p>
            <a:r>
              <a:rPr lang="en-US" dirty="0"/>
              <a:t>3.3.3 LAB: Example CRD setup</a:t>
            </a:r>
          </a:p>
        </p:txBody>
      </p:sp>
    </p:spTree>
    <p:extLst>
      <p:ext uri="{BB962C8B-B14F-4D97-AF65-F5344CB8AC3E}">
        <p14:creationId xmlns:p14="http://schemas.microsoft.com/office/powerpoint/2010/main" val="1446518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3.3.3 LAB: Example CRD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View Sample CRD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Apply with </a:t>
            </a:r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768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80483-62A9-2D43-9AD9-FA2933CBED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2420137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6836" y="1434319"/>
            <a:ext cx="1133003" cy="387798"/>
          </a:xfrm>
        </p:spPr>
        <p:txBody>
          <a:bodyPr/>
          <a:lstStyle/>
          <a:p>
            <a:pPr algn="r"/>
            <a:r>
              <a:rPr lang="en-US" dirty="0"/>
              <a:t>4.1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Security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06836" y="2092997"/>
            <a:ext cx="1133003" cy="387798"/>
          </a:xfrm>
        </p:spPr>
        <p:txBody>
          <a:bodyPr/>
          <a:lstStyle/>
          <a:p>
            <a:pPr algn="r"/>
            <a:r>
              <a:rPr lang="en-US" dirty="0"/>
              <a:t>4.2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79864" y="2187244"/>
            <a:ext cx="4418172" cy="193899"/>
          </a:xfrm>
        </p:spPr>
        <p:txBody>
          <a:bodyPr/>
          <a:lstStyle/>
          <a:p>
            <a:r>
              <a:rPr lang="en-US" dirty="0"/>
              <a:t>Pod Security Policies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7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</p:spPr>
        <p:txBody>
          <a:bodyPr/>
          <a:lstStyle/>
          <a:p>
            <a:pPr lvl="0" fontAlgn="base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055850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691850D-2A25-844F-8790-D0102268B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CIS Benchmarks </a:t>
            </a:r>
          </a:p>
          <a:p>
            <a:pPr marL="0" indent="0">
              <a:buNone/>
            </a:pPr>
            <a:r>
              <a:rPr lang="en-US" dirty="0"/>
              <a:t>Image Scanning</a:t>
            </a:r>
          </a:p>
          <a:p>
            <a:pPr marL="0" indent="0">
              <a:buNone/>
            </a:pPr>
            <a:r>
              <a:rPr lang="en-US" dirty="0"/>
              <a:t>Secret Encryption</a:t>
            </a:r>
          </a:p>
          <a:p>
            <a:pPr marL="0" indent="0">
              <a:buNone/>
            </a:pPr>
            <a:r>
              <a:rPr lang="en-US" dirty="0"/>
              <a:t>Runtime Threat Detection</a:t>
            </a:r>
          </a:p>
          <a:p>
            <a:pPr marL="0" indent="0">
              <a:buNone/>
            </a:pPr>
            <a:r>
              <a:rPr lang="en-US" dirty="0"/>
              <a:t>Process</a:t>
            </a:r>
          </a:p>
          <a:p>
            <a:pPr marL="0" indent="0">
              <a:buNone/>
            </a:pPr>
            <a:r>
              <a:rPr lang="en-US" dirty="0"/>
              <a:t>Pod Security Policies</a:t>
            </a:r>
          </a:p>
          <a:p>
            <a:pPr marL="0" indent="0">
              <a:buNone/>
            </a:pPr>
            <a:r>
              <a:rPr lang="en-US" dirty="0"/>
              <a:t>Network Plugins</a:t>
            </a:r>
          </a:p>
          <a:p>
            <a:pPr marL="0" indent="0">
              <a:buNone/>
            </a:pPr>
            <a:r>
              <a:rPr lang="en-US" dirty="0"/>
              <a:t>Network Security</a:t>
            </a:r>
          </a:p>
          <a:p>
            <a:pPr marL="0" indent="0">
              <a:buNone/>
            </a:pPr>
            <a:r>
              <a:rPr lang="en-US" dirty="0"/>
              <a:t>SSL Termination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F2B03D-BAA6-A041-A234-8BC67EAA0C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More complete Security Topic Coverage	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1932B188-66B3-6346-BCD5-A72EF8EC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– Security Topics	</a:t>
            </a:r>
          </a:p>
        </p:txBody>
      </p:sp>
    </p:spTree>
    <p:extLst>
      <p:ext uri="{BB962C8B-B14F-4D97-AF65-F5344CB8AC3E}">
        <p14:creationId xmlns:p14="http://schemas.microsoft.com/office/powerpoint/2010/main" val="3605224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6836" y="1434319"/>
            <a:ext cx="1133003" cy="387798"/>
          </a:xfrm>
        </p:spPr>
        <p:txBody>
          <a:bodyPr/>
          <a:lstStyle/>
          <a:p>
            <a:pPr algn="r"/>
            <a:r>
              <a:rPr lang="en-US" dirty="0"/>
              <a:t>4.1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Security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06836" y="2092997"/>
            <a:ext cx="1133003" cy="387798"/>
          </a:xfrm>
        </p:spPr>
        <p:txBody>
          <a:bodyPr/>
          <a:lstStyle/>
          <a:p>
            <a:pPr algn="r"/>
            <a:r>
              <a:rPr lang="en-US" dirty="0"/>
              <a:t>4.2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79864" y="2187244"/>
            <a:ext cx="4418172" cy="193899"/>
          </a:xfrm>
        </p:spPr>
        <p:txBody>
          <a:bodyPr/>
          <a:lstStyle/>
          <a:p>
            <a:r>
              <a:rPr lang="en-US" b="1" dirty="0"/>
              <a:t>Pod Security Policies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7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</p:spPr>
        <p:txBody>
          <a:bodyPr/>
          <a:lstStyle/>
          <a:p>
            <a:pPr lvl="0" fontAlgn="base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793479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Pod Security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LAB: Add Pod Security Policies to Local Rancher cluster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LAB: Deploy Secure and Unsecured Workload</a:t>
            </a:r>
          </a:p>
        </p:txBody>
      </p:sp>
    </p:spTree>
    <p:extLst>
      <p:ext uri="{BB962C8B-B14F-4D97-AF65-F5344CB8AC3E}">
        <p14:creationId xmlns:p14="http://schemas.microsoft.com/office/powerpoint/2010/main" val="20652898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4/Labs/4.2.1/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1500" y="3309573"/>
            <a:ext cx="11430183" cy="498598"/>
          </a:xfrm>
        </p:spPr>
        <p:txBody>
          <a:bodyPr/>
          <a:lstStyle/>
          <a:p>
            <a:r>
              <a:rPr lang="en-US" dirty="0"/>
              <a:t>4.2.1 LAB: Add Pod Security Policies to Local Rancher</a:t>
            </a:r>
          </a:p>
        </p:txBody>
      </p:sp>
    </p:spTree>
    <p:extLst>
      <p:ext uri="{BB962C8B-B14F-4D97-AF65-F5344CB8AC3E}">
        <p14:creationId xmlns:p14="http://schemas.microsoft.com/office/powerpoint/2010/main" val="658874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4.2.1 LAB: Add Pod Security Policies to Local Rancher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cluster.yml</a:t>
            </a:r>
            <a:r>
              <a:rPr lang="en-US" dirty="0"/>
              <a:t> in Section 2/Labs/2.1.6</a:t>
            </a:r>
          </a:p>
          <a:p>
            <a:r>
              <a:rPr lang="en-US" dirty="0"/>
              <a:t>Update RKE in 2.1.6</a:t>
            </a:r>
          </a:p>
          <a:p>
            <a:r>
              <a:rPr lang="en-US" dirty="0"/>
              <a:t>Validate the install with test deployment</a:t>
            </a:r>
          </a:p>
          <a:p>
            <a:r>
              <a:rPr lang="en-US" dirty="0"/>
              <a:t>Create Role and Role Bindings.</a:t>
            </a:r>
          </a:p>
          <a:p>
            <a:r>
              <a:rPr lang="en-US" dirty="0"/>
              <a:t>Validate Again</a:t>
            </a:r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9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434319"/>
            <a:ext cx="743839" cy="387798"/>
          </a:xfrm>
        </p:spPr>
        <p:txBody>
          <a:bodyPr/>
          <a:lstStyle/>
          <a:p>
            <a:pPr algn="r"/>
            <a:r>
              <a:rPr lang="en-US" dirty="0"/>
              <a:t>1.1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Course Updates and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89834" y="2092997"/>
            <a:ext cx="850005" cy="387798"/>
          </a:xfrm>
        </p:spPr>
        <p:txBody>
          <a:bodyPr/>
          <a:lstStyle/>
          <a:p>
            <a:pPr algn="r"/>
            <a:r>
              <a:rPr lang="en-US" dirty="0"/>
              <a:t>1.2.2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Rancher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4784C0-08F4-5346-ABAC-4CFA6986C2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35722" y="2759424"/>
            <a:ext cx="1004118" cy="387798"/>
          </a:xfrm>
        </p:spPr>
        <p:txBody>
          <a:bodyPr/>
          <a:lstStyle/>
          <a:p>
            <a:pPr algn="r"/>
            <a:r>
              <a:rPr lang="en-US" dirty="0"/>
              <a:t>1.2.3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2FDD63-F3DA-794C-A214-CC1D68E746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DFD02-EB8F-BE41-9098-AC8579DABC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/>
              <a:t>Local Setup and Environment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DDCEE-6239-124E-A1DA-5F2F76B1D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56936" y="3418102"/>
            <a:ext cx="2082904" cy="387798"/>
          </a:xfrm>
        </p:spPr>
        <p:txBody>
          <a:bodyPr/>
          <a:lstStyle/>
          <a:p>
            <a:pPr algn="r"/>
            <a:r>
              <a:rPr lang="en-US" dirty="0"/>
              <a:t>2.1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1CAA45-7DBD-BD49-A531-B93BA639297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CA2814-B147-4D4C-878C-9666C05B17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88028" y="3512349"/>
            <a:ext cx="4418172" cy="193899"/>
          </a:xfrm>
        </p:spPr>
        <p:txBody>
          <a:bodyPr/>
          <a:lstStyle/>
          <a:p>
            <a:r>
              <a:rPr lang="en-US" dirty="0"/>
              <a:t>Rancher Setup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Overview and Setup</a:t>
            </a:r>
          </a:p>
        </p:txBody>
      </p:sp>
    </p:spTree>
    <p:extLst>
      <p:ext uri="{BB962C8B-B14F-4D97-AF65-F5344CB8AC3E}">
        <p14:creationId xmlns:p14="http://schemas.microsoft.com/office/powerpoint/2010/main" val="27752253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4/Labs/4.2.2/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2808" y="3325902"/>
            <a:ext cx="10809696" cy="997196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4.2.2 LAB: Deploy Secure and Unsecured Workload</a:t>
            </a:r>
          </a:p>
        </p:txBody>
      </p:sp>
    </p:spTree>
    <p:extLst>
      <p:ext uri="{BB962C8B-B14F-4D97-AF65-F5344CB8AC3E}">
        <p14:creationId xmlns:p14="http://schemas.microsoft.com/office/powerpoint/2010/main" val="5304202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SzPct val="80000"/>
            </a:pPr>
            <a:r>
              <a:rPr lang="en-US" dirty="0"/>
              <a:t>4.2.2 LAB: Deploy Secure and Unsecured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unprivileged workload</a:t>
            </a:r>
          </a:p>
          <a:p>
            <a:r>
              <a:rPr lang="en-US" dirty="0"/>
              <a:t>Add Restricted PSP</a:t>
            </a:r>
          </a:p>
          <a:p>
            <a:r>
              <a:rPr lang="en-US" dirty="0"/>
              <a:t>Set restricted as default</a:t>
            </a:r>
          </a:p>
          <a:p>
            <a:r>
              <a:rPr lang="en-US" dirty="0"/>
              <a:t>Test insecure deployment</a:t>
            </a:r>
          </a:p>
          <a:p>
            <a:r>
              <a:rPr lang="en-US" dirty="0"/>
              <a:t>Secure Role Binding</a:t>
            </a:r>
          </a:p>
          <a:p>
            <a:r>
              <a:rPr lang="en-US" dirty="0"/>
              <a:t>Test insecure deployment should work</a:t>
            </a:r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87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2DBB-6674-8C4E-B20A-7CC866EF7A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Operational Usability</a:t>
            </a:r>
          </a:p>
        </p:txBody>
      </p:sp>
    </p:spTree>
    <p:extLst>
      <p:ext uri="{BB962C8B-B14F-4D97-AF65-F5344CB8AC3E}">
        <p14:creationId xmlns:p14="http://schemas.microsoft.com/office/powerpoint/2010/main" val="16517533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5996" y="1434319"/>
            <a:ext cx="993843" cy="387798"/>
          </a:xfrm>
        </p:spPr>
        <p:txBody>
          <a:bodyPr/>
          <a:lstStyle/>
          <a:p>
            <a:pPr algn="r"/>
            <a:r>
              <a:rPr lang="en-US" dirty="0"/>
              <a:t>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0" y="2092997"/>
            <a:ext cx="743839" cy="387798"/>
          </a:xfrm>
        </p:spPr>
        <p:txBody>
          <a:bodyPr/>
          <a:lstStyle/>
          <a:p>
            <a:pPr algn="r"/>
            <a:r>
              <a:rPr lang="en-US" dirty="0"/>
              <a:t>5.2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Application Versioning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8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Operational Usability</a:t>
            </a:r>
          </a:p>
        </p:txBody>
      </p:sp>
    </p:spTree>
    <p:extLst>
      <p:ext uri="{BB962C8B-B14F-4D97-AF65-F5344CB8AC3E}">
        <p14:creationId xmlns:p14="http://schemas.microsoft.com/office/powerpoint/2010/main" val="26028648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Best Practices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/>
              <a:t>Developers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Rancher &amp; Support Tools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/>
              <a:t>Rancher UI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/>
              <a:t>Sidecars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/>
              <a:t>LAB: Add sidecar to a workload.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/>
              <a:t>APM</a:t>
            </a:r>
          </a:p>
        </p:txBody>
      </p:sp>
    </p:spTree>
    <p:extLst>
      <p:ext uri="{BB962C8B-B14F-4D97-AF65-F5344CB8AC3E}">
        <p14:creationId xmlns:p14="http://schemas.microsoft.com/office/powerpoint/2010/main" val="32318157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5/Labs/5.1.3/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57650" y="3309573"/>
            <a:ext cx="7944033" cy="498598"/>
          </a:xfrm>
        </p:spPr>
        <p:txBody>
          <a:bodyPr/>
          <a:lstStyle/>
          <a:p>
            <a:r>
              <a:rPr lang="en-US" dirty="0"/>
              <a:t>5.1.3 LAB: Add sidecar to a workload.</a:t>
            </a:r>
          </a:p>
        </p:txBody>
      </p:sp>
    </p:spTree>
    <p:extLst>
      <p:ext uri="{BB962C8B-B14F-4D97-AF65-F5344CB8AC3E}">
        <p14:creationId xmlns:p14="http://schemas.microsoft.com/office/powerpoint/2010/main" val="33519381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5.1.3.3 LAB: Add sidecar to a workload.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Show sidecar options, select sidecar to use. 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Add Sidecar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Debug pod network traffic using sidecar.</a:t>
            </a:r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56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5996" y="1434319"/>
            <a:ext cx="993843" cy="387798"/>
          </a:xfrm>
        </p:spPr>
        <p:txBody>
          <a:bodyPr/>
          <a:lstStyle/>
          <a:p>
            <a:pPr algn="r"/>
            <a:r>
              <a:rPr lang="en-US" dirty="0"/>
              <a:t>5.1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0" y="2092997"/>
            <a:ext cx="743839" cy="387798"/>
          </a:xfrm>
        </p:spPr>
        <p:txBody>
          <a:bodyPr/>
          <a:lstStyle/>
          <a:p>
            <a:pPr algn="r"/>
            <a:r>
              <a:rPr lang="en-US" dirty="0"/>
              <a:t>5.2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Application</a:t>
            </a:r>
            <a:r>
              <a:rPr lang="en-US" dirty="0"/>
              <a:t> </a:t>
            </a:r>
            <a:r>
              <a:rPr lang="en-US" b="1" dirty="0"/>
              <a:t>Versioning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8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Operational Usability</a:t>
            </a:r>
          </a:p>
        </p:txBody>
      </p:sp>
    </p:spTree>
    <p:extLst>
      <p:ext uri="{BB962C8B-B14F-4D97-AF65-F5344CB8AC3E}">
        <p14:creationId xmlns:p14="http://schemas.microsoft.com/office/powerpoint/2010/main" val="3555427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 Application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 err="1"/>
              <a:t>SemVer</a:t>
            </a:r>
            <a:endParaRPr lang="en-US" dirty="0"/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Immutable Artifacts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dirty="0"/>
              <a:t>Test Builds</a:t>
            </a:r>
          </a:p>
          <a:p>
            <a:pPr marL="342900" indent="-342900">
              <a:buSzPct val="80000"/>
              <a:buFont typeface="+mj-lt"/>
              <a:buAutoNum type="arabicPeriod"/>
            </a:pPr>
            <a:endParaRPr lang="en-US" dirty="0"/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927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6688" y="1434319"/>
            <a:ext cx="593151" cy="387798"/>
          </a:xfrm>
        </p:spPr>
        <p:txBody>
          <a:bodyPr/>
          <a:lstStyle/>
          <a:p>
            <a:pPr algn="r"/>
            <a:r>
              <a:rPr lang="en-US" dirty="0"/>
              <a:t>5.3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Scaling 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46688" y="2092997"/>
            <a:ext cx="593151" cy="387798"/>
          </a:xfrm>
        </p:spPr>
        <p:txBody>
          <a:bodyPr/>
          <a:lstStyle/>
          <a:p>
            <a:pPr algn="r"/>
            <a:r>
              <a:rPr lang="en-US" dirty="0"/>
              <a:t>5.4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Out of Resource Handling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9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Operational Usability</a:t>
            </a:r>
          </a:p>
        </p:txBody>
      </p:sp>
    </p:spTree>
    <p:extLst>
      <p:ext uri="{BB962C8B-B14F-4D97-AF65-F5344CB8AC3E}">
        <p14:creationId xmlns:p14="http://schemas.microsoft.com/office/powerpoint/2010/main" val="36812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E98C3A-8867-2341-8B11-BDC22A8A43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/>
              <a:t>Hosting Environment</a:t>
            </a:r>
            <a:endParaRPr lang="en-US" dirty="0"/>
          </a:p>
          <a:p>
            <a:pPr lvl="1"/>
            <a:r>
              <a:rPr lang="en-US" dirty="0"/>
              <a:t>Full Access to Empty Azure Account *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00E1E8-D1AA-9045-A51E-4F6EC84B1D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/>
              <a:t>Applications</a:t>
            </a:r>
          </a:p>
          <a:p>
            <a:pPr lvl="1"/>
            <a:r>
              <a:rPr lang="en-US" dirty="0"/>
              <a:t>helm 2</a:t>
            </a:r>
          </a:p>
          <a:p>
            <a:pPr lvl="1"/>
            <a:r>
              <a:rPr lang="en-US" dirty="0"/>
              <a:t>azure cli 2.2</a:t>
            </a:r>
          </a:p>
          <a:p>
            <a:pPr lvl="1"/>
            <a:r>
              <a:rPr lang="en-US" dirty="0"/>
              <a:t>rancher cli 2.3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2.3.2</a:t>
            </a:r>
          </a:p>
          <a:p>
            <a:pPr lvl="1"/>
            <a:r>
              <a:rPr lang="en-US" dirty="0"/>
              <a:t>docker 19.03</a:t>
            </a:r>
          </a:p>
          <a:p>
            <a:pPr lvl="1"/>
            <a:r>
              <a:rPr lang="en-US" dirty="0" err="1"/>
              <a:t>rke</a:t>
            </a:r>
            <a:r>
              <a:rPr lang="en-US" dirty="0"/>
              <a:t> cli 1.0.5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B2A170-9911-DA4D-8593-04D4800273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1A3835-06B6-4347-9540-10147601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1.2.3 Local Lab Setup &amp;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7247F-6325-874D-B024-E670F9959290}"/>
              </a:ext>
            </a:extLst>
          </p:cNvPr>
          <p:cNvSpPr txBox="1"/>
          <p:nvPr/>
        </p:nvSpPr>
        <p:spPr>
          <a:xfrm>
            <a:off x="685800" y="5767440"/>
            <a:ext cx="110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Usage in a utilized account could unintentionally effect existing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821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Scaling with AKS &amp; HPA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Cluster Auto Scaler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HPA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LAB: Scale with HPA</a:t>
            </a:r>
          </a:p>
        </p:txBody>
      </p:sp>
    </p:spTree>
    <p:extLst>
      <p:ext uri="{BB962C8B-B14F-4D97-AF65-F5344CB8AC3E}">
        <p14:creationId xmlns:p14="http://schemas.microsoft.com/office/powerpoint/2010/main" val="11248798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Scaling with AKS &amp; HPA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67725D-A0F9-7844-A761-C6D06D36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5631" y="2280444"/>
            <a:ext cx="539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99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5.3.1 Cluster Auto Scaler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dirty="0"/>
              <a:t>KEDA uses </a:t>
            </a:r>
            <a:r>
              <a:rPr lang="en-US" dirty="0" err="1"/>
              <a:t>asure</a:t>
            </a:r>
            <a:r>
              <a:rPr lang="en-US" dirty="0"/>
              <a:t> functions to scale AKS automatically.</a:t>
            </a:r>
          </a:p>
          <a:p>
            <a:pPr marL="0" indent="0">
              <a:buSzPct val="80000"/>
              <a:buNone/>
            </a:pPr>
            <a:r>
              <a:rPr lang="en-US" dirty="0">
                <a:hlinkClick r:id="rId3"/>
              </a:rPr>
              <a:t>https://docs.microsoft.com/en-us/azure/aks/cluster-autoscaler</a:t>
            </a:r>
            <a:endParaRPr lang="en-US" dirty="0"/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99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– Cloud Functions to Control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dirty="0"/>
              <a:t>KEDA uses </a:t>
            </a:r>
            <a:r>
              <a:rPr lang="en-US" dirty="0" err="1"/>
              <a:t>asure</a:t>
            </a:r>
            <a:r>
              <a:rPr lang="en-US" dirty="0"/>
              <a:t> functions to scale AKS automatically.</a:t>
            </a:r>
          </a:p>
          <a:p>
            <a:pPr marL="0" indent="0">
              <a:buSzPct val="80000"/>
              <a:buNone/>
            </a:pPr>
            <a:r>
              <a:rPr lang="en-US" dirty="0">
                <a:hlinkClick r:id="rId3"/>
              </a:rPr>
              <a:t>https://keda.sh/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https://docs.microsoft.com/en-us/azure/azure-functions/functions-kubernetes-keda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448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5.3.2 Horizontal Pod </a:t>
            </a:r>
            <a:r>
              <a:rPr lang="en-US" dirty="0" err="1"/>
              <a:t>Autoscaler</a:t>
            </a:r>
            <a:endParaRPr lang="en-US" dirty="0"/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6FC8DEA5-20D2-B047-8422-D69227A8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6757" y="1476274"/>
            <a:ext cx="4124751" cy="4386263"/>
          </a:xfrm>
        </p:spPr>
      </p:pic>
    </p:spTree>
    <p:extLst>
      <p:ext uri="{BB962C8B-B14F-4D97-AF65-F5344CB8AC3E}">
        <p14:creationId xmlns:p14="http://schemas.microsoft.com/office/powerpoint/2010/main" val="3270278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AF0A-110C-A144-BFD4-34D3F88429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i="1" dirty="0"/>
              <a:t>/Section 5/Labs/5.3.3/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21E7-DEEF-4247-A08D-ACB34D3B6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3309573"/>
            <a:ext cx="5905683" cy="498598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5.3.3 LAB: Scale with HPA</a:t>
            </a:r>
          </a:p>
        </p:txBody>
      </p:sp>
    </p:spTree>
    <p:extLst>
      <p:ext uri="{BB962C8B-B14F-4D97-AF65-F5344CB8AC3E}">
        <p14:creationId xmlns:p14="http://schemas.microsoft.com/office/powerpoint/2010/main" val="40130168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80000"/>
            </a:pPr>
            <a:r>
              <a:rPr lang="en-US" dirty="0"/>
              <a:t>5.3.3 LAB: Add HPA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Add HPA to insecure deployment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Add </a:t>
            </a:r>
            <a:r>
              <a:rPr lang="en-US" b="1" dirty="0" err="1"/>
              <a:t>cpu</a:t>
            </a:r>
            <a:r>
              <a:rPr lang="en-US" b="1" dirty="0"/>
              <a:t> limits to deployment.</a:t>
            </a:r>
            <a:endParaRPr lang="en-US" dirty="0"/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125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7E97C-E525-004D-8F02-8CE119217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6688" y="1434319"/>
            <a:ext cx="593151" cy="387798"/>
          </a:xfrm>
        </p:spPr>
        <p:txBody>
          <a:bodyPr/>
          <a:lstStyle/>
          <a:p>
            <a:pPr algn="r"/>
            <a:r>
              <a:rPr lang="en-US" dirty="0"/>
              <a:t>5.3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2ACE-F5C0-014F-B9A4-8C1695E54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BC7D-97DA-5E42-B777-1485FDA34F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Scaling 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F768-BD6B-CB4C-A5F5-88AFE9D9A87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46688" y="2092997"/>
            <a:ext cx="593151" cy="387798"/>
          </a:xfrm>
        </p:spPr>
        <p:txBody>
          <a:bodyPr/>
          <a:lstStyle/>
          <a:p>
            <a:pPr algn="r"/>
            <a:r>
              <a:rPr lang="en-US" dirty="0"/>
              <a:t>5.4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CF4429-8BB3-E344-AC0A-EA819CA211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F84A-756B-534B-B689-099E22480A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Out of Resource Handling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AE69B09-F199-6F43-808F-DC1E463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9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DFE24C-AFA5-8240-8838-BF7BE68E6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Operational Usability</a:t>
            </a:r>
          </a:p>
        </p:txBody>
      </p:sp>
    </p:spTree>
    <p:extLst>
      <p:ext uri="{BB962C8B-B14F-4D97-AF65-F5344CB8AC3E}">
        <p14:creationId xmlns:p14="http://schemas.microsoft.com/office/powerpoint/2010/main" val="1343059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Out of Resource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" y="1510393"/>
            <a:ext cx="10501312" cy="4385843"/>
          </a:xfrm>
        </p:spPr>
        <p:txBody>
          <a:bodyPr>
            <a:normAutofit/>
          </a:bodyPr>
          <a:lstStyle/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Handling out of Resource States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Pod Disruption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Pod Priority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QoS Classes</a:t>
            </a:r>
          </a:p>
          <a:p>
            <a:pPr marL="457200" indent="-457200">
              <a:buSzPct val="80000"/>
              <a:buFont typeface="+mj-lt"/>
              <a:buAutoNum type="arabicPeriod"/>
            </a:pPr>
            <a:r>
              <a:rPr lang="en-US" dirty="0"/>
              <a:t>LAB: Resource Prioritization </a:t>
            </a:r>
          </a:p>
        </p:txBody>
      </p:sp>
    </p:spTree>
    <p:extLst>
      <p:ext uri="{BB962C8B-B14F-4D97-AF65-F5344CB8AC3E}">
        <p14:creationId xmlns:p14="http://schemas.microsoft.com/office/powerpoint/2010/main" val="17069655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747-C37B-5E42-9DC7-82B3C2F3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Out of Resource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B7FF-814B-A343-BC6C-516C533E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" y="1510393"/>
            <a:ext cx="10501312" cy="4385843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dirty="0"/>
              <a:t>1. Handling out of Resource States</a:t>
            </a:r>
          </a:p>
          <a:p>
            <a:pPr marL="0" indent="0">
              <a:buSzPct val="80000"/>
              <a:buNone/>
            </a:pPr>
            <a:r>
              <a:rPr lang="en-US" dirty="0"/>
              <a:t>Utilize Prioritization, Disruption Budgets, and QoS to gracefully degrade services.</a:t>
            </a:r>
          </a:p>
          <a:p>
            <a:pPr marL="0" indent="0">
              <a:buSzPct val="80000"/>
              <a:buNone/>
            </a:pPr>
            <a:r>
              <a:rPr lang="en-US" dirty="0"/>
              <a:t>Use alerting to let you know it is happening.</a:t>
            </a:r>
          </a:p>
          <a:p>
            <a:pPr marL="0" indent="0">
              <a:buSzPct val="80000"/>
              <a:buNone/>
            </a:pPr>
            <a:r>
              <a:rPr lang="en-US" dirty="0"/>
              <a:t>Scale externally when you can.</a:t>
            </a:r>
          </a:p>
          <a:p>
            <a:pPr marL="0" indent="0"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92527"/>
      </p:ext>
    </p:extLst>
  </p:cSld>
  <p:clrMapOvr>
    <a:masterClrMapping/>
  </p:clrMapOvr>
</p:sld>
</file>

<file path=ppt/theme/theme1.xml><?xml version="1.0" encoding="utf-8"?>
<a:theme xmlns:a="http://schemas.openxmlformats.org/drawingml/2006/main" name="Rancher">
  <a:themeElements>
    <a:clrScheme name="Rancher 1">
      <a:dk1>
        <a:srgbClr val="3C3C3C"/>
      </a:dk1>
      <a:lt1>
        <a:srgbClr val="ECF0F1"/>
      </a:lt1>
      <a:dk2>
        <a:srgbClr val="33485E"/>
      </a:dk2>
      <a:lt2>
        <a:srgbClr val="99A3A8"/>
      </a:lt2>
      <a:accent1>
        <a:srgbClr val="0075A8"/>
      </a:accent1>
      <a:accent2>
        <a:srgbClr val="8DC63F"/>
      </a:accent2>
      <a:accent3>
        <a:srgbClr val="78C9CF"/>
      </a:accent3>
      <a:accent4>
        <a:srgbClr val="27AE5F"/>
      </a:accent4>
      <a:accent5>
        <a:srgbClr val="F1C30F"/>
      </a:accent5>
      <a:accent6>
        <a:srgbClr val="F15354"/>
      </a:accent6>
      <a:hlink>
        <a:srgbClr val="0075A8"/>
      </a:hlink>
      <a:folHlink>
        <a:srgbClr val="D9D9D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ddaf574-f7ff-4237-bc2f-323314dcef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902630F51CE42B100BA6A244985FE" ma:contentTypeVersion="12" ma:contentTypeDescription="Create a new document." ma:contentTypeScope="" ma:versionID="148ff40825b45a97a6b25a3b8c4f54d6">
  <xsd:schema xmlns:xsd="http://www.w3.org/2001/XMLSchema" xmlns:xs="http://www.w3.org/2001/XMLSchema" xmlns:p="http://schemas.microsoft.com/office/2006/metadata/properties" xmlns:ns2="dddaf574-f7ff-4237-bc2f-323314dcef01" xmlns:ns3="fd72e0dc-b67d-4a1d-aff4-17fc3a69d72c" targetNamespace="http://schemas.microsoft.com/office/2006/metadata/properties" ma:root="true" ma:fieldsID="950b8f91f67c2d273b4ff0e5dac5e5c4" ns2:_="" ns3:_="">
    <xsd:import namespace="dddaf574-f7ff-4237-bc2f-323314dcef01"/>
    <xsd:import namespace="fd72e0dc-b67d-4a1d-aff4-17fc3a69d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omment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af574-f7ff-4237-bc2f-323314dce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Comment" ma:index="18" nillable="true" ma:displayName="Comment" ma:description="Users comments" ma:format="Dropdown" ma:internalName="Comment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2e0dc-b67d-4a1d-aff4-17fc3a69d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BAB430-646B-48F8-A631-407B26CE6940}">
  <ds:schemaRefs>
    <ds:schemaRef ds:uri="http://purl.org/dc/dcmitype/"/>
    <ds:schemaRef ds:uri="http://schemas.microsoft.com/office/2006/documentManagement/types"/>
    <ds:schemaRef ds:uri="dddaf574-f7ff-4237-bc2f-323314dcef01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d72e0dc-b67d-4a1d-aff4-17fc3a69d72c"/>
  </ds:schemaRefs>
</ds:datastoreItem>
</file>

<file path=customXml/itemProps2.xml><?xml version="1.0" encoding="utf-8"?>
<ds:datastoreItem xmlns:ds="http://schemas.openxmlformats.org/officeDocument/2006/customXml" ds:itemID="{AA5001B6-FABC-42F5-95F3-497041AC5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af574-f7ff-4237-bc2f-323314dcef01"/>
    <ds:schemaRef ds:uri="fd72e0dc-b67d-4a1d-aff4-17fc3a69d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C24490-5B46-4C52-8EC9-E251AF26EA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2793</Words>
  <Application>Microsoft Macintosh PowerPoint</Application>
  <PresentationFormat>Widescreen</PresentationFormat>
  <Paragraphs>699</Paragraphs>
  <Slides>112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Arial</vt:lpstr>
      <vt:lpstr>Calibri</vt:lpstr>
      <vt:lpstr>Century Gothic</vt:lpstr>
      <vt:lpstr>Courier New</vt:lpstr>
      <vt:lpstr>Times</vt:lpstr>
      <vt:lpstr>Rancher</vt:lpstr>
      <vt:lpstr>PowerPoint Presentation</vt:lpstr>
      <vt:lpstr>Course Overview</vt:lpstr>
      <vt:lpstr>Course Schedule</vt:lpstr>
      <vt:lpstr>Course Updates &amp; Overview</vt:lpstr>
      <vt:lpstr>Block 1</vt:lpstr>
      <vt:lpstr>1.2.2 Rancher Overview</vt:lpstr>
      <vt:lpstr>1.2.2 Rancher Overview</vt:lpstr>
      <vt:lpstr>Block 1</vt:lpstr>
      <vt:lpstr>1.2.3 Local Lab Setup &amp; Environment</vt:lpstr>
      <vt:lpstr>Block 1</vt:lpstr>
      <vt:lpstr>2.1 Setup Rancher</vt:lpstr>
      <vt:lpstr>2.1.1 High Availability Deployment</vt:lpstr>
      <vt:lpstr>2.1 Continued – AKS vs RKE</vt:lpstr>
      <vt:lpstr>PowerPoint Presentation</vt:lpstr>
      <vt:lpstr>2.1.6 LAB: Replace Rancher with RKE Instance</vt:lpstr>
      <vt:lpstr>2.1.6 LAB: Replace Rancher with RKE Instance</vt:lpstr>
      <vt:lpstr>PowerPoint Presentation</vt:lpstr>
      <vt:lpstr>Block 2</vt:lpstr>
      <vt:lpstr>2.2 Working with Rancher</vt:lpstr>
      <vt:lpstr>2.2.1 How does the Rancher UI work? </vt:lpstr>
      <vt:lpstr>PowerPoint Presentation</vt:lpstr>
      <vt:lpstr>2.2.2 LAB: Rancher CLI – Add Project</vt:lpstr>
      <vt:lpstr>Block 2</vt:lpstr>
      <vt:lpstr>2.3 Deploying Clusters with Rancher</vt:lpstr>
      <vt:lpstr>PowerPoint Presentation</vt:lpstr>
      <vt:lpstr>2.3.2 LAB: Add AKS Cluster in UI</vt:lpstr>
      <vt:lpstr>2.3.2 LAB: Add AKS Cluster in UI</vt:lpstr>
      <vt:lpstr>2.3.3 Cluster Import </vt:lpstr>
      <vt:lpstr>PowerPoint Presentation</vt:lpstr>
      <vt:lpstr>2.3.4 LAB: Import Existing Cluster</vt:lpstr>
      <vt:lpstr>PowerPoint Presentation</vt:lpstr>
      <vt:lpstr>2.3.5 – LAB: Import AKS Cluster via Rancher CLI</vt:lpstr>
      <vt:lpstr>2.3.5 – LAB: Import AKS Cluster via Rancher CLI</vt:lpstr>
      <vt:lpstr>PowerPoint Presentation</vt:lpstr>
      <vt:lpstr>2.3.5 LAB: Add RKE Cluster on Azure via UI</vt:lpstr>
      <vt:lpstr>Block 2</vt:lpstr>
      <vt:lpstr>Block 2</vt:lpstr>
      <vt:lpstr>2.4 RBAC with Azure AD</vt:lpstr>
      <vt:lpstr>PowerPoint Presentation</vt:lpstr>
      <vt:lpstr>2.4.3 LAB: Connecting Rancher to Existing AD</vt:lpstr>
      <vt:lpstr>2.4.3 LAB: Connecting Rancher to Existing AD</vt:lpstr>
      <vt:lpstr>Block 3</vt:lpstr>
      <vt:lpstr>2.5 Projects &amp; Namespaces</vt:lpstr>
      <vt:lpstr>PowerPoint Presentation</vt:lpstr>
      <vt:lpstr>2.5.4 LAB: Project setup with Resource Limits</vt:lpstr>
      <vt:lpstr>2.5.4 LAB: Project setup with Resource Limits</vt:lpstr>
      <vt:lpstr>Block 3</vt:lpstr>
      <vt:lpstr>2.6 Persistent Storage &amp; Storage Classes</vt:lpstr>
      <vt:lpstr>2.6 Persistent Storage Concepts </vt:lpstr>
      <vt:lpstr>PowerPoint Presentation</vt:lpstr>
      <vt:lpstr>2.6.4 LAB: Add storage class and PVC via UI</vt:lpstr>
      <vt:lpstr>2.6.4 LAB: Add storage class and PVC via UI</vt:lpstr>
      <vt:lpstr>Block 4</vt:lpstr>
      <vt:lpstr>2.7 Monitoring</vt:lpstr>
      <vt:lpstr>PowerPoint Presentation</vt:lpstr>
      <vt:lpstr>2.7.5 LAB: Persistent Storage for P&amp;G via UI</vt:lpstr>
      <vt:lpstr>2.7.5 LAB: Persistent Storage for P&amp;G via UI</vt:lpstr>
      <vt:lpstr>Block 4</vt:lpstr>
      <vt:lpstr>2.8 Logging</vt:lpstr>
      <vt:lpstr>2.8 Logging</vt:lpstr>
      <vt:lpstr>Block 5</vt:lpstr>
      <vt:lpstr>Block 5</vt:lpstr>
      <vt:lpstr>PowerPoint Presentation</vt:lpstr>
      <vt:lpstr>Block 6</vt:lpstr>
      <vt:lpstr>3.1 Jobs</vt:lpstr>
      <vt:lpstr>PowerPoint Presentation</vt:lpstr>
      <vt:lpstr>3.1.2 LAB: Setup and run a sample job.</vt:lpstr>
      <vt:lpstr>Block 6</vt:lpstr>
      <vt:lpstr>Block 6</vt:lpstr>
      <vt:lpstr>3.3 CRDs</vt:lpstr>
      <vt:lpstr>PowerPoint Presentation</vt:lpstr>
      <vt:lpstr>3.3.3 LAB: Example CRD setup</vt:lpstr>
      <vt:lpstr>PowerPoint Presentation</vt:lpstr>
      <vt:lpstr>Block 7</vt:lpstr>
      <vt:lpstr>4.1 – Security Topics </vt:lpstr>
      <vt:lpstr>Block 7</vt:lpstr>
      <vt:lpstr>4.2 Pod Security Policies</vt:lpstr>
      <vt:lpstr>PowerPoint Presentation</vt:lpstr>
      <vt:lpstr>4.2.1 LAB: Add Pod Security Policies to Local Rancher</vt:lpstr>
      <vt:lpstr>PowerPoint Presentation</vt:lpstr>
      <vt:lpstr>4.2.2 LAB: Deploy Secure and Unsecured Workload</vt:lpstr>
      <vt:lpstr>PowerPoint Presentation</vt:lpstr>
      <vt:lpstr>Block 8</vt:lpstr>
      <vt:lpstr>5.1 Debugging</vt:lpstr>
      <vt:lpstr>PowerPoint Presentation</vt:lpstr>
      <vt:lpstr>5.1.3.3 LAB: Add sidecar to a workload.</vt:lpstr>
      <vt:lpstr>Block 8</vt:lpstr>
      <vt:lpstr>5.2 Application Versioning</vt:lpstr>
      <vt:lpstr>Block 9</vt:lpstr>
      <vt:lpstr>5.3 Scaling with AKS &amp; HPA</vt:lpstr>
      <vt:lpstr>5.3 Scaling with AKS &amp; HPA</vt:lpstr>
      <vt:lpstr>5.3.1 Cluster Auto Scaler</vt:lpstr>
      <vt:lpstr>KEDA – Cloud Functions to Control Scaling</vt:lpstr>
      <vt:lpstr>5.3.2 Horizontal Pod Autoscaler</vt:lpstr>
      <vt:lpstr>PowerPoint Presentation</vt:lpstr>
      <vt:lpstr>5.3.3 LAB: Add HPA</vt:lpstr>
      <vt:lpstr>Block 9</vt:lpstr>
      <vt:lpstr>5.4 Out of Resource Handling</vt:lpstr>
      <vt:lpstr>5.4 Out of Resource Handling</vt:lpstr>
      <vt:lpstr>5.4 Out of Resource Handling</vt:lpstr>
      <vt:lpstr>5.4 Out of Resource Handling</vt:lpstr>
      <vt:lpstr>5.4 Out of Resource Handling</vt:lpstr>
      <vt:lpstr>PowerPoint Presentation</vt:lpstr>
      <vt:lpstr>5.4.5 LAB: Resource prioritization </vt:lpstr>
      <vt:lpstr>PowerPoint Presentation</vt:lpstr>
      <vt:lpstr>Block 10</vt:lpstr>
      <vt:lpstr>Block 10</vt:lpstr>
      <vt:lpstr>PowerPoint Presentation</vt:lpstr>
      <vt:lpstr>Day 10+</vt:lpstr>
      <vt:lpstr>Training Material for Reference</vt:lpstr>
      <vt:lpstr>Day 10+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Mikhail Kozorovitskiy</cp:lastModifiedBy>
  <cp:revision>362</cp:revision>
  <dcterms:created xsi:type="dcterms:W3CDTF">2019-03-08T19:10:38Z</dcterms:created>
  <dcterms:modified xsi:type="dcterms:W3CDTF">2020-05-19T16:45:33Z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0x010100942902630F51CE42B100BA6A244985FE</vt:lpwstr>
  </property>
</Properties>
</file>