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0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_rels/presentation.xml.rels" ContentType="application/vnd.openxmlformats-package.relationships+xml"/>
  <Override PartName="/ppt/media/image49.wmf" ContentType="image/x-wmf"/>
  <Override PartName="/ppt/media/image48.wmf" ContentType="image/x-wmf"/>
  <Override PartName="/ppt/media/image47.wmf" ContentType="image/x-wmf"/>
  <Override PartName="/ppt/media/image20.wmf" ContentType="image/x-wmf"/>
  <Override PartName="/ppt/media/image5.wmf" ContentType="image/x-wmf"/>
  <Override PartName="/ppt/media/image19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media/image13.wmf" ContentType="image/x-wmf"/>
  <Override PartName="/ppt/media/image12.wmf" ContentType="image/x-wmf"/>
  <Override PartName="/ppt/media/image11.wmf" ContentType="image/x-wmf"/>
  <Override PartName="/ppt/media/image21.wmf" ContentType="image/x-wmf"/>
  <Override PartName="/ppt/media/image6.wmf" ContentType="image/x-wmf"/>
  <Override PartName="/ppt/media/image1.wmf" ContentType="image/x-wmf"/>
  <Override PartName="/ppt/media/image36.wmf" ContentType="image/x-wmf"/>
  <Override PartName="/ppt/media/image22.wmf" ContentType="image/x-wmf"/>
  <Override PartName="/ppt/media/image7.wmf" ContentType="image/x-wmf"/>
  <Override PartName="/ppt/media/image2.wmf" ContentType="image/x-wmf"/>
  <Override PartName="/ppt/media/image3.wmf" ContentType="image/x-wmf"/>
  <Override PartName="/ppt/media/image38.wmf" ContentType="image/x-wmf"/>
  <Override PartName="/ppt/media/image4.wmf" ContentType="image/x-wmf"/>
  <Override PartName="/ppt/media/image39.wmf" ContentType="image/x-wmf"/>
  <Override PartName="/ppt/media/image8.wmf" ContentType="image/x-wmf"/>
  <Override PartName="/ppt/media/image10.wmf" ContentType="image/x-wmf"/>
  <Override PartName="/ppt/media/image9.wmf" ContentType="image/x-wmf"/>
  <Override PartName="/ppt/media/image25.wmf" ContentType="image/x-wmf"/>
  <Override PartName="/ppt/media/image27.wmf" ContentType="image/x-wmf"/>
  <Override PartName="/ppt/media/image28.wmf" ContentType="image/x-wmf"/>
  <Override PartName="/ppt/media/image29.wmf" ContentType="image/x-wmf"/>
  <Override PartName="/ppt/media/image30.wmf" ContentType="image/x-wmf"/>
  <Override PartName="/ppt/media/image31.wmf" ContentType="image/x-wmf"/>
  <Override PartName="/ppt/media/image32.wmf" ContentType="image/x-wmf"/>
  <Override PartName="/ppt/media/image33.wmf" ContentType="image/x-wmf"/>
  <Override PartName="/ppt/media/image23.wmf" ContentType="image/x-wmf"/>
  <Override PartName="/ppt/media/image34.png" ContentType="image/png"/>
  <Override PartName="/ppt/media/image24.wmf" ContentType="image/x-wmf"/>
  <Override PartName="/ppt/media/image35.png" ContentType="image/png"/>
  <Override PartName="/ppt/media/image26.wmf" ContentType="image/x-wmf"/>
  <Override PartName="/ppt/media/image37.png" ContentType="image/png"/>
  <Override PartName="/ppt/media/image40.wmf" ContentType="image/x-wmf"/>
  <Override PartName="/ppt/media/image41.wmf" ContentType="image/x-wmf"/>
  <Override PartName="/ppt/media/image42.wmf" ContentType="image/x-wmf"/>
  <Override PartName="/ppt/media/image43.wmf" ContentType="image/x-wmf"/>
  <Override PartName="/ppt/media/image44.wmf" ContentType="image/x-wmf"/>
  <Override PartName="/ppt/media/image45.wmf" ContentType="image/x-wmf"/>
  <Override PartName="/ppt/media/image46.wmf" ContentType="image/x-wmf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embeddings/oleObject9.bin" ContentType="application/vnd.openxmlformats-officedocument.oleObject"/>
  <Override PartName="/ppt/embeddings/oleObject8.bin" ContentType="application/vnd.openxmlformats-officedocument.oleObject"/>
  <Override PartName="/ppt/embeddings/oleObject7.bin" ContentType="application/vnd.openxmlformats-officedocument.oleObject"/>
  <Override PartName="/ppt/embeddings/oleObject6.bin" ContentType="application/vnd.openxmlformats-officedocument.oleObject"/>
  <Override PartName="/ppt/embeddings/oleObject5.bin" ContentType="application/vnd.openxmlformats-officedocument.oleObject"/>
  <Override PartName="/ppt/embeddings/oleObject4.bin" ContentType="application/vnd.openxmlformats-officedocument.oleObject"/>
  <Override PartName="/ppt/embeddings/oleObject3.bin" ContentType="application/vnd.openxmlformats-officedocument.oleObject"/>
  <Override PartName="/ppt/embeddings/oleObject2.bin" ContentType="application/vnd.openxmlformats-officedocument.oleObject"/>
  <Override PartName="/ppt/embeddings/oleObject1.bin" ContentType="application/vnd.openxmlformats-officedocument.oleObject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x="9144000" cy="6858000"/>
  <p:notesSz cx="6670675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"/>
          <p:cNvSpPr/>
          <p:nvPr/>
        </p:nvSpPr>
        <p:spPr>
          <a:xfrm>
            <a:off x="0" y="0"/>
            <a:ext cx="6670800" cy="99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889360" cy="4968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dt"/>
          </p:nvPr>
        </p:nvSpPr>
        <p:spPr>
          <a:xfrm>
            <a:off x="3778200" y="0"/>
            <a:ext cx="2889360" cy="4968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sldImg"/>
          </p:nvPr>
        </p:nvSpPr>
        <p:spPr>
          <a:xfrm>
            <a:off x="852120" y="744120"/>
            <a:ext cx="4964040" cy="37227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Click to move the slide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ftr"/>
          </p:nvPr>
        </p:nvSpPr>
        <p:spPr>
          <a:xfrm>
            <a:off x="0" y="9429840"/>
            <a:ext cx="2889360" cy="496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sldNum"/>
          </p:nvPr>
        </p:nvSpPr>
        <p:spPr>
          <a:xfrm>
            <a:off x="3778200" y="9429840"/>
            <a:ext cx="2889360" cy="496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7B791C72-F94F-42DB-8196-9DDA2DDFFF4D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Для нейросетевых моделей можно сделать интуитивное предположение, которое имеет экспериментальные обоснования, о необходимости предобработки пространств.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0AF55117-7F50-4626-9578-02F2D3CBDA4A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Как выбрать наиболее важные признаки без человека?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Как получать признаки для описания и каковы методы преобразования признаков?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Что делать дя снижения вычислительной сложности процесса преобразования?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74A36ED6-A769-42BA-A382-AAEEE956B99B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Как выбрать вектора признаков?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i="1" lang="ru-RU" sz="700" spc="-1" strike="noStrike">
                <a:solidFill>
                  <a:srgbClr val="000000"/>
                </a:solidFill>
                <a:latin typeface="Arial"/>
              </a:rPr>
              <a:t>Задача генерации признаков – это выбор тех признаков, которые с достаточной полнотой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(в разумных пределах) описывают образ.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1" i="1" lang="en-US" sz="700" spc="-1" strike="noStrike">
                <a:solidFill>
                  <a:srgbClr val="000000"/>
                </a:solidFill>
                <a:latin typeface="Arial"/>
              </a:rPr>
              <a:t>m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1" i="1" lang="en-US" sz="7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1" lang="ru-RU" sz="700" spc="-1" strike="noStrike">
                <a:solidFill>
                  <a:srgbClr val="000000"/>
                </a:solidFill>
                <a:latin typeface="Arial"/>
              </a:rPr>
              <a:t>*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Рис.1. Распределение векторов признаков прецедентах класса A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(кружки) и класса B (крестики). Признаки - средние значения и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средние отклонения яркости в образах. Прямая линия разделяет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вектора из разных классов.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Сенсор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(измеритель)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Генерация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признаков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Селекция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признаков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Построение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классифи-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катора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Оценка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системы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Образы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Рис.2. Основные элементы построения системы распознавания образов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(классификации)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6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2. Какие признаки наиболее существенны для разделения объектов разных классов?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i="1" lang="ru-RU" sz="700" spc="-1" strike="noStrike">
                <a:solidFill>
                  <a:srgbClr val="000000"/>
                </a:solidFill>
                <a:latin typeface="Arial"/>
              </a:rPr>
              <a:t>Задача селекции признаков – отбор наиболее информативных признаков для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классификации.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3. Как построить классификатор?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i="1" lang="ru-RU" sz="700" spc="-1" strike="noStrike">
                <a:solidFill>
                  <a:srgbClr val="000000"/>
                </a:solidFill>
                <a:latin typeface="Arial"/>
              </a:rPr>
              <a:t>Задача построения классификатора – выбор решающего правила, по которому на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основании вектора признаков осуществляется отнесение объекта к тому или иному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классу.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4. Как оценить качество построенной системы классификации?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i="1" lang="ru-RU" sz="700" spc="-1" strike="noStrike">
                <a:solidFill>
                  <a:srgbClr val="000000"/>
                </a:solidFill>
                <a:latin typeface="Arial"/>
              </a:rPr>
              <a:t>Задача количественной оценки системы (выбранные признаки + классификатор) с точки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61"/>
              </a:spcBef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</a:rPr>
              <a:t>зрения правильности или ошибочности классификации.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55574376-7566-4B3C-81B9-C46C8428E16F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сокращение числа признаков приводит к уменьшению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вычислительной сложности решения задачи (но не предобработки перед решением).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50F29DD4-930E-435C-A055-6C246B1D5A6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Вторая причина для уменьшения числа признаков – повышение общности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классификатора.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8614CB20-1CED-4E8C-960A-B0B12129AEE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Различают скалярную и векторную селекцию признаков. При скалярной селекции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рассматривается отдельно один признак из данного множества. Таким образом, получили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59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одномерную задачу. При векторной селекции одновременно исследуются свойства группы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признаков.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2496DDF6-76D4-4279-921E-95CFB43C27EF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Пример распределения значений признака по классам. Р1 для класса 1, а Р2 для класса 2.  Классы пересекаются и задана граница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(вертикальная линия). Слева от границы класс 1, а справа класс 2.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Продвигая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будем увеличивать а и уменьшать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Если средние значения различаются, и дисперсии очень большие, то признак может не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обладать хорошими разделительными свойствами. Средние значения могут не совпадать и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хорошо разделяться, но при больших дисперсиях признак становиться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неудовлетворительным. Поэтому нужна информация о перекрытиях между классами.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Рассмотрим способ анализа информации о перекрытии плотностей распределения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признаков.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Принимать решение, к какому классу отнести объект будем по значению </a:t>
            </a:r>
            <a:r>
              <a:rPr b="0" i="1" lang="ru-RU" sz="1200" spc="-1" strike="noStrike">
                <a:solidFill>
                  <a:srgbClr val="000000"/>
                </a:solidFill>
                <a:latin typeface="Arial"/>
              </a:rPr>
              <a:t>t . Пусть a(t) и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</a:pPr>
            <a:r>
              <a:rPr b="0" i="1" lang="ru-RU" sz="1200" spc="-1" strike="noStrike">
                <a:solidFill>
                  <a:srgbClr val="000000"/>
                </a:solidFill>
                <a:latin typeface="Arial"/>
              </a:rPr>
              <a:t>b (t) – ошибки при пороге классификации t 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A1DF2CB1-8D3D-4D35-86E6-45709AAE3047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Вычисление гипотез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056BB9BE-2C7E-43A2-8A2D-EEBA7D232B51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Исходное количество признаков 100, сокращено до 70 с использованием различных методов выбора информативных признаков. Отбор осуществлен по схеме независимой оценки признаков.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8B914DAC-6A97-4660-93A0-F5D8AE038F1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Р0(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j/i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значение 0 признака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для распознавания образа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Р1(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j/i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значение 1 признака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для распознавания образа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FB206232-408D-4D52-88CD-5462C4D0AC21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DC81A55A-76D3-4842-9AC8-F5C39FD97434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6DF553F4-AB18-4148-BCB2-92544AB54E84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86" name="PlaceHolder 3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Инвариантный критерий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Это к лабораторной работе №1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FFB1F514-BC65-4477-80F3-BE021EC6F461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Это к лабораторной работе №1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1850301B-AE20-4422-BE16-2AD75F373A0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Это к лабораторной работе №1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pi=Ni/(N1+N2)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60A698B4-DAAE-44C2-B6AE-8C7A39FAF2D9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Это к лабораторной работе №1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EEDA3C60-E34D-4973-BFD4-D277EA8AFA4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Это к лабораторной работе №1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0A8D9416-92A0-46A1-93E6-8C43621ED2B1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80000"/>
              </a:lnSpc>
              <a:spcBef>
                <a:spcPts val="147"/>
              </a:spcBef>
            </a:pPr>
            <a:r>
              <a:rPr b="1" lang="ru-RU" sz="400" spc="-1" strike="noStrike">
                <a:solidFill>
                  <a:srgbClr val="000000"/>
                </a:solidFill>
                <a:latin typeface="Arial"/>
              </a:rPr>
              <a:t>Удаление выбросов – точек, лежащих “очень далеко” от среднего значения. Обычно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ru-RU" sz="400" spc="-1" strike="noStrike">
                <a:solidFill>
                  <a:srgbClr val="000000"/>
                </a:solidFill>
                <a:latin typeface="Arial"/>
              </a:rPr>
              <a:t>измеряется расстояние в средних отклонениях, например, 2</a:t>
            </a:r>
            <a:r>
              <a:rPr b="0" i="1" lang="ru-RU" sz="400" spc="-1" strike="noStrike">
                <a:solidFill>
                  <a:srgbClr val="000000"/>
                </a:solidFill>
                <a:latin typeface="Symbol"/>
                <a:ea typeface="Symbol"/>
              </a:rPr>
              <a:t></a:t>
            </a:r>
            <a:r>
              <a:rPr b="0" i="1" lang="ru-RU" sz="400" spc="-1" strike="noStrike">
                <a:solidFill>
                  <a:srgbClr val="000000"/>
                </a:solidFill>
                <a:latin typeface="Arial"/>
              </a:rPr>
              <a:t>~ 95%, 3</a:t>
            </a:r>
            <a:r>
              <a:rPr b="0" i="1" lang="ru-RU" sz="400" spc="-1" strike="noStrike">
                <a:solidFill>
                  <a:srgbClr val="000000"/>
                </a:solidFill>
                <a:latin typeface="Symbol"/>
                <a:ea typeface="Symbol"/>
              </a:rPr>
              <a:t></a:t>
            </a:r>
            <a:r>
              <a:rPr b="0" i="1" lang="ru-RU" sz="400" spc="-1" strike="noStrike">
                <a:solidFill>
                  <a:srgbClr val="000000"/>
                </a:solidFill>
                <a:latin typeface="Arial"/>
              </a:rPr>
              <a:t>~ 99% для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ru-RU" sz="400" spc="-1" strike="noStrike">
                <a:solidFill>
                  <a:srgbClr val="000000"/>
                </a:solidFill>
                <a:latin typeface="Arial"/>
              </a:rPr>
              <a:t>нормального распределения.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1" lang="ru-RU" sz="400" spc="-1" strike="noStrike">
                <a:solidFill>
                  <a:srgbClr val="000000"/>
                </a:solidFill>
                <a:latin typeface="Arial"/>
              </a:rPr>
              <a:t>2.2. Нормализация. Признаки, имеющие большие значения, могут влиять на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ru-RU" sz="400" spc="-1" strike="noStrike">
                <a:solidFill>
                  <a:srgbClr val="000000"/>
                </a:solidFill>
                <a:latin typeface="Arial"/>
              </a:rPr>
              <a:t>классификатор сильнее остальных, что искажает правильность классификатора. Поэтому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ru-RU" sz="400" spc="-1" strike="noStrike">
                <a:solidFill>
                  <a:srgbClr val="000000"/>
                </a:solidFill>
                <a:latin typeface="Arial"/>
              </a:rPr>
              <a:t>необходимо уменьшить их влияние путем, который носит название нормализации. Пусть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i="1" lang="en-US" sz="400" spc="-1" strike="noStrike">
                <a:solidFill>
                  <a:srgbClr val="000000"/>
                </a:solidFill>
                <a:latin typeface="Arial"/>
              </a:rPr>
              <a:t>xi – </a:t>
            </a:r>
            <a:r>
              <a:rPr b="0" i="1" lang="ru-RU" sz="400" spc="-1" strike="noStrike">
                <a:solidFill>
                  <a:srgbClr val="000000"/>
                </a:solidFill>
                <a:latin typeface="Arial"/>
              </a:rPr>
              <a:t>прецедент,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en-US" sz="400" spc="-1" strike="noStrike">
                <a:solidFill>
                  <a:srgbClr val="000000"/>
                </a:solidFill>
                <a:latin typeface="Arial"/>
              </a:rPr>
              <a:t>Xi=</a:t>
            </a:r>
            <a:r>
              <a:rPr b="0" lang="it-IT" sz="400" spc="-1" strike="noStrike">
                <a:solidFill>
                  <a:srgbClr val="000000"/>
                </a:solidFill>
                <a:latin typeface="Arial"/>
              </a:rPr>
              <a:t>(xi1 ,....,xik ) xij</a:t>
            </a:r>
            <a:r>
              <a:rPr b="0" i="1" lang="it-IT" sz="400" spc="-1" strike="noStrike">
                <a:solidFill>
                  <a:srgbClr val="000000"/>
                </a:solidFill>
                <a:latin typeface="Arial"/>
              </a:rPr>
              <a:t>– признаки.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ru-RU" sz="400" spc="-1" strike="noStrike">
                <a:solidFill>
                  <a:srgbClr val="000000"/>
                </a:solidFill>
                <a:latin typeface="Arial"/>
              </a:rPr>
              <a:t>Тогда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ru-RU" sz="400" spc="-1" strike="noStrike">
                <a:solidFill>
                  <a:srgbClr val="000000"/>
                </a:solidFill>
                <a:latin typeface="Arial"/>
              </a:rPr>
              <a:t>есть усреднение признака (фактически его математическое ожидание).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ru-RU" sz="400" spc="-1" strike="noStrike">
                <a:solidFill>
                  <a:srgbClr val="000000"/>
                </a:solidFill>
                <a:latin typeface="Arial"/>
              </a:rPr>
              <a:t>Обозначим через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en-US" sz="400" spc="-1" strike="noStrike">
                <a:solidFill>
                  <a:srgbClr val="000000"/>
                </a:solidFill>
                <a:latin typeface="Arial"/>
              </a:rPr>
              <a:t>X_j=1/N*sum(xij), i=1,N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ru-RU" sz="400" spc="-1" strike="noStrike">
                <a:solidFill>
                  <a:srgbClr val="000000"/>
                </a:solidFill>
                <a:latin typeface="Arial"/>
              </a:rPr>
              <a:t>оценку разброса. 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en-US" sz="400" spc="-1" strike="noStrike">
                <a:solidFill>
                  <a:srgbClr val="000000"/>
                </a:solidFill>
                <a:latin typeface="Arial"/>
              </a:rPr>
              <a:t>dX_j=[xij-X_j], i=1,N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ru-RU" sz="400" spc="-1" strike="noStrike">
                <a:solidFill>
                  <a:srgbClr val="000000"/>
                </a:solidFill>
                <a:latin typeface="Arial"/>
              </a:rPr>
              <a:t>Тогда нормализованные признаки задаются следующим образом.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en-US" sz="400" spc="-1" strike="noStrike">
                <a:solidFill>
                  <a:srgbClr val="000000"/>
                </a:solidFill>
                <a:latin typeface="Arial"/>
              </a:rPr>
              <a:t>Xij_n=(xij-X_j)/dX_j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1" lang="ru-RU" sz="400" spc="-1" strike="noStrike">
                <a:solidFill>
                  <a:srgbClr val="000000"/>
                </a:solidFill>
                <a:latin typeface="Arial"/>
              </a:rPr>
              <a:t>2.3. Пропуск данных (потери). По многим прецедентам могут быть известны не все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ru-RU" sz="400" spc="-1" strike="noStrike">
                <a:solidFill>
                  <a:srgbClr val="000000"/>
                </a:solidFill>
                <a:latin typeface="Arial"/>
              </a:rPr>
              <a:t>признаки. В таком случае, если данных много, то можно отобрать те у которых набор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ru-RU" sz="400" spc="-1" strike="noStrike">
                <a:solidFill>
                  <a:srgbClr val="000000"/>
                </a:solidFill>
                <a:latin typeface="Arial"/>
              </a:rPr>
              <a:t>признаков одинаковый. Если же отбрасывать признаки нельзя, то их можно дополнить,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47"/>
              </a:spcBef>
            </a:pPr>
            <a:r>
              <a:rPr b="0" lang="ru-RU" sz="400" spc="-1" strike="noStrike">
                <a:solidFill>
                  <a:srgbClr val="000000"/>
                </a:solidFill>
                <a:latin typeface="Arial"/>
              </a:rPr>
              <a:t>например, с помощью эвристик.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C80D3613-CC3F-421B-AAA4-7B5B6CC93895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Снижение размерности для линейного пространства за счет поворота системы координат.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E83D66AC-062B-4DE2-B899-24E4FED6EC7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Случай Р1=Р2 – неразличимы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Идеальным случаем является случай, когда </a:t>
            </a:r>
            <a:r>
              <a:rPr b="0" i="1" lang="ru-RU" sz="1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i="1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ru-RU" sz="1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i="1" lang="ru-RU" sz="1200" spc="-1" strike="noStrike">
                <a:solidFill>
                  <a:srgbClr val="000000"/>
                </a:solidFill>
                <a:latin typeface="Arial"/>
              </a:rPr>
              <a:t> = P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i="1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ru-RU" sz="1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i="1" lang="ru-RU" sz="1200" spc="-1" strike="noStrike">
                <a:solidFill>
                  <a:srgbClr val="000000"/>
                </a:solidFill>
                <a:latin typeface="Arial"/>
              </a:rPr>
              <a:t> , т.е. у признака нет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селективных способностей: </a:t>
            </a:r>
            <a:r>
              <a:rPr b="0" i="1" lang="ru-RU" sz="1200" spc="-1" strike="noStrike">
                <a:solidFill>
                  <a:srgbClr val="000000"/>
                </a:solidFill>
                <a:latin typeface="Arial"/>
              </a:rPr>
              <a:t>a + b = 1. Рассмотрим параметрическую кривую: (a(t),1- b(t)).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Тогда в качестве меры различия распределений можно использовать площадь разности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между кривой реального случая и идеального случая, которая выражается следующим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интегралом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ADBE36E6-D93B-49B9-9063-B17994B57629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Снижение размерности пространства признаков за счет нелинейного преобразования координат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B8CB6CCB-9571-4417-BCED-8BFC989B60D9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66360" y="4716000"/>
            <a:ext cx="5335560" cy="446724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448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Основанием для проведения процедур преобразований служат гипотезы компактности.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CustomShape 3"/>
          <p:cNvSpPr/>
          <p:nvPr/>
        </p:nvSpPr>
        <p:spPr>
          <a:xfrm>
            <a:off x="3778200" y="9429840"/>
            <a:ext cx="2889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C2CC8D31-C017-4873-970B-3CA750B5DE9A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6840" y="122400"/>
            <a:ext cx="7543800" cy="60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6840" y="122400"/>
            <a:ext cx="7543800" cy="60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962840" y="152280"/>
            <a:ext cx="0" cy="15242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Click to edit the title text format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91920" indent="-347760">
              <a:spcBef>
                <a:spcPts val="748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987120" indent="-293400">
              <a:spcBef>
                <a:spcPts val="748"/>
              </a:spcBef>
              <a:buClr>
                <a:srgbClr val="cccc00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280880" indent="-291960">
              <a:spcBef>
                <a:spcPts val="748"/>
              </a:spcBef>
              <a:buClr>
                <a:srgbClr val="330066"/>
              </a:buClr>
              <a:buSzPct val="75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1598400" indent="-315720">
              <a:spcBef>
                <a:spcPts val="748"/>
              </a:spcBef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1598400" indent="-315720">
              <a:spcBef>
                <a:spcPts val="748"/>
              </a:spcBef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1598400" indent="-315720">
              <a:spcBef>
                <a:spcPts val="748"/>
              </a:spcBef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6840" y="6248520"/>
            <a:ext cx="213372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2720" y="6248520"/>
            <a:ext cx="213372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F990C344-195D-439F-890C-6CDF4C805E5C}" type="slidenum">
              <a:rPr b="0" lang="ru-RU" sz="1000" spc="-1" strike="noStrike">
                <a:latin typeface="Times New Roman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8153280" y="152280"/>
            <a:ext cx="792000" cy="1295280"/>
            <a:chOff x="8153280" y="152280"/>
            <a:chExt cx="792000" cy="1295280"/>
          </a:xfrm>
        </p:grpSpPr>
        <p:sp>
          <p:nvSpPr>
            <p:cNvPr id="7" name="CustomShape 8"/>
            <p:cNvSpPr/>
            <p:nvPr/>
          </p:nvSpPr>
          <p:spPr>
            <a:xfrm>
              <a:off x="8153280" y="15228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321040" y="152280"/>
              <a:ext cx="11844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489160" y="152280"/>
              <a:ext cx="11376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153280" y="320040"/>
              <a:ext cx="119880" cy="11556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8321040" y="320040"/>
              <a:ext cx="118440" cy="11556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89160" y="320040"/>
              <a:ext cx="113760" cy="11556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8657280" y="320040"/>
              <a:ext cx="113760" cy="11556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8153280" y="488160"/>
              <a:ext cx="119880" cy="11376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8321040" y="488160"/>
              <a:ext cx="118440" cy="11376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489160" y="488160"/>
              <a:ext cx="113760" cy="11376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657280" y="488160"/>
              <a:ext cx="113760" cy="11376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8825400" y="488160"/>
              <a:ext cx="119880" cy="11376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8153280" y="65592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8321040" y="655920"/>
              <a:ext cx="11844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8489160" y="655920"/>
              <a:ext cx="11376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8657280" y="655920"/>
              <a:ext cx="11376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153280" y="82404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8321040" y="824040"/>
              <a:ext cx="11844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8489160" y="824040"/>
              <a:ext cx="11376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8657280" y="824040"/>
              <a:ext cx="11376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8825400" y="824040"/>
              <a:ext cx="119880" cy="11988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8153280" y="992160"/>
              <a:ext cx="119880" cy="1180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8321040" y="992160"/>
              <a:ext cx="118440" cy="1180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8489160" y="992160"/>
              <a:ext cx="113760" cy="1180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8657280" y="992160"/>
              <a:ext cx="113760" cy="11808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8153280" y="1159920"/>
              <a:ext cx="119880" cy="11376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8321040" y="1159920"/>
              <a:ext cx="118440" cy="11376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8489160" y="1159920"/>
              <a:ext cx="113760" cy="11376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8657280" y="1159920"/>
              <a:ext cx="113760" cy="11376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8321040" y="1328040"/>
              <a:ext cx="118440" cy="11952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8657280" y="1328040"/>
              <a:ext cx="113760" cy="11952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1"/>
          <p:cNvSpPr/>
          <p:nvPr/>
        </p:nvSpPr>
        <p:spPr>
          <a:xfrm>
            <a:off x="7315200" y="1066680"/>
            <a:ext cx="0" cy="4496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" name="Group 2"/>
          <p:cNvGrpSpPr/>
          <p:nvPr/>
        </p:nvGrpSpPr>
        <p:grpSpPr>
          <a:xfrm>
            <a:off x="7493040" y="2992320"/>
            <a:ext cx="1337760" cy="2189160"/>
            <a:chOff x="7493040" y="2992320"/>
            <a:chExt cx="1337760" cy="2189160"/>
          </a:xfrm>
        </p:grpSpPr>
        <p:sp>
          <p:nvSpPr>
            <p:cNvPr id="76" name="CustomShape 3"/>
            <p:cNvSpPr/>
            <p:nvPr/>
          </p:nvSpPr>
          <p:spPr>
            <a:xfrm>
              <a:off x="749304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4"/>
            <p:cNvSpPr/>
            <p:nvPr/>
          </p:nvSpPr>
          <p:spPr>
            <a:xfrm>
              <a:off x="777708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5"/>
            <p:cNvSpPr/>
            <p:nvPr/>
          </p:nvSpPr>
          <p:spPr>
            <a:xfrm>
              <a:off x="806112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6"/>
            <p:cNvSpPr/>
            <p:nvPr/>
          </p:nvSpPr>
          <p:spPr>
            <a:xfrm>
              <a:off x="749304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"/>
            <p:cNvSpPr/>
            <p:nvPr/>
          </p:nvSpPr>
          <p:spPr>
            <a:xfrm>
              <a:off x="777708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"/>
            <p:cNvSpPr/>
            <p:nvPr/>
          </p:nvSpPr>
          <p:spPr>
            <a:xfrm>
              <a:off x="806112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9"/>
            <p:cNvSpPr/>
            <p:nvPr/>
          </p:nvSpPr>
          <p:spPr>
            <a:xfrm>
              <a:off x="8345160" y="3276720"/>
              <a:ext cx="201240" cy="2016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0"/>
            <p:cNvSpPr/>
            <p:nvPr/>
          </p:nvSpPr>
          <p:spPr>
            <a:xfrm>
              <a:off x="7493040" y="356076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1"/>
            <p:cNvSpPr/>
            <p:nvPr/>
          </p:nvSpPr>
          <p:spPr>
            <a:xfrm>
              <a:off x="7777080" y="356076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12"/>
            <p:cNvSpPr/>
            <p:nvPr/>
          </p:nvSpPr>
          <p:spPr>
            <a:xfrm>
              <a:off x="8061120" y="3560760"/>
              <a:ext cx="201240" cy="2016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3"/>
            <p:cNvSpPr/>
            <p:nvPr/>
          </p:nvSpPr>
          <p:spPr>
            <a:xfrm>
              <a:off x="8345160" y="3560760"/>
              <a:ext cx="201240" cy="2016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4"/>
            <p:cNvSpPr/>
            <p:nvPr/>
          </p:nvSpPr>
          <p:spPr>
            <a:xfrm>
              <a:off x="8629560" y="356076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15"/>
            <p:cNvSpPr/>
            <p:nvPr/>
          </p:nvSpPr>
          <p:spPr>
            <a:xfrm>
              <a:off x="7493040" y="3843360"/>
              <a:ext cx="201240" cy="20304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16"/>
            <p:cNvSpPr/>
            <p:nvPr/>
          </p:nvSpPr>
          <p:spPr>
            <a:xfrm>
              <a:off x="7777080" y="3843360"/>
              <a:ext cx="201240" cy="20304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17"/>
            <p:cNvSpPr/>
            <p:nvPr/>
          </p:nvSpPr>
          <p:spPr>
            <a:xfrm>
              <a:off x="8061120" y="3843360"/>
              <a:ext cx="201240" cy="20304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18"/>
            <p:cNvSpPr/>
            <p:nvPr/>
          </p:nvSpPr>
          <p:spPr>
            <a:xfrm>
              <a:off x="8345160" y="3843360"/>
              <a:ext cx="201240" cy="20304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19"/>
            <p:cNvSpPr/>
            <p:nvPr/>
          </p:nvSpPr>
          <p:spPr>
            <a:xfrm>
              <a:off x="7493040" y="4127400"/>
              <a:ext cx="201240" cy="2034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20"/>
            <p:cNvSpPr/>
            <p:nvPr/>
          </p:nvSpPr>
          <p:spPr>
            <a:xfrm>
              <a:off x="7777080" y="4127400"/>
              <a:ext cx="201240" cy="2034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21"/>
            <p:cNvSpPr/>
            <p:nvPr/>
          </p:nvSpPr>
          <p:spPr>
            <a:xfrm>
              <a:off x="8061120" y="4127400"/>
              <a:ext cx="201240" cy="2034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22"/>
            <p:cNvSpPr/>
            <p:nvPr/>
          </p:nvSpPr>
          <p:spPr>
            <a:xfrm>
              <a:off x="8345160" y="4127400"/>
              <a:ext cx="201240" cy="2034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23"/>
            <p:cNvSpPr/>
            <p:nvPr/>
          </p:nvSpPr>
          <p:spPr>
            <a:xfrm>
              <a:off x="8629560" y="4127400"/>
              <a:ext cx="201240" cy="2034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24"/>
            <p:cNvSpPr/>
            <p:nvPr/>
          </p:nvSpPr>
          <p:spPr>
            <a:xfrm>
              <a:off x="7493040" y="4411800"/>
              <a:ext cx="201240" cy="2016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25"/>
            <p:cNvSpPr/>
            <p:nvPr/>
          </p:nvSpPr>
          <p:spPr>
            <a:xfrm>
              <a:off x="7777080" y="441180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26"/>
            <p:cNvSpPr/>
            <p:nvPr/>
          </p:nvSpPr>
          <p:spPr>
            <a:xfrm>
              <a:off x="8061120" y="441180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27"/>
            <p:cNvSpPr/>
            <p:nvPr/>
          </p:nvSpPr>
          <p:spPr>
            <a:xfrm>
              <a:off x="8345160" y="441180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28"/>
            <p:cNvSpPr/>
            <p:nvPr/>
          </p:nvSpPr>
          <p:spPr>
            <a:xfrm>
              <a:off x="7493040" y="469584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29"/>
            <p:cNvSpPr/>
            <p:nvPr/>
          </p:nvSpPr>
          <p:spPr>
            <a:xfrm>
              <a:off x="7777080" y="469584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30"/>
            <p:cNvSpPr/>
            <p:nvPr/>
          </p:nvSpPr>
          <p:spPr>
            <a:xfrm>
              <a:off x="8061120" y="469584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1"/>
            <p:cNvSpPr/>
            <p:nvPr/>
          </p:nvSpPr>
          <p:spPr>
            <a:xfrm>
              <a:off x="8345160" y="469584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32"/>
            <p:cNvSpPr/>
            <p:nvPr/>
          </p:nvSpPr>
          <p:spPr>
            <a:xfrm>
              <a:off x="7777080" y="497988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33"/>
            <p:cNvSpPr/>
            <p:nvPr/>
          </p:nvSpPr>
          <p:spPr>
            <a:xfrm>
              <a:off x="8345160" y="497988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Line 34"/>
          <p:cNvSpPr/>
          <p:nvPr/>
        </p:nvSpPr>
        <p:spPr>
          <a:xfrm>
            <a:off x="304920" y="2819520"/>
            <a:ext cx="822960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PlaceHolder 35"/>
          <p:cNvSpPr>
            <a:spLocks noGrp="1"/>
          </p:cNvSpPr>
          <p:nvPr>
            <p:ph type="title"/>
          </p:nvPr>
        </p:nvSpPr>
        <p:spPr>
          <a:xfrm>
            <a:off x="456840" y="122400"/>
            <a:ext cx="7543800" cy="1295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Click to edit the title text format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09" name="PlaceHolder 36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91920" indent="-347760">
              <a:spcBef>
                <a:spcPts val="748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987120" indent="-293400">
              <a:spcBef>
                <a:spcPts val="748"/>
              </a:spcBef>
              <a:buClr>
                <a:srgbClr val="cccc00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280880" indent="-291960">
              <a:spcBef>
                <a:spcPts val="748"/>
              </a:spcBef>
              <a:buClr>
                <a:srgbClr val="330066"/>
              </a:buClr>
              <a:buSzPct val="75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1598400" indent="-315720">
              <a:spcBef>
                <a:spcPts val="748"/>
              </a:spcBef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1598400" indent="-315720">
              <a:spcBef>
                <a:spcPts val="748"/>
              </a:spcBef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1598400" indent="-315720">
              <a:spcBef>
                <a:spcPts val="748"/>
              </a:spcBef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7"/>
          <p:cNvSpPr>
            <a:spLocks noGrp="1"/>
          </p:cNvSpPr>
          <p:nvPr>
            <p:ph type="dt"/>
          </p:nvPr>
        </p:nvSpPr>
        <p:spPr>
          <a:xfrm>
            <a:off x="456840" y="6248520"/>
            <a:ext cx="213372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8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9"/>
          <p:cNvSpPr>
            <a:spLocks noGrp="1"/>
          </p:cNvSpPr>
          <p:nvPr>
            <p:ph type="sldNum"/>
          </p:nvPr>
        </p:nvSpPr>
        <p:spPr>
          <a:xfrm>
            <a:off x="6552720" y="6248520"/>
            <a:ext cx="213372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5E0AD0B8-60CA-430E-A392-956EE53BA6C5}" type="slidenum">
              <a:rPr b="0" lang="ru-RU" sz="1000" spc="-1" strike="noStrike">
                <a:latin typeface="Times New Roman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0.wmf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5.wmf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8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9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20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21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22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23.w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24.wmf"/><Relationship Id="rId19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5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29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30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31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32.w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33.wmf"/><Relationship Id="rId19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6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8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9.wmf"/><Relationship Id="rId5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0.wmf"/><Relationship Id="rId3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1.wmf"/><Relationship Id="rId3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4.wmf"/><Relationship Id="rId7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5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46.wmf"/><Relationship Id="rId5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16080" y="466200"/>
            <a:ext cx="6781680" cy="2133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/>
            <a:r>
              <a:rPr b="1" lang="ru-RU" sz="4800" spc="-1" strike="noStrike">
                <a:solidFill>
                  <a:srgbClr val="330066"/>
                </a:solidFill>
                <a:latin typeface="Arial"/>
              </a:rPr>
              <a:t>Информативность признаков</a:t>
            </a:r>
            <a:endParaRPr b="1" lang="en-US" sz="48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48880" y="3049560"/>
            <a:ext cx="6248520" cy="2362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spcBef>
                <a:spcPts val="799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Корлякова М.О.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spcBef>
                <a:spcPts val="799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Калуга, 2019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Рабочие утверждения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Необработанное представление информации увеличивает ошибку обобщения нейронной сети и время на ее обучение.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Состав и порядок представления объектов значительно влияет на результат обучения нейронной сети.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0" lang="ru-RU" sz="3900" spc="-1" strike="noStrike">
                <a:solidFill>
                  <a:srgbClr val="330066"/>
                </a:solidFill>
                <a:latin typeface="Arial"/>
              </a:rPr>
              <a:t>Проблема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57200" y="1428840"/>
            <a:ext cx="8229600" cy="5000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000000"/>
                </a:solidFill>
                <a:latin typeface="Arial"/>
              </a:rPr>
              <a:t>Необходимо отобрать интересные составляющие описания объекта – селекция  :А КАК?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000000"/>
                </a:solidFill>
                <a:latin typeface="Arial"/>
              </a:rPr>
              <a:t>Необходимо определить правильное преобразование описания объектов – выбор способа обработки : А КАКОЕ?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000000"/>
                </a:solidFill>
                <a:latin typeface="Arial"/>
              </a:rPr>
              <a:t>Реализация дополнительного алгоритма преобразования описания объектов увеличивает время обработки данных : ВСЕ ПРОПАЛО?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i="1" lang="ru-RU" sz="3900" spc="-1" strike="noStrike">
                <a:solidFill>
                  <a:srgbClr val="330066"/>
                </a:solidFill>
                <a:latin typeface="Arial"/>
              </a:rPr>
              <a:t>Этапы формирования системы распознавания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Генерация признаков – выявление признаков, которые наиболее полно описывают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объект.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Селекция признаков – выявление признаков, которые имеют наилучшие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классификационные свойства для конкретной задачи.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Построение классификатора.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Оценка классификатора.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i="1" lang="ru-RU" sz="3900" spc="-1" strike="noStrike">
                <a:solidFill>
                  <a:srgbClr val="330066"/>
                </a:solidFill>
                <a:latin typeface="Arial"/>
              </a:rPr>
              <a:t>Задача селекции признаков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i="1" lang="ru-RU" sz="3000" spc="-1" strike="noStrike">
                <a:solidFill>
                  <a:srgbClr val="000000"/>
                </a:solidFill>
                <a:latin typeface="Arial"/>
              </a:rPr>
              <a:t>Определение. 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Процедура выделения из множества признаков меньшего подмножества с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наилучшим сохранением информативности для классификации называется селекцией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признаков.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i="1" lang="ru-RU" sz="3900" spc="-1" strike="noStrike">
                <a:solidFill>
                  <a:srgbClr val="330066"/>
                </a:solidFill>
                <a:latin typeface="Arial"/>
              </a:rPr>
              <a:t>Задача селекции признаков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0" lang="ru-RU" sz="3000" spc="-1" strike="noStrike">
                <a:solidFill>
                  <a:srgbClr val="000000"/>
                </a:solidFill>
                <a:latin typeface="Symbol"/>
                <a:ea typeface="Symbol"/>
              </a:rPr>
              <a:t>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i="1" lang="ru-RU" sz="3000" spc="-1" strike="noStrike" baseline="30000">
                <a:solidFill>
                  <a:srgbClr val="000000"/>
                </a:solidFill>
                <a:latin typeface="Arial"/>
              </a:rPr>
              <a:t>m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– множество признаков,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Y </a:t>
            </a:r>
            <a:r>
              <a:rPr b="0" lang="ru-RU" sz="3000" spc="-1" strike="noStrike">
                <a:solidFill>
                  <a:srgbClr val="000000"/>
                </a:solidFill>
                <a:latin typeface="Symbol"/>
                <a:ea typeface="Symbol"/>
              </a:rPr>
              <a:t>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i="1" lang="en-US" sz="3000" spc="-1" strike="noStrike" baseline="30000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– множество признаков, которые нужно отобрать в процессе селекции, причем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&lt; 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Тогда задача селекции задается следующим образом: 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ru-RU" sz="3000" spc="-1" strike="noStrike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 Y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/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Зачем тратим время на отбор признаков?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Снижение сложности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Повышение общности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mph" presetID="5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mph" presetID="5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Общность модели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56840" y="1719360"/>
            <a:ext cx="785988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– число прецедентов,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– число степеней свободы модели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характеристика общности    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модели.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Скалярная селекция (независимая система признаков)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Векторная селекция (зависимые признаки)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4" name="Object 3"/>
          <p:cNvGraphicFramePr/>
          <p:nvPr/>
        </p:nvGraphicFramePr>
        <p:xfrm>
          <a:off x="826920" y="2781360"/>
          <a:ext cx="632160" cy="12240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15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26920" y="2781360"/>
                    <a:ext cx="632160" cy="1224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6840" y="122040"/>
            <a:ext cx="7543800" cy="2011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Построение информативных наборов признаков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2565360"/>
            <a:ext cx="8229600" cy="356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Решение лежит в поиске комбинаций удовлетворяющих гипотезе компактности.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отбора из 20 исходных признаков пяти наиболее информативных приходится иметь дело примерно с 15,5</a:t>
            </a:r>
            <a:r>
              <a:rPr b="0" lang="ru-RU" sz="3000" spc="-1" strike="noStrike">
                <a:solidFill>
                  <a:srgbClr val="000000"/>
                </a:solidFill>
                <a:latin typeface="Symbol"/>
                <a:ea typeface="Symbol"/>
              </a:rPr>
              <a:t>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10</a:t>
            </a:r>
            <a:r>
              <a:rPr b="0" lang="ru-RU" sz="3000" spc="-1" strike="noStrike" baseline="30000">
                <a:solidFill>
                  <a:srgbClr val="000000"/>
                </a:solidFill>
                <a:latin typeface="Arial"/>
              </a:rPr>
              <a:t>3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вариантами.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Типы селекции признаков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Полный перебор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Скалярная селекция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Векторная селекция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Информативность независимых признаков 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Статистический анализ 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Методы на основе вероятностной оценки информации о наборах данных 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Алгоритмические методы вычисления информативности.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0" lang="ru-RU" sz="3900" spc="-1" strike="noStrike">
                <a:solidFill>
                  <a:srgbClr val="330066"/>
                </a:solidFill>
                <a:latin typeface="Arial"/>
              </a:rPr>
              <a:t>Литература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Хайкин С. Нейрокомпьютеры: полный курс. – М.:Вильямс – 2006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Математические методы распознавания образов. Курс лекций.</a:t>
            </a:r>
            <a:r>
              <a:rPr b="1" lang="ru-RU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МГУ, ВМиК, кафедра «Математические методы прогнозирования» Местецкий Л.М., 2002–2004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500" spc="-1" strike="noStrike">
                <a:solidFill>
                  <a:srgbClr val="330066"/>
                </a:solidFill>
                <a:latin typeface="Arial"/>
              </a:rPr>
              <a:t>Распределение вероятности классификации по признаку х</a:t>
            </a:r>
            <a:endParaRPr b="1" lang="en-US" sz="3500" spc="-1" strike="noStrike">
              <a:solidFill>
                <a:srgbClr val="330066"/>
              </a:solidFill>
              <a:latin typeface="Arial"/>
            </a:endParaRPr>
          </a:p>
        </p:txBody>
      </p:sp>
      <p:pic>
        <p:nvPicPr>
          <p:cNvPr id="223" name="Picture 4" descr=""/>
          <p:cNvPicPr/>
          <p:nvPr/>
        </p:nvPicPr>
        <p:blipFill>
          <a:blip r:embed="rId1"/>
          <a:stretch/>
        </p:blipFill>
        <p:spPr>
          <a:xfrm>
            <a:off x="611280" y="1557360"/>
            <a:ext cx="7410240" cy="441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Статистический подход. Гипотезы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3851280" y="1700280"/>
            <a:ext cx="403848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49"/>
              </a:spcBef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значение признака в первом классе со средним </a:t>
            </a:r>
            <a:r>
              <a:rPr b="0" lang="ru-RU" sz="26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- значение признака во втором классе со средним </a:t>
            </a:r>
            <a:r>
              <a:rPr b="0" lang="ru-RU" sz="26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2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6" name="Object 3"/>
          <p:cNvGraphicFramePr/>
          <p:nvPr/>
        </p:nvGraphicFramePr>
        <p:xfrm>
          <a:off x="361800" y="1844640"/>
          <a:ext cx="3740400" cy="26924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27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61800" y="1844640"/>
                    <a:ext cx="3740400" cy="26924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Статистический подход. Гипотезы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0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– значения признаков отличаются существенно – нуль-гипотеза.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i="1" lang="ru-RU" sz="16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- значения признаков отличаются несущественно – альтернативная гипотеза.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Статистический подход. Гипотезы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graphicFrame>
        <p:nvGraphicFramePr>
          <p:cNvPr id="231" name="Object 2"/>
          <p:cNvGraphicFramePr/>
          <p:nvPr/>
        </p:nvGraphicFramePr>
        <p:xfrm>
          <a:off x="1403280" y="1844640"/>
          <a:ext cx="3911760" cy="17604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32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403280" y="1844640"/>
                    <a:ext cx="3911760" cy="1760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/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Методы определения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Вычислить корреляцию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/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FisherIris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Обучение модели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graphicFrame>
        <p:nvGraphicFramePr>
          <p:cNvPr id="238" name="Table 2"/>
          <p:cNvGraphicFramePr/>
          <p:nvPr/>
        </p:nvGraphicFramePr>
        <p:xfrm>
          <a:off x="457200" y="1719360"/>
          <a:ext cx="8362800" cy="2941560"/>
        </p:xfrm>
        <a:graphic>
          <a:graphicData uri="http://schemas.openxmlformats.org/drawingml/2006/table">
            <a:tbl>
              <a:tblPr/>
              <a:tblGrid>
                <a:gridCol w="2787480"/>
                <a:gridCol w="3198960"/>
                <a:gridCol w="2376360"/>
              </a:tblGrid>
              <a:tr h="490320">
                <a:tc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Количество признаков 70 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90320">
                <a:tc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ru-RU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Ошибка обобщ.% 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ru-RU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Колич. эпох 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996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Пирсона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28,2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58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32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ru-RU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Фехнера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25,1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53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032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ru-RU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Спирмена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30,3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996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ru-RU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Кендалла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22,3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spcBef>
                          <a:spcPts val="64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57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0" lang="ru-RU" sz="3900" spc="-1" strike="noStrike">
                <a:solidFill>
                  <a:srgbClr val="330066"/>
                </a:solidFill>
                <a:latin typeface="Arial"/>
              </a:rPr>
              <a:t>Информативность по Шеннону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48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48"/>
              </a:spcBef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48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P(j)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– вероятность различения образов по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му признаку.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P(i|j)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– вероятность различения образа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 по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му признаку.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 –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число образов выборки.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3" name="Object 5"/>
          <p:cNvGraphicFramePr/>
          <p:nvPr/>
        </p:nvGraphicFramePr>
        <p:xfrm>
          <a:off x="2268360" y="1598760"/>
          <a:ext cx="4391280" cy="16729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44" name="Object 6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268360" y="1598760"/>
                    <a:ext cx="4391280" cy="16729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45" name="CustomShape 6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0" lang="ru-RU" sz="3900" spc="-1" strike="noStrike">
                <a:solidFill>
                  <a:srgbClr val="330066"/>
                </a:solidFill>
                <a:latin typeface="Arial"/>
              </a:rPr>
              <a:t>Информативность по Шеннону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Вклад образа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в информативность признака 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9" name="Object 4"/>
          <p:cNvGraphicFramePr/>
          <p:nvPr/>
        </p:nvGraphicFramePr>
        <p:xfrm>
          <a:off x="2340000" y="2852640"/>
          <a:ext cx="3672000" cy="21672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50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340000" y="2852640"/>
                    <a:ext cx="3672000" cy="21672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0" lang="ru-RU" sz="3900" spc="-1" strike="noStrike">
                <a:solidFill>
                  <a:srgbClr val="330066"/>
                </a:solidFill>
                <a:latin typeface="Arial"/>
              </a:rPr>
              <a:t>Информативность по Шеннону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По всему множеству образов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Общая неопределенность по признаку х имеет вид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"/>
          <p:cNvSpPr/>
          <p:nvPr/>
        </p:nvSpPr>
        <p:spPr>
          <a:xfrm>
            <a:off x="0" y="332892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55" name="Object 5"/>
          <p:cNvGraphicFramePr/>
          <p:nvPr/>
        </p:nvGraphicFramePr>
        <p:xfrm>
          <a:off x="755640" y="2668680"/>
          <a:ext cx="7632720" cy="4921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56" name="Object 7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55640" y="2668680"/>
                    <a:ext cx="7632720" cy="492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57" name="CustomShape 6"/>
          <p:cNvSpPr/>
          <p:nvPr/>
        </p:nvSpPr>
        <p:spPr>
          <a:xfrm>
            <a:off x="4427640" y="2708280"/>
            <a:ext cx="288720" cy="360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7"/>
          <p:cNvSpPr/>
          <p:nvPr/>
        </p:nvSpPr>
        <p:spPr>
          <a:xfrm>
            <a:off x="6370560" y="2708280"/>
            <a:ext cx="289080" cy="360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8"/>
          <p:cNvSpPr/>
          <p:nvPr/>
        </p:nvSpPr>
        <p:spPr>
          <a:xfrm>
            <a:off x="0" y="32385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60" name="Object 9"/>
          <p:cNvGraphicFramePr/>
          <p:nvPr/>
        </p:nvGraphicFramePr>
        <p:xfrm>
          <a:off x="3419640" y="4653000"/>
          <a:ext cx="2374560" cy="114444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261" name="Object 11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419640" y="4653000"/>
                    <a:ext cx="2374560" cy="11444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План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59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Основные проблемы формирования информации для обучаемых систем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Меры информативности независимой системы признаков. Информативность признака по Шеннону.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Меры информативности независимой системы признаков. Дихотомия выборки. Геометрическая мера информативности.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0" lang="ru-RU" sz="3900" spc="-1" strike="noStrike">
                <a:solidFill>
                  <a:srgbClr val="330066"/>
                </a:solidFill>
                <a:latin typeface="Arial"/>
              </a:rPr>
              <a:t>Информативность по Шеннону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140360" y="2060640"/>
            <a:ext cx="434016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H(j)=0 </a:t>
            </a:r>
            <a:r>
              <a:rPr b="0" lang="en-US" sz="3000" spc="-1" strike="noStrike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xj –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абсолютно разделяющий.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H(j)&lt;H(m) </a:t>
            </a:r>
            <a:r>
              <a:rPr b="0" lang="en-US" sz="3000" spc="-1" strike="noStrike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xj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информативней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xm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V –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число образов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 –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число признаков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Line 3"/>
          <p:cNvSpPr/>
          <p:nvPr/>
        </p:nvSpPr>
        <p:spPr>
          <a:xfrm flipV="1">
            <a:off x="755640" y="1844640"/>
            <a:ext cx="0" cy="36720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4"/>
          <p:cNvSpPr/>
          <p:nvPr/>
        </p:nvSpPr>
        <p:spPr>
          <a:xfrm>
            <a:off x="755640" y="5516640"/>
            <a:ext cx="31687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5"/>
          <p:cNvSpPr/>
          <p:nvPr/>
        </p:nvSpPr>
        <p:spPr>
          <a:xfrm flipV="1">
            <a:off x="1155600" y="2349000"/>
            <a:ext cx="0" cy="3311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6"/>
          <p:cNvSpPr/>
          <p:nvPr/>
        </p:nvSpPr>
        <p:spPr>
          <a:xfrm flipV="1">
            <a:off x="1959120" y="2349000"/>
            <a:ext cx="0" cy="3311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7"/>
          <p:cNvSpPr/>
          <p:nvPr/>
        </p:nvSpPr>
        <p:spPr>
          <a:xfrm flipV="1">
            <a:off x="2760840" y="2349000"/>
            <a:ext cx="0" cy="3311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8"/>
          <p:cNvSpPr/>
          <p:nvPr/>
        </p:nvSpPr>
        <p:spPr>
          <a:xfrm flipV="1">
            <a:off x="3564000" y="2349000"/>
            <a:ext cx="0" cy="3311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9"/>
          <p:cNvSpPr/>
          <p:nvPr/>
        </p:nvSpPr>
        <p:spPr>
          <a:xfrm flipV="1">
            <a:off x="1557360" y="2349000"/>
            <a:ext cx="0" cy="3311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0"/>
          <p:cNvSpPr/>
          <p:nvPr/>
        </p:nvSpPr>
        <p:spPr>
          <a:xfrm flipV="1">
            <a:off x="2359080" y="2349000"/>
            <a:ext cx="0" cy="3311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1"/>
          <p:cNvSpPr/>
          <p:nvPr/>
        </p:nvSpPr>
        <p:spPr>
          <a:xfrm flipV="1">
            <a:off x="3162240" y="2349000"/>
            <a:ext cx="0" cy="3311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2"/>
          <p:cNvSpPr/>
          <p:nvPr/>
        </p:nvSpPr>
        <p:spPr>
          <a:xfrm>
            <a:off x="611280" y="5805360"/>
            <a:ext cx="3673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0   1     2 ..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J-1  J …     t-1  t    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Line 13"/>
          <p:cNvSpPr/>
          <p:nvPr/>
        </p:nvSpPr>
        <p:spPr>
          <a:xfrm>
            <a:off x="755640" y="4867200"/>
            <a:ext cx="31687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14"/>
          <p:cNvSpPr/>
          <p:nvPr/>
        </p:nvSpPr>
        <p:spPr>
          <a:xfrm>
            <a:off x="755640" y="2924280"/>
            <a:ext cx="31687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15"/>
          <p:cNvSpPr/>
          <p:nvPr/>
        </p:nvSpPr>
        <p:spPr>
          <a:xfrm>
            <a:off x="755640" y="3571920"/>
            <a:ext cx="31687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16"/>
          <p:cNvSpPr/>
          <p:nvPr/>
        </p:nvSpPr>
        <p:spPr>
          <a:xfrm>
            <a:off x="755640" y="4219560"/>
            <a:ext cx="31687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7"/>
          <p:cNvSpPr/>
          <p:nvPr/>
        </p:nvSpPr>
        <p:spPr>
          <a:xfrm>
            <a:off x="250920" y="1700280"/>
            <a:ext cx="647640" cy="435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f(x)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18"/>
          <p:cNvSpPr/>
          <p:nvPr/>
        </p:nvSpPr>
        <p:spPr>
          <a:xfrm>
            <a:off x="826920" y="2373480"/>
            <a:ext cx="2016360" cy="563400"/>
          </a:xfrm>
          <a:custGeom>
            <a:avLst/>
            <a:gdLst/>
            <a:ahLst/>
            <a:rect l="l" t="t" r="r" b="b"/>
            <a:pathLst>
              <a:path w="1270" h="355">
                <a:moveTo>
                  <a:pt x="0" y="347"/>
                </a:moveTo>
                <a:cubicBezTo>
                  <a:pt x="117" y="351"/>
                  <a:pt x="235" y="355"/>
                  <a:pt x="318" y="302"/>
                </a:cubicBezTo>
                <a:cubicBezTo>
                  <a:pt x="401" y="249"/>
                  <a:pt x="446" y="60"/>
                  <a:pt x="499" y="30"/>
                </a:cubicBezTo>
                <a:cubicBezTo>
                  <a:pt x="552" y="0"/>
                  <a:pt x="590" y="76"/>
                  <a:pt x="635" y="121"/>
                </a:cubicBezTo>
                <a:cubicBezTo>
                  <a:pt x="680" y="166"/>
                  <a:pt x="665" y="264"/>
                  <a:pt x="771" y="302"/>
                </a:cubicBezTo>
                <a:cubicBezTo>
                  <a:pt x="877" y="340"/>
                  <a:pt x="1073" y="343"/>
                  <a:pt x="1270" y="347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9"/>
          <p:cNvSpPr/>
          <p:nvPr/>
        </p:nvSpPr>
        <p:spPr>
          <a:xfrm>
            <a:off x="1957320" y="2795760"/>
            <a:ext cx="405000" cy="145800"/>
          </a:xfrm>
          <a:custGeom>
            <a:avLst/>
            <a:gdLst/>
            <a:ahLst/>
            <a:rect l="l" t="t" r="r" b="b"/>
            <a:pathLst>
              <a:path w="255" h="92">
                <a:moveTo>
                  <a:pt x="255" y="84"/>
                </a:moveTo>
                <a:cubicBezTo>
                  <a:pt x="212" y="83"/>
                  <a:pt x="41" y="92"/>
                  <a:pt x="0" y="78"/>
                </a:cubicBezTo>
                <a:cubicBezTo>
                  <a:pt x="0" y="33"/>
                  <a:pt x="6" y="27"/>
                  <a:pt x="6" y="0"/>
                </a:cubicBezTo>
                <a:cubicBezTo>
                  <a:pt x="39" y="12"/>
                  <a:pt x="67" y="47"/>
                  <a:pt x="159" y="60"/>
                </a:cubicBezTo>
                <a:cubicBezTo>
                  <a:pt x="200" y="72"/>
                  <a:pt x="233" y="70"/>
                  <a:pt x="252" y="72"/>
                </a:cubicBezTo>
              </a:path>
            </a:pathLst>
          </a:custGeom>
          <a:solidFill>
            <a:srgbClr val="80808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0"/>
          <p:cNvSpPr/>
          <p:nvPr/>
        </p:nvSpPr>
        <p:spPr>
          <a:xfrm>
            <a:off x="1332000" y="3127320"/>
            <a:ext cx="2435040" cy="446040"/>
          </a:xfrm>
          <a:custGeom>
            <a:avLst/>
            <a:gdLst/>
            <a:ahLst/>
            <a:rect l="l" t="t" r="r" b="b"/>
            <a:pathLst>
              <a:path w="1534" h="281">
                <a:moveTo>
                  <a:pt x="0" y="281"/>
                </a:moveTo>
                <a:cubicBezTo>
                  <a:pt x="215" y="280"/>
                  <a:pt x="431" y="280"/>
                  <a:pt x="590" y="235"/>
                </a:cubicBezTo>
                <a:cubicBezTo>
                  <a:pt x="749" y="190"/>
                  <a:pt x="853" y="18"/>
                  <a:pt x="952" y="9"/>
                </a:cubicBezTo>
                <a:cubicBezTo>
                  <a:pt x="1051" y="0"/>
                  <a:pt x="1104" y="139"/>
                  <a:pt x="1183" y="181"/>
                </a:cubicBezTo>
                <a:cubicBezTo>
                  <a:pt x="1262" y="223"/>
                  <a:pt x="1371" y="247"/>
                  <a:pt x="1429" y="262"/>
                </a:cubicBezTo>
                <a:cubicBezTo>
                  <a:pt x="1487" y="277"/>
                  <a:pt x="1512" y="272"/>
                  <a:pt x="1534" y="274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1"/>
          <p:cNvSpPr/>
          <p:nvPr/>
        </p:nvSpPr>
        <p:spPr>
          <a:xfrm>
            <a:off x="1932120" y="3467160"/>
            <a:ext cx="420480" cy="109440"/>
          </a:xfrm>
          <a:custGeom>
            <a:avLst/>
            <a:gdLst/>
            <a:ahLst/>
            <a:rect l="l" t="t" r="r" b="b"/>
            <a:pathLst>
              <a:path w="265" h="69">
                <a:moveTo>
                  <a:pt x="16" y="63"/>
                </a:moveTo>
                <a:cubicBezTo>
                  <a:pt x="0" y="56"/>
                  <a:pt x="128" y="38"/>
                  <a:pt x="169" y="27"/>
                </a:cubicBezTo>
                <a:cubicBezTo>
                  <a:pt x="210" y="16"/>
                  <a:pt x="232" y="12"/>
                  <a:pt x="262" y="0"/>
                </a:cubicBezTo>
                <a:cubicBezTo>
                  <a:pt x="262" y="45"/>
                  <a:pt x="265" y="12"/>
                  <a:pt x="265" y="66"/>
                </a:cubicBezTo>
                <a:cubicBezTo>
                  <a:pt x="151" y="69"/>
                  <a:pt x="44" y="66"/>
                  <a:pt x="16" y="63"/>
                </a:cubicBezTo>
                <a:close/>
              </a:path>
            </a:pathLst>
          </a:custGeom>
          <a:solidFill>
            <a:srgbClr val="80808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2"/>
          <p:cNvSpPr/>
          <p:nvPr/>
        </p:nvSpPr>
        <p:spPr>
          <a:xfrm>
            <a:off x="2411280" y="3716280"/>
            <a:ext cx="1368720" cy="504720"/>
          </a:xfrm>
          <a:custGeom>
            <a:avLst/>
            <a:gdLst/>
            <a:ahLst/>
            <a:rect l="l" t="t" r="r" b="b"/>
            <a:pathLst>
              <a:path w="862" h="318">
                <a:moveTo>
                  <a:pt x="0" y="318"/>
                </a:moveTo>
                <a:cubicBezTo>
                  <a:pt x="174" y="299"/>
                  <a:pt x="348" y="280"/>
                  <a:pt x="454" y="227"/>
                </a:cubicBezTo>
                <a:cubicBezTo>
                  <a:pt x="560" y="174"/>
                  <a:pt x="590" y="0"/>
                  <a:pt x="635" y="0"/>
                </a:cubicBezTo>
                <a:cubicBezTo>
                  <a:pt x="680" y="0"/>
                  <a:pt x="688" y="174"/>
                  <a:pt x="726" y="227"/>
                </a:cubicBezTo>
                <a:cubicBezTo>
                  <a:pt x="764" y="280"/>
                  <a:pt x="813" y="299"/>
                  <a:pt x="862" y="318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3"/>
          <p:cNvSpPr/>
          <p:nvPr/>
        </p:nvSpPr>
        <p:spPr>
          <a:xfrm>
            <a:off x="1042920" y="4413240"/>
            <a:ext cx="1873440" cy="455760"/>
          </a:xfrm>
          <a:custGeom>
            <a:avLst/>
            <a:gdLst/>
            <a:ahLst/>
            <a:rect l="l" t="t" r="r" b="b"/>
            <a:pathLst>
              <a:path w="1180" h="287">
                <a:moveTo>
                  <a:pt x="0" y="287"/>
                </a:moveTo>
                <a:cubicBezTo>
                  <a:pt x="128" y="287"/>
                  <a:pt x="257" y="287"/>
                  <a:pt x="363" y="242"/>
                </a:cubicBezTo>
                <a:cubicBezTo>
                  <a:pt x="469" y="197"/>
                  <a:pt x="544" y="30"/>
                  <a:pt x="635" y="15"/>
                </a:cubicBezTo>
                <a:cubicBezTo>
                  <a:pt x="726" y="0"/>
                  <a:pt x="817" y="106"/>
                  <a:pt x="908" y="151"/>
                </a:cubicBezTo>
                <a:cubicBezTo>
                  <a:pt x="999" y="196"/>
                  <a:pt x="1135" y="264"/>
                  <a:pt x="1180" y="287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4"/>
          <p:cNvSpPr/>
          <p:nvPr/>
        </p:nvSpPr>
        <p:spPr>
          <a:xfrm>
            <a:off x="1952640" y="4421160"/>
            <a:ext cx="404640" cy="450720"/>
          </a:xfrm>
          <a:custGeom>
            <a:avLst/>
            <a:gdLst/>
            <a:ahLst/>
            <a:rect l="l" t="t" r="r" b="b"/>
            <a:pathLst>
              <a:path w="255" h="284">
                <a:moveTo>
                  <a:pt x="9" y="281"/>
                </a:moveTo>
                <a:cubicBezTo>
                  <a:pt x="0" y="185"/>
                  <a:pt x="9" y="167"/>
                  <a:pt x="6" y="41"/>
                </a:cubicBezTo>
                <a:cubicBezTo>
                  <a:pt x="48" y="2"/>
                  <a:pt x="68" y="0"/>
                  <a:pt x="108" y="10"/>
                </a:cubicBezTo>
                <a:cubicBezTo>
                  <a:pt x="149" y="18"/>
                  <a:pt x="204" y="50"/>
                  <a:pt x="255" y="92"/>
                </a:cubicBezTo>
                <a:cubicBezTo>
                  <a:pt x="255" y="179"/>
                  <a:pt x="255" y="179"/>
                  <a:pt x="252" y="284"/>
                </a:cubicBezTo>
                <a:cubicBezTo>
                  <a:pt x="182" y="283"/>
                  <a:pt x="108" y="275"/>
                  <a:pt x="9" y="281"/>
                </a:cubicBezTo>
                <a:close/>
              </a:path>
            </a:pathLst>
          </a:custGeom>
          <a:solidFill>
            <a:srgbClr val="80808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5"/>
          <p:cNvSpPr/>
          <p:nvPr/>
        </p:nvSpPr>
        <p:spPr>
          <a:xfrm>
            <a:off x="1547640" y="5110200"/>
            <a:ext cx="2016360" cy="406440"/>
          </a:xfrm>
          <a:custGeom>
            <a:avLst/>
            <a:gdLst/>
            <a:ahLst/>
            <a:rect l="l" t="t" r="r" b="b"/>
            <a:pathLst>
              <a:path w="1270" h="256">
                <a:moveTo>
                  <a:pt x="0" y="256"/>
                </a:moveTo>
                <a:cubicBezTo>
                  <a:pt x="125" y="230"/>
                  <a:pt x="250" y="204"/>
                  <a:pt x="363" y="166"/>
                </a:cubicBezTo>
                <a:cubicBezTo>
                  <a:pt x="476" y="128"/>
                  <a:pt x="589" y="53"/>
                  <a:pt x="680" y="30"/>
                </a:cubicBezTo>
                <a:cubicBezTo>
                  <a:pt x="771" y="7"/>
                  <a:pt x="824" y="0"/>
                  <a:pt x="907" y="30"/>
                </a:cubicBezTo>
                <a:cubicBezTo>
                  <a:pt x="990" y="60"/>
                  <a:pt x="1119" y="173"/>
                  <a:pt x="1179" y="211"/>
                </a:cubicBezTo>
                <a:cubicBezTo>
                  <a:pt x="1239" y="249"/>
                  <a:pt x="1254" y="252"/>
                  <a:pt x="1270" y="256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6"/>
          <p:cNvSpPr/>
          <p:nvPr/>
        </p:nvSpPr>
        <p:spPr>
          <a:xfrm>
            <a:off x="1947960" y="5272200"/>
            <a:ext cx="414360" cy="247680"/>
          </a:xfrm>
          <a:custGeom>
            <a:avLst/>
            <a:gdLst/>
            <a:ahLst/>
            <a:rect l="l" t="t" r="r" b="b"/>
            <a:pathLst>
              <a:path w="261" h="156">
                <a:moveTo>
                  <a:pt x="3" y="150"/>
                </a:moveTo>
                <a:cubicBezTo>
                  <a:pt x="0" y="125"/>
                  <a:pt x="9" y="109"/>
                  <a:pt x="9" y="90"/>
                </a:cubicBezTo>
                <a:cubicBezTo>
                  <a:pt x="88" y="70"/>
                  <a:pt x="199" y="22"/>
                  <a:pt x="261" y="0"/>
                </a:cubicBezTo>
                <a:cubicBezTo>
                  <a:pt x="261" y="60"/>
                  <a:pt x="261" y="75"/>
                  <a:pt x="255" y="150"/>
                </a:cubicBezTo>
                <a:cubicBezTo>
                  <a:pt x="188" y="155"/>
                  <a:pt x="39" y="156"/>
                  <a:pt x="3" y="150"/>
                </a:cubicBezTo>
                <a:close/>
              </a:path>
            </a:pathLst>
          </a:custGeom>
          <a:solidFill>
            <a:srgbClr val="80808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7"/>
          <p:cNvSpPr/>
          <p:nvPr/>
        </p:nvSpPr>
        <p:spPr>
          <a:xfrm>
            <a:off x="1692360" y="2997360"/>
            <a:ext cx="7207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P(j/i)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Line 28"/>
          <p:cNvSpPr/>
          <p:nvPr/>
        </p:nvSpPr>
        <p:spPr>
          <a:xfrm>
            <a:off x="755640" y="2133720"/>
            <a:ext cx="71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9"/>
          <p:cNvSpPr/>
          <p:nvPr/>
        </p:nvSpPr>
        <p:spPr>
          <a:xfrm>
            <a:off x="1187280" y="1484280"/>
            <a:ext cx="2808360" cy="720720"/>
          </a:xfrm>
          <a:prstGeom prst="wedgeRoundRectCallout">
            <a:avLst>
              <a:gd name="adj1" fmla="val 16365"/>
              <a:gd name="adj2" fmla="val 197578"/>
              <a:gd name="adj3" fmla="val 16667"/>
            </a:avLst>
          </a:prstGeom>
          <a:solidFill>
            <a:srgbClr val="d8d8e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Плотность вероятности образа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Line 30"/>
          <p:cNvSpPr/>
          <p:nvPr/>
        </p:nvSpPr>
        <p:spPr>
          <a:xfrm>
            <a:off x="2050920" y="3357720"/>
            <a:ext cx="144720" cy="14256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0" lang="ru-RU" sz="3900" spc="-1" strike="noStrike">
                <a:solidFill>
                  <a:srgbClr val="330066"/>
                </a:solidFill>
                <a:latin typeface="Arial"/>
              </a:rPr>
              <a:t>Информативность по Шеннону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484360" y="1484280"/>
            <a:ext cx="792360" cy="7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4" name="Group 3"/>
          <p:cNvGrpSpPr/>
          <p:nvPr/>
        </p:nvGrpSpPr>
        <p:grpSpPr>
          <a:xfrm>
            <a:off x="755640" y="1557000"/>
            <a:ext cx="7848720" cy="3959640"/>
            <a:chOff x="755640" y="1557000"/>
            <a:chExt cx="7848720" cy="3959640"/>
          </a:xfrm>
        </p:grpSpPr>
        <p:sp>
          <p:nvSpPr>
            <p:cNvPr id="295" name="CustomShape 4"/>
            <p:cNvSpPr/>
            <p:nvPr/>
          </p:nvSpPr>
          <p:spPr>
            <a:xfrm>
              <a:off x="1547640" y="2133720"/>
              <a:ext cx="4032360" cy="3024000"/>
            </a:xfrm>
            <a:prstGeom prst="cube">
              <a:avLst>
                <a:gd name="adj" fmla="val 25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Line 5"/>
            <p:cNvSpPr/>
            <p:nvPr/>
          </p:nvSpPr>
          <p:spPr>
            <a:xfrm flipV="1">
              <a:off x="2340000" y="1557000"/>
              <a:ext cx="0" cy="2808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Line 6"/>
            <p:cNvSpPr/>
            <p:nvPr/>
          </p:nvSpPr>
          <p:spPr>
            <a:xfrm flipH="1">
              <a:off x="1187280" y="4365720"/>
              <a:ext cx="1152720" cy="11509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Line 7"/>
            <p:cNvSpPr/>
            <p:nvPr/>
          </p:nvSpPr>
          <p:spPr>
            <a:xfrm>
              <a:off x="2340000" y="4365720"/>
              <a:ext cx="39607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8"/>
            <p:cNvSpPr/>
            <p:nvPr/>
          </p:nvSpPr>
          <p:spPr>
            <a:xfrm>
              <a:off x="4716360" y="2781360"/>
              <a:ext cx="214560" cy="21600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9"/>
            <p:cNvSpPr/>
            <p:nvPr/>
          </p:nvSpPr>
          <p:spPr>
            <a:xfrm>
              <a:off x="7308720" y="2349360"/>
              <a:ext cx="142920" cy="14472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0"/>
            <p:cNvSpPr/>
            <p:nvPr/>
          </p:nvSpPr>
          <p:spPr>
            <a:xfrm>
              <a:off x="5435640" y="2060640"/>
              <a:ext cx="216000" cy="21600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1"/>
            <p:cNvSpPr/>
            <p:nvPr/>
          </p:nvSpPr>
          <p:spPr>
            <a:xfrm>
              <a:off x="2268360" y="4221000"/>
              <a:ext cx="216000" cy="21600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2"/>
            <p:cNvSpPr/>
            <p:nvPr/>
          </p:nvSpPr>
          <p:spPr>
            <a:xfrm>
              <a:off x="7380360" y="2924280"/>
              <a:ext cx="142920" cy="14436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13"/>
            <p:cNvSpPr/>
            <p:nvPr/>
          </p:nvSpPr>
          <p:spPr>
            <a:xfrm>
              <a:off x="4716360" y="5013360"/>
              <a:ext cx="216000" cy="21600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4"/>
            <p:cNvSpPr/>
            <p:nvPr/>
          </p:nvSpPr>
          <p:spPr>
            <a:xfrm>
              <a:off x="6156360" y="2276640"/>
              <a:ext cx="2448000" cy="1608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/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Образ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 ((1,1,1),(1,1,0),(1,0,1))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/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Образ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 ((0,0,1),(0,1,1),(0,0,0))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spcBef>
                  <a:spcPts val="1123"/>
                </a:spcBef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CustomShape 15"/>
            <p:cNvSpPr/>
            <p:nvPr/>
          </p:nvSpPr>
          <p:spPr>
            <a:xfrm>
              <a:off x="1476360" y="2781360"/>
              <a:ext cx="216000" cy="21600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16"/>
            <p:cNvSpPr/>
            <p:nvPr/>
          </p:nvSpPr>
          <p:spPr>
            <a:xfrm>
              <a:off x="755640" y="4797360"/>
              <a:ext cx="15843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X2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  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CustomShape 17"/>
            <p:cNvSpPr/>
            <p:nvPr/>
          </p:nvSpPr>
          <p:spPr>
            <a:xfrm>
              <a:off x="5148360" y="4005360"/>
              <a:ext cx="143964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       x3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CustomShape 18"/>
            <p:cNvSpPr/>
            <p:nvPr/>
          </p:nvSpPr>
          <p:spPr>
            <a:xfrm>
              <a:off x="2484360" y="3789360"/>
              <a:ext cx="7192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CustomShape 19"/>
            <p:cNvSpPr/>
            <p:nvPr/>
          </p:nvSpPr>
          <p:spPr>
            <a:xfrm>
              <a:off x="5508720" y="4221000"/>
              <a:ext cx="215640" cy="21600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0" lang="ru-RU" sz="3900" spc="-1" strike="noStrike">
                <a:solidFill>
                  <a:srgbClr val="330066"/>
                </a:solidFill>
                <a:latin typeface="Arial"/>
              </a:rPr>
              <a:t>Информативность по Шеннону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457200" y="1484280"/>
            <a:ext cx="8229600" cy="5184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Образ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1 ((1,1,1),(1,1,0),(1,0,1))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Образ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 ((0,0,1),(0,1,1),(0,0,0))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Признак 2 для образа 1 Р1(2/1)=2/3, Р0(2/1)=1/3 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Признак 2 для образа 2 Р1(2/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)=1/3, Р0(2/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)=2/3  </a:t>
            </a:r>
            <a:r>
              <a:rPr b="0" lang="ru-RU" sz="2100" spc="-1" strike="noStrike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V=2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P(2)= (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Р1(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/1)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Р1(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Р0(2/1)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Р0(2/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) / 2 = 1;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R1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1= Р1(2/1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)/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(2)=2/3, R10=1/3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R20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2/3, R21=1/3 </a:t>
            </a:r>
            <a:r>
              <a:rPr b="0" lang="ru-RU" sz="2100" spc="-1" strike="noStrike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 H=-(2* 2/3*log(2/3) + 2*1/3*log(1/3)) = 0.55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Признак 1 для образа 1 Р1(1/1)=3/3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=1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, Р0(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/1)=0/3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=0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Признак 1 для образа 2 Р1(1/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)=0/3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=0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, Р0(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)=3/3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=1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V=2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P(1)= (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Р1(1/1)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Р1(1/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Р0(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/1)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Р0(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) / 2 = 1;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R11=1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 r20=1, R10=r21=0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100" spc="-1" strike="noStrike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H=-(1*log1 + 0 + 1*log 1 +0) = 0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Признак 1 разделяющий.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Дихотомия выборки по признаку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250920" y="1844280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Информативность </a:t>
            </a:r>
            <a:r>
              <a:rPr b="0" i="1" lang="en-US" sz="3000" spc="-1" strike="noStrike">
                <a:solidFill>
                  <a:srgbClr val="000000"/>
                </a:solidFill>
                <a:latin typeface="Book Antiqua"/>
              </a:rPr>
              <a:t>I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5" name="Object 3"/>
          <p:cNvGraphicFramePr/>
          <p:nvPr/>
        </p:nvGraphicFramePr>
        <p:xfrm>
          <a:off x="2124000" y="4309920"/>
          <a:ext cx="2664000" cy="6098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316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124000" y="4309920"/>
                    <a:ext cx="2664000" cy="6098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17" name="Object 4"/>
          <p:cNvGraphicFramePr/>
          <p:nvPr/>
        </p:nvGraphicFramePr>
        <p:xfrm>
          <a:off x="2124000" y="4905360"/>
          <a:ext cx="2652840" cy="57456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318" name="Object 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124000" y="4905360"/>
                    <a:ext cx="2652840" cy="574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19" name="Object 5"/>
          <p:cNvGraphicFramePr/>
          <p:nvPr/>
        </p:nvGraphicFramePr>
        <p:xfrm>
          <a:off x="5435640" y="4581360"/>
          <a:ext cx="2052720" cy="595440"/>
        </p:xfrm>
        <a:graphic>
          <a:graphicData uri="http://schemas.openxmlformats.org/presentationml/2006/ole">
            <p:oleObj r:id="rId5" spid="">
              <p:embed/>
              <p:pic>
                <p:nvPicPr>
                  <p:cNvPr id="320" name="Object 6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5435640" y="4581360"/>
                    <a:ext cx="2052720" cy="5954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21" name="CustomShape 6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22" name="Object 7"/>
          <p:cNvGraphicFramePr/>
          <p:nvPr/>
        </p:nvGraphicFramePr>
        <p:xfrm>
          <a:off x="1619280" y="2705040"/>
          <a:ext cx="2089080" cy="1031760"/>
        </p:xfrm>
        <a:graphic>
          <a:graphicData uri="http://schemas.openxmlformats.org/presentationml/2006/ole">
            <p:oleObj r:id="rId7" spid="">
              <p:embed/>
              <p:pic>
                <p:nvPicPr>
                  <p:cNvPr id="323" name="Object 7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1619280" y="2705040"/>
                    <a:ext cx="2089080" cy="10317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24" name="CustomShape 8"/>
          <p:cNvSpPr/>
          <p:nvPr/>
        </p:nvSpPr>
        <p:spPr>
          <a:xfrm>
            <a:off x="0" y="3290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25" name="Object 9"/>
          <p:cNvGraphicFramePr/>
          <p:nvPr/>
        </p:nvGraphicFramePr>
        <p:xfrm>
          <a:off x="782640" y="4478400"/>
          <a:ext cx="812880" cy="784080"/>
        </p:xfrm>
        <a:graphic>
          <a:graphicData uri="http://schemas.openxmlformats.org/presentationml/2006/ole">
            <p:oleObj r:id="rId9" spid="">
              <p:embed/>
              <p:pic>
                <p:nvPicPr>
                  <p:cNvPr id="326" name="Object 9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782640" y="4478400"/>
                    <a:ext cx="812880" cy="7840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27" name="Line 10"/>
          <p:cNvSpPr/>
          <p:nvPr/>
        </p:nvSpPr>
        <p:spPr>
          <a:xfrm>
            <a:off x="4716360" y="2781360"/>
            <a:ext cx="395928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1"/>
          <p:cNvSpPr/>
          <p:nvPr/>
        </p:nvSpPr>
        <p:spPr>
          <a:xfrm>
            <a:off x="8172360" y="2276640"/>
            <a:ext cx="6476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500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xj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Line 12"/>
          <p:cNvSpPr/>
          <p:nvPr/>
        </p:nvSpPr>
        <p:spPr>
          <a:xfrm>
            <a:off x="6012000" y="2492280"/>
            <a:ext cx="0" cy="505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3"/>
          <p:cNvSpPr/>
          <p:nvPr/>
        </p:nvSpPr>
        <p:spPr>
          <a:xfrm>
            <a:off x="6084720" y="220500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500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14"/>
          <p:cNvSpPr/>
          <p:nvPr/>
        </p:nvSpPr>
        <p:spPr>
          <a:xfrm>
            <a:off x="4932360" y="2708280"/>
            <a:ext cx="14436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5"/>
          <p:cNvSpPr/>
          <p:nvPr/>
        </p:nvSpPr>
        <p:spPr>
          <a:xfrm>
            <a:off x="5219640" y="2708280"/>
            <a:ext cx="144360" cy="14436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6"/>
          <p:cNvSpPr/>
          <p:nvPr/>
        </p:nvSpPr>
        <p:spPr>
          <a:xfrm>
            <a:off x="5580000" y="2708280"/>
            <a:ext cx="14436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7"/>
          <p:cNvSpPr/>
          <p:nvPr/>
        </p:nvSpPr>
        <p:spPr>
          <a:xfrm>
            <a:off x="5796000" y="2708280"/>
            <a:ext cx="14436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8"/>
          <p:cNvSpPr/>
          <p:nvPr/>
        </p:nvSpPr>
        <p:spPr>
          <a:xfrm>
            <a:off x="6083280" y="2708280"/>
            <a:ext cx="144360" cy="14436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9"/>
          <p:cNvSpPr/>
          <p:nvPr/>
        </p:nvSpPr>
        <p:spPr>
          <a:xfrm>
            <a:off x="6443640" y="2708280"/>
            <a:ext cx="14436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0"/>
          <p:cNvSpPr/>
          <p:nvPr/>
        </p:nvSpPr>
        <p:spPr>
          <a:xfrm>
            <a:off x="6659640" y="2708280"/>
            <a:ext cx="14436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1"/>
          <p:cNvSpPr/>
          <p:nvPr/>
        </p:nvSpPr>
        <p:spPr>
          <a:xfrm>
            <a:off x="6946920" y="2708280"/>
            <a:ext cx="14436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2"/>
          <p:cNvSpPr/>
          <p:nvPr/>
        </p:nvSpPr>
        <p:spPr>
          <a:xfrm>
            <a:off x="7307280" y="2708280"/>
            <a:ext cx="144360" cy="14436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3"/>
          <p:cNvSpPr/>
          <p:nvPr/>
        </p:nvSpPr>
        <p:spPr>
          <a:xfrm>
            <a:off x="7524720" y="2708280"/>
            <a:ext cx="144360" cy="14436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4"/>
          <p:cNvSpPr/>
          <p:nvPr/>
        </p:nvSpPr>
        <p:spPr>
          <a:xfrm>
            <a:off x="7812000" y="2708280"/>
            <a:ext cx="14472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5"/>
          <p:cNvSpPr/>
          <p:nvPr/>
        </p:nvSpPr>
        <p:spPr>
          <a:xfrm>
            <a:off x="8172360" y="2708280"/>
            <a:ext cx="14472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6"/>
          <p:cNvSpPr/>
          <p:nvPr/>
        </p:nvSpPr>
        <p:spPr>
          <a:xfrm>
            <a:off x="5219640" y="3357720"/>
            <a:ext cx="14436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7"/>
          <p:cNvSpPr/>
          <p:nvPr/>
        </p:nvSpPr>
        <p:spPr>
          <a:xfrm>
            <a:off x="5219640" y="3789360"/>
            <a:ext cx="144360" cy="14436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8"/>
          <p:cNvSpPr/>
          <p:nvPr/>
        </p:nvSpPr>
        <p:spPr>
          <a:xfrm>
            <a:off x="5580000" y="3213000"/>
            <a:ext cx="720720" cy="7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Дихотомия выборки по признаку 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9" name="Object 4"/>
          <p:cNvGraphicFramePr/>
          <p:nvPr/>
        </p:nvGraphicFramePr>
        <p:xfrm>
          <a:off x="1042920" y="5157720"/>
          <a:ext cx="5715000" cy="11239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350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042920" y="5157720"/>
                    <a:ext cx="5715000" cy="11239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51" name="CustomShape 5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52" name="Object 6"/>
          <p:cNvGraphicFramePr/>
          <p:nvPr/>
        </p:nvGraphicFramePr>
        <p:xfrm>
          <a:off x="1187280" y="2349360"/>
          <a:ext cx="4392720" cy="55404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353" name="Object 6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187280" y="2349360"/>
                    <a:ext cx="4392720" cy="5540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54" name="CustomShape 7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55" name="Object 8"/>
          <p:cNvGraphicFramePr/>
          <p:nvPr/>
        </p:nvGraphicFramePr>
        <p:xfrm>
          <a:off x="1116000" y="2924280"/>
          <a:ext cx="4321080" cy="538200"/>
        </p:xfrm>
        <a:graphic>
          <a:graphicData uri="http://schemas.openxmlformats.org/presentationml/2006/ole">
            <p:oleObj r:id="rId5" spid="">
              <p:embed/>
              <p:pic>
                <p:nvPicPr>
                  <p:cNvPr id="356" name="Object 8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1116000" y="2924280"/>
                    <a:ext cx="4321080" cy="5382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57" name="CustomShape 9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58" name="Object 10"/>
          <p:cNvGraphicFramePr/>
          <p:nvPr/>
        </p:nvGraphicFramePr>
        <p:xfrm>
          <a:off x="5796000" y="2467080"/>
          <a:ext cx="2736720" cy="595080"/>
        </p:xfrm>
        <a:graphic>
          <a:graphicData uri="http://schemas.openxmlformats.org/presentationml/2006/ole">
            <p:oleObj r:id="rId7" spid="">
              <p:embed/>
              <p:pic>
                <p:nvPicPr>
                  <p:cNvPr id="359" name="Object 10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5796000" y="2467080"/>
                    <a:ext cx="2736720" cy="5950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60" name="CustomShape 11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1" name="Object 12"/>
          <p:cNvGraphicFramePr/>
          <p:nvPr/>
        </p:nvGraphicFramePr>
        <p:xfrm>
          <a:off x="1187280" y="3645000"/>
          <a:ext cx="4321440" cy="550800"/>
        </p:xfrm>
        <a:graphic>
          <a:graphicData uri="http://schemas.openxmlformats.org/presentationml/2006/ole">
            <p:oleObj r:id="rId9" spid="">
              <p:embed/>
              <p:pic>
                <p:nvPicPr>
                  <p:cNvPr id="362" name="Object 12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1187280" y="3645000"/>
                    <a:ext cx="4321440" cy="5508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63" name="CustomShape 1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4" name="Object 14"/>
          <p:cNvGraphicFramePr/>
          <p:nvPr/>
        </p:nvGraphicFramePr>
        <p:xfrm>
          <a:off x="1187280" y="4292640"/>
          <a:ext cx="4249800" cy="654120"/>
        </p:xfrm>
        <a:graphic>
          <a:graphicData uri="http://schemas.openxmlformats.org/presentationml/2006/ole">
            <p:oleObj r:id="rId11" spid="">
              <p:embed/>
              <p:pic>
                <p:nvPicPr>
                  <p:cNvPr id="365" name="Object 14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1187280" y="4292640"/>
                    <a:ext cx="4249800" cy="654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66" name="CustomShape 15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7" name="Object 16"/>
          <p:cNvGraphicFramePr/>
          <p:nvPr/>
        </p:nvGraphicFramePr>
        <p:xfrm>
          <a:off x="5724360" y="3782880"/>
          <a:ext cx="2880000" cy="627120"/>
        </p:xfrm>
        <a:graphic>
          <a:graphicData uri="http://schemas.openxmlformats.org/presentationml/2006/ole">
            <p:oleObj r:id="rId13" spid="">
              <p:embed/>
              <p:pic>
                <p:nvPicPr>
                  <p:cNvPr id="368" name="Object 16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5724360" y="3782880"/>
                    <a:ext cx="2880000" cy="627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69" name="CustomShape 17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70" name="Object 18"/>
          <p:cNvGraphicFramePr/>
          <p:nvPr/>
        </p:nvGraphicFramePr>
        <p:xfrm>
          <a:off x="468360" y="2565360"/>
          <a:ext cx="298440" cy="576360"/>
        </p:xfrm>
        <a:graphic>
          <a:graphicData uri="http://schemas.openxmlformats.org/presentationml/2006/ole">
            <p:oleObj r:id="rId15" spid="">
              <p:embed/>
              <p:pic>
                <p:nvPicPr>
                  <p:cNvPr id="371" name="Object 18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468360" y="2565360"/>
                    <a:ext cx="298440" cy="5763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72" name="CustomShape 19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73" name="Object 20"/>
          <p:cNvGraphicFramePr/>
          <p:nvPr/>
        </p:nvGraphicFramePr>
        <p:xfrm>
          <a:off x="468360" y="3933720"/>
          <a:ext cx="338040" cy="574920"/>
        </p:xfrm>
        <a:graphic>
          <a:graphicData uri="http://schemas.openxmlformats.org/presentationml/2006/ole">
            <p:oleObj r:id="rId17" spid="">
              <p:embed/>
              <p:pic>
                <p:nvPicPr>
                  <p:cNvPr id="374" name="Object 20" descr=""/>
                  <p:cNvPicPr/>
                  <p:nvPr/>
                </p:nvPicPr>
                <p:blipFill>
                  <a:blip r:embed="rId18"/>
                  <a:stretch/>
                </p:blipFill>
                <p:spPr>
                  <a:xfrm>
                    <a:off x="468360" y="3933720"/>
                    <a:ext cx="338040" cy="5749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Геометрическая мера информативности 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Признаки похожи на цели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Признаки не похожи на цели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Р –вектор признака, С – вектор целей, их длина равна числу объектов.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78" name="Object 4"/>
          <p:cNvGraphicFramePr/>
          <p:nvPr/>
        </p:nvGraphicFramePr>
        <p:xfrm>
          <a:off x="826920" y="1703520"/>
          <a:ext cx="3600720" cy="10126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379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26920" y="1703520"/>
                    <a:ext cx="3600720" cy="1012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pSp>
        <p:nvGrpSpPr>
          <p:cNvPr id="380" name="Group 5"/>
          <p:cNvGrpSpPr/>
          <p:nvPr/>
        </p:nvGrpSpPr>
        <p:grpSpPr>
          <a:xfrm>
            <a:off x="5580000" y="1844640"/>
            <a:ext cx="3171600" cy="2565000"/>
            <a:chOff x="5580000" y="1844640"/>
            <a:chExt cx="3171600" cy="2565000"/>
          </a:xfrm>
        </p:grpSpPr>
        <p:sp>
          <p:nvSpPr>
            <p:cNvPr id="381" name="Line 6"/>
            <p:cNvSpPr/>
            <p:nvPr/>
          </p:nvSpPr>
          <p:spPr>
            <a:xfrm flipV="1">
              <a:off x="6750360" y="1992240"/>
              <a:ext cx="0" cy="14814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Line 7"/>
            <p:cNvSpPr/>
            <p:nvPr/>
          </p:nvSpPr>
          <p:spPr>
            <a:xfrm>
              <a:off x="6750360" y="3474000"/>
              <a:ext cx="17575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Line 8"/>
            <p:cNvSpPr/>
            <p:nvPr/>
          </p:nvSpPr>
          <p:spPr>
            <a:xfrm flipH="1">
              <a:off x="5951520" y="3474000"/>
              <a:ext cx="798480" cy="7405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Line 9"/>
            <p:cNvSpPr/>
            <p:nvPr/>
          </p:nvSpPr>
          <p:spPr>
            <a:xfrm flipV="1">
              <a:off x="6750360" y="2288520"/>
              <a:ext cx="479520" cy="118476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Line 10"/>
            <p:cNvSpPr/>
            <p:nvPr/>
          </p:nvSpPr>
          <p:spPr>
            <a:xfrm flipV="1">
              <a:off x="6750360" y="3177720"/>
              <a:ext cx="798840" cy="29592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11"/>
            <p:cNvSpPr/>
            <p:nvPr/>
          </p:nvSpPr>
          <p:spPr>
            <a:xfrm>
              <a:off x="6910200" y="3036960"/>
              <a:ext cx="294120" cy="440280"/>
            </a:xfrm>
            <a:custGeom>
              <a:avLst/>
              <a:gdLst/>
              <a:ahLst/>
              <a:rect l="l" t="t" r="r" b="b"/>
              <a:pathLst>
                <a:path w="19614" h="21427">
                  <a:moveTo>
                    <a:pt x="2730" y="0"/>
                  </a:moveTo>
                  <a:cubicBezTo>
                    <a:pt x="10116" y="941"/>
                    <a:pt x="16497" y="5620"/>
                    <a:pt x="19614" y="12382"/>
                  </a:cubicBezTo>
                  <a:moveTo>
                    <a:pt x="2730" y="0"/>
                  </a:moveTo>
                  <a:cubicBezTo>
                    <a:pt x="10116" y="941"/>
                    <a:pt x="16497" y="5620"/>
                    <a:pt x="19614" y="12382"/>
                  </a:cubicBezTo>
                  <a:lnTo>
                    <a:pt x="0" y="21427"/>
                  </a:lnTo>
                  <a:lnTo>
                    <a:pt x="273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12"/>
            <p:cNvSpPr/>
            <p:nvPr/>
          </p:nvSpPr>
          <p:spPr>
            <a:xfrm>
              <a:off x="5580000" y="3623400"/>
              <a:ext cx="798840" cy="59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/>
              <a:r>
                <a:rPr b="0" lang="en-US" sz="1200" spc="-1" strike="noStrike">
                  <a:solidFill>
                    <a:srgbClr val="000000"/>
                  </a:solidFill>
                  <a:latin typeface="Arial"/>
                </a:rPr>
                <a:t>o</a:t>
              </a:r>
              <a:r>
                <a:rPr b="0" lang="en-US" sz="1200" spc="-1" strike="noStrike" baseline="-25000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8" name="CustomShape 13"/>
            <p:cNvSpPr/>
            <p:nvPr/>
          </p:nvSpPr>
          <p:spPr>
            <a:xfrm>
              <a:off x="6195240" y="1844640"/>
              <a:ext cx="850680" cy="59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/>
              <a:r>
                <a:rPr b="0" lang="en-US" sz="1200" spc="-1" strike="noStrike">
                  <a:solidFill>
                    <a:srgbClr val="000000"/>
                  </a:solidFill>
                  <a:latin typeface="Arial"/>
                </a:rPr>
                <a:t>o</a:t>
              </a:r>
              <a:r>
                <a:rPr b="0" lang="en-US" sz="1200" spc="-1" strike="noStrike" baseline="-25000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aphicFrame>
          <p:nvGraphicFramePr>
            <p:cNvPr id="389" name="Object 14"/>
            <p:cNvGraphicFramePr/>
            <p:nvPr/>
          </p:nvGraphicFramePr>
          <p:xfrm>
            <a:off x="7247160" y="2024640"/>
            <a:ext cx="324720" cy="396360"/>
          </p:xfrm>
          <a:graphic>
            <a:graphicData uri="http://schemas.openxmlformats.org/presentationml/2006/ole">
              <p:oleObj r:id="rId3" spid="">
                <p:embed/>
                <p:pic>
                  <p:nvPicPr>
                    <p:cNvPr id="390" name="Object 15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7247160" y="2024640"/>
                      <a:ext cx="324720" cy="39636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91" name="Object 15"/>
            <p:cNvGraphicFramePr/>
            <p:nvPr/>
          </p:nvGraphicFramePr>
          <p:xfrm>
            <a:off x="7549200" y="2881440"/>
            <a:ext cx="324720" cy="412200"/>
          </p:xfrm>
          <a:graphic>
            <a:graphicData uri="http://schemas.openxmlformats.org/presentationml/2006/ole">
              <p:oleObj r:id="rId5" spid="">
                <p:embed/>
                <p:pic>
                  <p:nvPicPr>
                    <p:cNvPr id="392" name="Object 16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7549200" y="2881440"/>
                      <a:ext cx="324720" cy="41220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393" name="CustomShape 16"/>
            <p:cNvSpPr/>
            <p:nvPr/>
          </p:nvSpPr>
          <p:spPr>
            <a:xfrm>
              <a:off x="7952760" y="3411000"/>
              <a:ext cx="798840" cy="59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/>
              <a:r>
                <a:rPr b="0" lang="en-US" sz="1200" spc="-1" strike="noStrike">
                  <a:solidFill>
                    <a:srgbClr val="000000"/>
                  </a:solidFill>
                  <a:latin typeface="Arial"/>
                </a:rPr>
                <a:t>o</a:t>
              </a:r>
              <a:r>
                <a:rPr b="0" lang="en-US" sz="1200" spc="-1" strike="noStrike" baseline="-25000">
                  <a:solidFill>
                    <a:srgbClr val="000000"/>
                  </a:solidFill>
                  <a:latin typeface="Arial"/>
                </a:rPr>
                <a:t>3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4" name="Line 17"/>
            <p:cNvSpPr/>
            <p:nvPr/>
          </p:nvSpPr>
          <p:spPr>
            <a:xfrm>
              <a:off x="5899680" y="2507400"/>
              <a:ext cx="1437840" cy="162576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aphicFrame>
          <p:nvGraphicFramePr>
            <p:cNvPr id="395" name="Object 18"/>
            <p:cNvGraphicFramePr/>
            <p:nvPr/>
          </p:nvGraphicFramePr>
          <p:xfrm>
            <a:off x="5899680" y="2063160"/>
            <a:ext cx="406080" cy="420480"/>
          </p:xfrm>
          <a:graphic>
            <a:graphicData uri="http://schemas.openxmlformats.org/presentationml/2006/ole">
              <p:oleObj r:id="rId7" spid="">
                <p:embed/>
                <p:pic>
                  <p:nvPicPr>
                    <p:cNvPr id="396" name="Object 19" descr=""/>
                    <p:cNvPicPr/>
                    <p:nvPr/>
                  </p:nvPicPr>
                  <p:blipFill>
                    <a:blip r:embed="rId8"/>
                    <a:stretch/>
                  </p:blipFill>
                  <p:spPr>
                    <a:xfrm>
                      <a:off x="5899680" y="2063160"/>
                      <a:ext cx="406080" cy="42048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97" name="Object 19"/>
            <p:cNvGraphicFramePr/>
            <p:nvPr/>
          </p:nvGraphicFramePr>
          <p:xfrm>
            <a:off x="7337520" y="3692520"/>
            <a:ext cx="406080" cy="420480"/>
          </p:xfrm>
          <a:graphic>
            <a:graphicData uri="http://schemas.openxmlformats.org/presentationml/2006/ole">
              <p:oleObj r:id="rId9" spid="">
                <p:embed/>
                <p:pic>
                  <p:nvPicPr>
                    <p:cNvPr id="398" name="Object 20" descr=""/>
                    <p:cNvPicPr/>
                    <p:nvPr/>
                  </p:nvPicPr>
                  <p:blipFill>
                    <a:blip r:embed="rId10"/>
                    <a:stretch/>
                  </p:blipFill>
                  <p:spPr>
                    <a:xfrm>
                      <a:off x="7337520" y="3692520"/>
                      <a:ext cx="406080" cy="42048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399" name="Line 20"/>
            <p:cNvSpPr/>
            <p:nvPr/>
          </p:nvSpPr>
          <p:spPr>
            <a:xfrm>
              <a:off x="6751800" y="3470400"/>
              <a:ext cx="0" cy="74052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Line 21"/>
            <p:cNvSpPr/>
            <p:nvPr/>
          </p:nvSpPr>
          <p:spPr>
            <a:xfrm flipH="1" flipV="1">
              <a:off x="5952240" y="3322080"/>
              <a:ext cx="798840" cy="14796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aphicFrame>
          <p:nvGraphicFramePr>
            <p:cNvPr id="401" name="Object 22"/>
            <p:cNvGraphicFramePr/>
            <p:nvPr/>
          </p:nvGraphicFramePr>
          <p:xfrm>
            <a:off x="5739480" y="2889000"/>
            <a:ext cx="432720" cy="420840"/>
          </p:xfrm>
          <a:graphic>
            <a:graphicData uri="http://schemas.openxmlformats.org/presentationml/2006/ole">
              <p:oleObj r:id="rId11" spid="">
                <p:embed/>
                <p:pic>
                  <p:nvPicPr>
                    <p:cNvPr id="402" name="Object 23" descr=""/>
                    <p:cNvPicPr/>
                    <p:nvPr/>
                  </p:nvPicPr>
                  <p:blipFill>
                    <a:blip r:embed="rId12"/>
                    <a:stretch/>
                  </p:blipFill>
                  <p:spPr>
                    <a:xfrm>
                      <a:off x="5739480" y="2889000"/>
                      <a:ext cx="432720" cy="4208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403" name="Object 23"/>
            <p:cNvGraphicFramePr/>
            <p:nvPr/>
          </p:nvGraphicFramePr>
          <p:xfrm>
            <a:off x="6738480" y="3988800"/>
            <a:ext cx="432720" cy="420840"/>
          </p:xfrm>
          <a:graphic>
            <a:graphicData uri="http://schemas.openxmlformats.org/presentationml/2006/ole">
              <p:oleObj r:id="rId13" spid="">
                <p:embed/>
                <p:pic>
                  <p:nvPicPr>
                    <p:cNvPr id="404" name="Object 24" descr=""/>
                    <p:cNvPicPr/>
                    <p:nvPr/>
                  </p:nvPicPr>
                  <p:blipFill>
                    <a:blip r:embed="rId14"/>
                    <a:stretch/>
                  </p:blipFill>
                  <p:spPr>
                    <a:xfrm>
                      <a:off x="6738480" y="3988800"/>
                      <a:ext cx="432720" cy="4208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oleObj>
            </a:graphicData>
          </a:graphic>
        </p:graphicFrame>
      </p:grpSp>
      <p:sp>
        <p:nvSpPr>
          <p:cNvPr id="405" name="CustomShape 24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6" name="Object 25"/>
          <p:cNvGraphicFramePr/>
          <p:nvPr/>
        </p:nvGraphicFramePr>
        <p:xfrm>
          <a:off x="971640" y="3429000"/>
          <a:ext cx="1728720" cy="465120"/>
        </p:xfrm>
        <a:graphic>
          <a:graphicData uri="http://schemas.openxmlformats.org/presentationml/2006/ole">
            <p:oleObj r:id="rId15" spid="">
              <p:embed/>
              <p:pic>
                <p:nvPicPr>
                  <p:cNvPr id="407" name="Object 26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971640" y="3429000"/>
                    <a:ext cx="1728720" cy="465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08" name="CustomShape 26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9" name="Object 27"/>
          <p:cNvGraphicFramePr/>
          <p:nvPr/>
        </p:nvGraphicFramePr>
        <p:xfrm>
          <a:off x="971640" y="4365720"/>
          <a:ext cx="1800000" cy="482400"/>
        </p:xfrm>
        <a:graphic>
          <a:graphicData uri="http://schemas.openxmlformats.org/presentationml/2006/ole">
            <p:oleObj r:id="rId17" spid="">
              <p:embed/>
              <p:pic>
                <p:nvPicPr>
                  <p:cNvPr id="410" name="Object 28" descr=""/>
                  <p:cNvPicPr/>
                  <p:nvPr/>
                </p:nvPicPr>
                <p:blipFill>
                  <a:blip r:embed="rId18"/>
                  <a:stretch/>
                </p:blipFill>
                <p:spPr>
                  <a:xfrm>
                    <a:off x="971640" y="4365720"/>
                    <a:ext cx="1800000" cy="482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Геометрическая мера информативности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grpSp>
        <p:nvGrpSpPr>
          <p:cNvPr id="412" name="Group 2"/>
          <p:cNvGrpSpPr/>
          <p:nvPr/>
        </p:nvGrpSpPr>
        <p:grpSpPr>
          <a:xfrm>
            <a:off x="250920" y="1412640"/>
            <a:ext cx="7848000" cy="3959640"/>
            <a:chOff x="250920" y="1412640"/>
            <a:chExt cx="7848000" cy="3959640"/>
          </a:xfrm>
        </p:grpSpPr>
        <p:sp>
          <p:nvSpPr>
            <p:cNvPr id="413" name="CustomShape 3"/>
            <p:cNvSpPr/>
            <p:nvPr/>
          </p:nvSpPr>
          <p:spPr>
            <a:xfrm>
              <a:off x="1042560" y="1989360"/>
              <a:ext cx="4032000" cy="3024000"/>
            </a:xfrm>
            <a:prstGeom prst="cube">
              <a:avLst>
                <a:gd name="adj" fmla="val 25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Line 4"/>
            <p:cNvSpPr/>
            <p:nvPr/>
          </p:nvSpPr>
          <p:spPr>
            <a:xfrm flipV="1">
              <a:off x="1834920" y="1412640"/>
              <a:ext cx="0" cy="2808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Line 5"/>
            <p:cNvSpPr/>
            <p:nvPr/>
          </p:nvSpPr>
          <p:spPr>
            <a:xfrm flipH="1">
              <a:off x="681840" y="4221360"/>
              <a:ext cx="1152360" cy="11509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Line 6"/>
            <p:cNvSpPr/>
            <p:nvPr/>
          </p:nvSpPr>
          <p:spPr>
            <a:xfrm>
              <a:off x="1834920" y="4221360"/>
              <a:ext cx="39603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7"/>
            <p:cNvSpPr/>
            <p:nvPr/>
          </p:nvSpPr>
          <p:spPr>
            <a:xfrm>
              <a:off x="4211280" y="2637000"/>
              <a:ext cx="214200" cy="21600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8"/>
            <p:cNvSpPr/>
            <p:nvPr/>
          </p:nvSpPr>
          <p:spPr>
            <a:xfrm>
              <a:off x="6803640" y="2205000"/>
              <a:ext cx="142560" cy="14472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9"/>
            <p:cNvSpPr/>
            <p:nvPr/>
          </p:nvSpPr>
          <p:spPr>
            <a:xfrm>
              <a:off x="4930560" y="1916280"/>
              <a:ext cx="215640" cy="21600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10"/>
            <p:cNvSpPr/>
            <p:nvPr/>
          </p:nvSpPr>
          <p:spPr>
            <a:xfrm>
              <a:off x="1763280" y="4076640"/>
              <a:ext cx="215640" cy="21600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11"/>
            <p:cNvSpPr/>
            <p:nvPr/>
          </p:nvSpPr>
          <p:spPr>
            <a:xfrm>
              <a:off x="6875280" y="2779920"/>
              <a:ext cx="142560" cy="14436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12"/>
            <p:cNvSpPr/>
            <p:nvPr/>
          </p:nvSpPr>
          <p:spPr>
            <a:xfrm>
              <a:off x="4211280" y="4869000"/>
              <a:ext cx="215640" cy="21600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13"/>
            <p:cNvSpPr/>
            <p:nvPr/>
          </p:nvSpPr>
          <p:spPr>
            <a:xfrm>
              <a:off x="5651280" y="2132280"/>
              <a:ext cx="2447640" cy="1608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/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Образ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 ((1,1,1),(1,1,0),(1,0,1))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/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Образ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 ((0,0,1),(0,1,1),(0,0,0))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spcBef>
                  <a:spcPts val="1123"/>
                </a:spcBef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4" name="CustomShape 14"/>
            <p:cNvSpPr/>
            <p:nvPr/>
          </p:nvSpPr>
          <p:spPr>
            <a:xfrm>
              <a:off x="971280" y="2637000"/>
              <a:ext cx="215640" cy="21600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15"/>
            <p:cNvSpPr/>
            <p:nvPr/>
          </p:nvSpPr>
          <p:spPr>
            <a:xfrm>
              <a:off x="250920" y="4653000"/>
              <a:ext cx="15840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X2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  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6" name="CustomShape 16"/>
            <p:cNvSpPr/>
            <p:nvPr/>
          </p:nvSpPr>
          <p:spPr>
            <a:xfrm>
              <a:off x="4643280" y="3861000"/>
              <a:ext cx="14392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       x3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7" name="CustomShape 17"/>
            <p:cNvSpPr/>
            <p:nvPr/>
          </p:nvSpPr>
          <p:spPr>
            <a:xfrm>
              <a:off x="1979280" y="3645000"/>
              <a:ext cx="7189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8" name="CustomShape 18"/>
            <p:cNvSpPr/>
            <p:nvPr/>
          </p:nvSpPr>
          <p:spPr>
            <a:xfrm>
              <a:off x="5003640" y="4076640"/>
              <a:ext cx="215280" cy="21600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9" name="CustomShape 19"/>
          <p:cNvSpPr/>
          <p:nvPr/>
        </p:nvSpPr>
        <p:spPr>
          <a:xfrm>
            <a:off x="4859280" y="4508640"/>
            <a:ext cx="4032360" cy="203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Признак 1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признак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P2(1,1,0,0,1,0)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P1(1,1,1,0,0,0)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C(1,1,1,2,2,2)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C(1,1,1,2,2,2)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cos(P1 C)&lt;1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cos(P1 C)=1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информативный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Критерий независимости признаков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Взаимная информация пары признаков с позиции любой из мер информативности.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Если взаимная информация близка к 0, то признаки независимы.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Системы зависимых признаков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Как отбирать?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Как оценивать отобранное?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Оценка качества совокупности признаков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Как оценить информативность признаков в группе?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91920" indent="-347760">
              <a:spcBef>
                <a:spcPts val="64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7030a0"/>
                </a:solidFill>
                <a:latin typeface="Arial"/>
              </a:rPr>
              <a:t>Построить классификатор и сравнить ошибки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691920" indent="-347760">
              <a:spcBef>
                <a:spcPts val="64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27f92c"/>
                </a:solidFill>
                <a:latin typeface="Arial"/>
              </a:rPr>
              <a:t>Ввести критерий и сравнить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План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42720" indent="-342720">
              <a:spcBef>
                <a:spcPts val="59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Выбор наиболее информативного набора признаков в зависимой системе характеристик. Проблемы и подходы к их решению.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Критерии разделимости классов. Сепарабельность классов.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Алгоритмы выбора информативного набора признаков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Алгоритмы выбора информативного набора признаков «случайный поиск с адаптацией»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Алгоритмы выбора информативного набора признаков «таксономия признаков»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Критерии качества системы признаков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539640" y="1773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Разделимость классов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8" name="Group 3"/>
          <p:cNvGrpSpPr/>
          <p:nvPr/>
        </p:nvGrpSpPr>
        <p:grpSpPr>
          <a:xfrm>
            <a:off x="3419640" y="2420640"/>
            <a:ext cx="2734560" cy="2088000"/>
            <a:chOff x="3419640" y="2420640"/>
            <a:chExt cx="2734560" cy="2088000"/>
          </a:xfrm>
        </p:grpSpPr>
        <p:sp>
          <p:nvSpPr>
            <p:cNvPr id="439" name="Line 4"/>
            <p:cNvSpPr/>
            <p:nvPr/>
          </p:nvSpPr>
          <p:spPr>
            <a:xfrm flipV="1">
              <a:off x="3419640" y="2420640"/>
              <a:ext cx="0" cy="20876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Line 5"/>
            <p:cNvSpPr/>
            <p:nvPr/>
          </p:nvSpPr>
          <p:spPr>
            <a:xfrm>
              <a:off x="3419640" y="4508640"/>
              <a:ext cx="25920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6"/>
            <p:cNvSpPr/>
            <p:nvPr/>
          </p:nvSpPr>
          <p:spPr>
            <a:xfrm>
              <a:off x="3706560" y="2421000"/>
              <a:ext cx="1223640" cy="100800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7"/>
            <p:cNvSpPr/>
            <p:nvPr/>
          </p:nvSpPr>
          <p:spPr>
            <a:xfrm>
              <a:off x="4572000" y="3500640"/>
              <a:ext cx="1078920" cy="863640"/>
            </a:xfrm>
            <a:prstGeom prst="ellipse">
              <a:avLst/>
            </a:prstGeom>
            <a:solidFill>
              <a:srgbClr val="7e9ce8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8"/>
            <p:cNvSpPr/>
            <p:nvPr/>
          </p:nvSpPr>
          <p:spPr>
            <a:xfrm>
              <a:off x="3419640" y="2421000"/>
              <a:ext cx="5745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х2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4" name="CustomShape 9"/>
            <p:cNvSpPr/>
            <p:nvPr/>
          </p:nvSpPr>
          <p:spPr>
            <a:xfrm>
              <a:off x="5580000" y="4076640"/>
              <a:ext cx="5742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х1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45" name="Group 10"/>
          <p:cNvGrpSpPr/>
          <p:nvPr/>
        </p:nvGrpSpPr>
        <p:grpSpPr>
          <a:xfrm>
            <a:off x="6084720" y="2421000"/>
            <a:ext cx="2735280" cy="2087280"/>
            <a:chOff x="6084720" y="2421000"/>
            <a:chExt cx="2735280" cy="2087280"/>
          </a:xfrm>
        </p:grpSpPr>
        <p:sp>
          <p:nvSpPr>
            <p:cNvPr id="446" name="Line 11"/>
            <p:cNvSpPr/>
            <p:nvPr/>
          </p:nvSpPr>
          <p:spPr>
            <a:xfrm flipV="1">
              <a:off x="6084720" y="2421000"/>
              <a:ext cx="0" cy="20872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Line 12"/>
            <p:cNvSpPr/>
            <p:nvPr/>
          </p:nvSpPr>
          <p:spPr>
            <a:xfrm>
              <a:off x="6084720" y="4508280"/>
              <a:ext cx="25923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13"/>
            <p:cNvSpPr/>
            <p:nvPr/>
          </p:nvSpPr>
          <p:spPr>
            <a:xfrm>
              <a:off x="6661080" y="2779560"/>
              <a:ext cx="287280" cy="21420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14"/>
            <p:cNvSpPr/>
            <p:nvPr/>
          </p:nvSpPr>
          <p:spPr>
            <a:xfrm>
              <a:off x="7957800" y="4003560"/>
              <a:ext cx="358920" cy="360360"/>
            </a:xfrm>
            <a:prstGeom prst="ellipse">
              <a:avLst/>
            </a:prstGeom>
            <a:solidFill>
              <a:srgbClr val="7e9ce8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15"/>
            <p:cNvSpPr/>
            <p:nvPr/>
          </p:nvSpPr>
          <p:spPr>
            <a:xfrm>
              <a:off x="6084720" y="2421000"/>
              <a:ext cx="5745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х2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1" name="CustomShape 16"/>
            <p:cNvSpPr/>
            <p:nvPr/>
          </p:nvSpPr>
          <p:spPr>
            <a:xfrm>
              <a:off x="8245080" y="4076640"/>
              <a:ext cx="5749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х1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52" name="Group 17"/>
          <p:cNvGrpSpPr/>
          <p:nvPr/>
        </p:nvGrpSpPr>
        <p:grpSpPr>
          <a:xfrm>
            <a:off x="611280" y="2420640"/>
            <a:ext cx="2735280" cy="2088000"/>
            <a:chOff x="611280" y="2420640"/>
            <a:chExt cx="2735280" cy="2088000"/>
          </a:xfrm>
        </p:grpSpPr>
        <p:sp>
          <p:nvSpPr>
            <p:cNvPr id="453" name="Line 18"/>
            <p:cNvSpPr/>
            <p:nvPr/>
          </p:nvSpPr>
          <p:spPr>
            <a:xfrm flipV="1">
              <a:off x="611280" y="2420640"/>
              <a:ext cx="0" cy="20876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Line 19"/>
            <p:cNvSpPr/>
            <p:nvPr/>
          </p:nvSpPr>
          <p:spPr>
            <a:xfrm>
              <a:off x="611280" y="4508640"/>
              <a:ext cx="25927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20"/>
            <p:cNvSpPr/>
            <p:nvPr/>
          </p:nvSpPr>
          <p:spPr>
            <a:xfrm>
              <a:off x="898920" y="2421000"/>
              <a:ext cx="1224000" cy="158292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21"/>
            <p:cNvSpPr/>
            <p:nvPr/>
          </p:nvSpPr>
          <p:spPr>
            <a:xfrm>
              <a:off x="1764000" y="3500640"/>
              <a:ext cx="1079640" cy="863640"/>
            </a:xfrm>
            <a:prstGeom prst="ellipse">
              <a:avLst/>
            </a:prstGeom>
            <a:solidFill>
              <a:srgbClr val="7e9ce8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22"/>
            <p:cNvSpPr/>
            <p:nvPr/>
          </p:nvSpPr>
          <p:spPr>
            <a:xfrm>
              <a:off x="611280" y="2421000"/>
              <a:ext cx="5749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х2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8" name="CustomShape 23"/>
            <p:cNvSpPr/>
            <p:nvPr/>
          </p:nvSpPr>
          <p:spPr>
            <a:xfrm>
              <a:off x="2772000" y="4077000"/>
              <a:ext cx="5745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х1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59" name="CustomShape 24"/>
          <p:cNvSpPr/>
          <p:nvPr/>
        </p:nvSpPr>
        <p:spPr>
          <a:xfrm>
            <a:off x="179280" y="5084640"/>
            <a:ext cx="1800360" cy="144000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5"/>
          <p:cNvSpPr/>
          <p:nvPr/>
        </p:nvSpPr>
        <p:spPr>
          <a:xfrm>
            <a:off x="2771640" y="5084640"/>
            <a:ext cx="1729080" cy="1440000"/>
          </a:xfrm>
          <a:prstGeom prst="ellipse">
            <a:avLst/>
          </a:prstGeom>
          <a:solidFill>
            <a:srgbClr val="7e9ce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26"/>
          <p:cNvSpPr/>
          <p:nvPr/>
        </p:nvSpPr>
        <p:spPr>
          <a:xfrm>
            <a:off x="1116000" y="5805360"/>
            <a:ext cx="2519280" cy="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Line 27"/>
          <p:cNvSpPr/>
          <p:nvPr/>
        </p:nvSpPr>
        <p:spPr>
          <a:xfrm>
            <a:off x="1979640" y="5661000"/>
            <a:ext cx="792000" cy="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28"/>
          <p:cNvSpPr/>
          <p:nvPr/>
        </p:nvSpPr>
        <p:spPr>
          <a:xfrm>
            <a:off x="179280" y="5877000"/>
            <a:ext cx="4321440" cy="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29"/>
          <p:cNvSpPr/>
          <p:nvPr/>
        </p:nvSpPr>
        <p:spPr>
          <a:xfrm>
            <a:off x="8028000" y="3645000"/>
            <a:ext cx="358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ustomShape 30"/>
          <p:cNvSpPr/>
          <p:nvPr/>
        </p:nvSpPr>
        <p:spPr>
          <a:xfrm>
            <a:off x="1403280" y="2781360"/>
            <a:ext cx="358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CustomShape 31"/>
          <p:cNvSpPr/>
          <p:nvPr/>
        </p:nvSpPr>
        <p:spPr>
          <a:xfrm>
            <a:off x="6659640" y="2421000"/>
            <a:ext cx="3585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32"/>
          <p:cNvSpPr/>
          <p:nvPr/>
        </p:nvSpPr>
        <p:spPr>
          <a:xfrm>
            <a:off x="4211640" y="2637000"/>
            <a:ext cx="358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CustomShape 33"/>
          <p:cNvSpPr/>
          <p:nvPr/>
        </p:nvSpPr>
        <p:spPr>
          <a:xfrm>
            <a:off x="755640" y="5157720"/>
            <a:ext cx="358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CustomShape 34"/>
          <p:cNvSpPr/>
          <p:nvPr/>
        </p:nvSpPr>
        <p:spPr>
          <a:xfrm>
            <a:off x="4716360" y="3789360"/>
            <a:ext cx="358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CustomShape 35"/>
          <p:cNvSpPr/>
          <p:nvPr/>
        </p:nvSpPr>
        <p:spPr>
          <a:xfrm>
            <a:off x="3348000" y="5157720"/>
            <a:ext cx="358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CustomShape 36"/>
          <p:cNvSpPr/>
          <p:nvPr/>
        </p:nvSpPr>
        <p:spPr>
          <a:xfrm>
            <a:off x="2195640" y="3860640"/>
            <a:ext cx="3585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CustomShape 37"/>
          <p:cNvSpPr/>
          <p:nvPr/>
        </p:nvSpPr>
        <p:spPr>
          <a:xfrm>
            <a:off x="2344680" y="4610160"/>
            <a:ext cx="1508040" cy="403200"/>
          </a:xfrm>
          <a:prstGeom prst="borderCallout1">
            <a:avLst>
              <a:gd name="adj1" fmla="val 18750"/>
              <a:gd name="adj2" fmla="val -8333"/>
              <a:gd name="adj3" fmla="val 260629"/>
              <a:gd name="adj4" fmla="val -5157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min dist(A,B)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CustomShape 38"/>
          <p:cNvSpPr/>
          <p:nvPr/>
        </p:nvSpPr>
        <p:spPr>
          <a:xfrm>
            <a:off x="4500720" y="6237360"/>
            <a:ext cx="2016000" cy="403200"/>
          </a:xfrm>
          <a:prstGeom prst="borderCallout1">
            <a:avLst>
              <a:gd name="adj1" fmla="val 18750"/>
              <a:gd name="adj2" fmla="val -8333"/>
              <a:gd name="adj3" fmla="val -92912"/>
              <a:gd name="adj4" fmla="val -22361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max dist(A,B)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CustomShape 39"/>
          <p:cNvSpPr/>
          <p:nvPr/>
        </p:nvSpPr>
        <p:spPr>
          <a:xfrm>
            <a:off x="4429080" y="4869000"/>
            <a:ext cx="1798560" cy="403200"/>
          </a:xfrm>
          <a:prstGeom prst="borderCallout1">
            <a:avLst>
              <a:gd name="adj1" fmla="val 18750"/>
              <a:gd name="adj2" fmla="val -8333"/>
              <a:gd name="adj3" fmla="val 225199"/>
              <a:gd name="adj4" fmla="val -71935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mean dist(A,B)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CustomShape 40"/>
          <p:cNvSpPr/>
          <p:nvPr/>
        </p:nvSpPr>
        <p:spPr>
          <a:xfrm>
            <a:off x="6823080" y="4746600"/>
            <a:ext cx="1319040" cy="1973160"/>
          </a:xfrm>
          <a:custGeom>
            <a:avLst/>
            <a:gdLst/>
            <a:ahLst/>
            <a:rect l="l" t="t" r="r" b="b"/>
            <a:pathLst>
              <a:path w="831" h="1243">
                <a:moveTo>
                  <a:pt x="283" y="192"/>
                </a:moveTo>
                <a:cubicBezTo>
                  <a:pt x="251" y="202"/>
                  <a:pt x="235" y="217"/>
                  <a:pt x="209" y="237"/>
                </a:cubicBezTo>
                <a:cubicBezTo>
                  <a:pt x="174" y="263"/>
                  <a:pt x="138" y="280"/>
                  <a:pt x="109" y="311"/>
                </a:cubicBezTo>
                <a:cubicBezTo>
                  <a:pt x="93" y="360"/>
                  <a:pt x="50" y="400"/>
                  <a:pt x="27" y="448"/>
                </a:cubicBezTo>
                <a:cubicBezTo>
                  <a:pt x="9" y="566"/>
                  <a:pt x="0" y="690"/>
                  <a:pt x="91" y="777"/>
                </a:cubicBezTo>
                <a:cubicBezTo>
                  <a:pt x="101" y="806"/>
                  <a:pt x="117" y="821"/>
                  <a:pt x="127" y="850"/>
                </a:cubicBezTo>
                <a:cubicBezTo>
                  <a:pt x="134" y="1040"/>
                  <a:pt x="100" y="1156"/>
                  <a:pt x="273" y="1243"/>
                </a:cubicBezTo>
                <a:cubicBezTo>
                  <a:pt x="364" y="1238"/>
                  <a:pt x="442" y="1222"/>
                  <a:pt x="529" y="1234"/>
                </a:cubicBezTo>
                <a:cubicBezTo>
                  <a:pt x="599" y="1231"/>
                  <a:pt x="670" y="1233"/>
                  <a:pt x="740" y="1225"/>
                </a:cubicBezTo>
                <a:cubicBezTo>
                  <a:pt x="775" y="1221"/>
                  <a:pt x="778" y="1173"/>
                  <a:pt x="785" y="1152"/>
                </a:cubicBezTo>
                <a:cubicBezTo>
                  <a:pt x="798" y="1113"/>
                  <a:pt x="808" y="1076"/>
                  <a:pt x="831" y="1042"/>
                </a:cubicBezTo>
                <a:cubicBezTo>
                  <a:pt x="831" y="1041"/>
                  <a:pt x="825" y="960"/>
                  <a:pt x="813" y="941"/>
                </a:cubicBezTo>
                <a:cubicBezTo>
                  <a:pt x="782" y="895"/>
                  <a:pt x="735" y="859"/>
                  <a:pt x="694" y="823"/>
                </a:cubicBezTo>
                <a:cubicBezTo>
                  <a:pt x="660" y="793"/>
                  <a:pt x="640" y="755"/>
                  <a:pt x="603" y="731"/>
                </a:cubicBezTo>
                <a:cubicBezTo>
                  <a:pt x="582" y="701"/>
                  <a:pt x="577" y="671"/>
                  <a:pt x="557" y="640"/>
                </a:cubicBezTo>
                <a:cubicBezTo>
                  <a:pt x="562" y="574"/>
                  <a:pt x="550" y="529"/>
                  <a:pt x="593" y="484"/>
                </a:cubicBezTo>
                <a:cubicBezTo>
                  <a:pt x="609" y="441"/>
                  <a:pt x="605" y="427"/>
                  <a:pt x="639" y="393"/>
                </a:cubicBezTo>
                <a:cubicBezTo>
                  <a:pt x="687" y="295"/>
                  <a:pt x="687" y="277"/>
                  <a:pt x="667" y="137"/>
                </a:cubicBezTo>
                <a:cubicBezTo>
                  <a:pt x="664" y="117"/>
                  <a:pt x="606" y="103"/>
                  <a:pt x="593" y="91"/>
                </a:cubicBezTo>
                <a:cubicBezTo>
                  <a:pt x="544" y="48"/>
                  <a:pt x="520" y="21"/>
                  <a:pt x="456" y="0"/>
                </a:cubicBezTo>
                <a:cubicBezTo>
                  <a:pt x="383" y="7"/>
                  <a:pt x="355" y="0"/>
                  <a:pt x="301" y="36"/>
                </a:cubicBezTo>
                <a:cubicBezTo>
                  <a:pt x="295" y="54"/>
                  <a:pt x="285" y="72"/>
                  <a:pt x="283" y="91"/>
                </a:cubicBezTo>
                <a:cubicBezTo>
                  <a:pt x="280" y="118"/>
                  <a:pt x="280" y="146"/>
                  <a:pt x="273" y="173"/>
                </a:cubicBezTo>
                <a:cubicBezTo>
                  <a:pt x="271" y="181"/>
                  <a:pt x="251" y="184"/>
                  <a:pt x="255" y="192"/>
                </a:cubicBezTo>
                <a:cubicBezTo>
                  <a:pt x="259" y="200"/>
                  <a:pt x="274" y="192"/>
                  <a:pt x="283" y="192"/>
                </a:cubicBezTo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41"/>
          <p:cNvSpPr/>
          <p:nvPr/>
        </p:nvSpPr>
        <p:spPr>
          <a:xfrm>
            <a:off x="7818480" y="4687920"/>
            <a:ext cx="1225440" cy="1974960"/>
          </a:xfrm>
          <a:custGeom>
            <a:avLst/>
            <a:gdLst/>
            <a:ahLst/>
            <a:rect l="l" t="t" r="r" b="b"/>
            <a:pathLst>
              <a:path w="772" h="1244">
                <a:moveTo>
                  <a:pt x="58" y="567"/>
                </a:moveTo>
                <a:cubicBezTo>
                  <a:pt x="70" y="520"/>
                  <a:pt x="69" y="472"/>
                  <a:pt x="104" y="439"/>
                </a:cubicBezTo>
                <a:cubicBezTo>
                  <a:pt x="117" y="413"/>
                  <a:pt x="138" y="392"/>
                  <a:pt x="149" y="366"/>
                </a:cubicBezTo>
                <a:cubicBezTo>
                  <a:pt x="197" y="257"/>
                  <a:pt x="123" y="370"/>
                  <a:pt x="177" y="293"/>
                </a:cubicBezTo>
                <a:cubicBezTo>
                  <a:pt x="183" y="275"/>
                  <a:pt x="194" y="257"/>
                  <a:pt x="195" y="238"/>
                </a:cubicBezTo>
                <a:cubicBezTo>
                  <a:pt x="199" y="186"/>
                  <a:pt x="186" y="127"/>
                  <a:pt x="213" y="82"/>
                </a:cubicBezTo>
                <a:cubicBezTo>
                  <a:pt x="240" y="38"/>
                  <a:pt x="307" y="22"/>
                  <a:pt x="350" y="0"/>
                </a:cubicBezTo>
                <a:cubicBezTo>
                  <a:pt x="457" y="10"/>
                  <a:pt x="471" y="11"/>
                  <a:pt x="542" y="82"/>
                </a:cubicBezTo>
                <a:cubicBezTo>
                  <a:pt x="563" y="143"/>
                  <a:pt x="577" y="192"/>
                  <a:pt x="625" y="238"/>
                </a:cubicBezTo>
                <a:cubicBezTo>
                  <a:pt x="649" y="310"/>
                  <a:pt x="625" y="226"/>
                  <a:pt x="625" y="384"/>
                </a:cubicBezTo>
                <a:cubicBezTo>
                  <a:pt x="625" y="533"/>
                  <a:pt x="618" y="683"/>
                  <a:pt x="634" y="832"/>
                </a:cubicBezTo>
                <a:cubicBezTo>
                  <a:pt x="637" y="857"/>
                  <a:pt x="695" y="914"/>
                  <a:pt x="707" y="951"/>
                </a:cubicBezTo>
                <a:cubicBezTo>
                  <a:pt x="724" y="1057"/>
                  <a:pt x="772" y="1201"/>
                  <a:pt x="652" y="1244"/>
                </a:cubicBezTo>
                <a:cubicBezTo>
                  <a:pt x="630" y="1242"/>
                  <a:pt x="565" y="1241"/>
                  <a:pt x="533" y="1225"/>
                </a:cubicBezTo>
                <a:cubicBezTo>
                  <a:pt x="501" y="1209"/>
                  <a:pt x="485" y="1183"/>
                  <a:pt x="451" y="1170"/>
                </a:cubicBezTo>
                <a:cubicBezTo>
                  <a:pt x="421" y="1140"/>
                  <a:pt x="395" y="1111"/>
                  <a:pt x="360" y="1088"/>
                </a:cubicBezTo>
                <a:cubicBezTo>
                  <a:pt x="349" y="1072"/>
                  <a:pt x="333" y="1059"/>
                  <a:pt x="323" y="1042"/>
                </a:cubicBezTo>
                <a:cubicBezTo>
                  <a:pt x="303" y="1008"/>
                  <a:pt x="303" y="993"/>
                  <a:pt x="268" y="969"/>
                </a:cubicBezTo>
                <a:cubicBezTo>
                  <a:pt x="252" y="944"/>
                  <a:pt x="247" y="933"/>
                  <a:pt x="222" y="914"/>
                </a:cubicBezTo>
                <a:cubicBezTo>
                  <a:pt x="205" y="901"/>
                  <a:pt x="168" y="878"/>
                  <a:pt x="168" y="878"/>
                </a:cubicBezTo>
                <a:cubicBezTo>
                  <a:pt x="144" y="842"/>
                  <a:pt x="119" y="810"/>
                  <a:pt x="94" y="777"/>
                </a:cubicBezTo>
                <a:cubicBezTo>
                  <a:pt x="71" y="746"/>
                  <a:pt x="57" y="703"/>
                  <a:pt x="30" y="677"/>
                </a:cubicBezTo>
                <a:cubicBezTo>
                  <a:pt x="27" y="668"/>
                  <a:pt x="25" y="658"/>
                  <a:pt x="21" y="649"/>
                </a:cubicBezTo>
                <a:cubicBezTo>
                  <a:pt x="16" y="639"/>
                  <a:pt x="5" y="633"/>
                  <a:pt x="3" y="622"/>
                </a:cubicBezTo>
                <a:cubicBezTo>
                  <a:pt x="0" y="601"/>
                  <a:pt x="17" y="573"/>
                  <a:pt x="30" y="558"/>
                </a:cubicBezTo>
                <a:cubicBezTo>
                  <a:pt x="36" y="551"/>
                  <a:pt x="41" y="537"/>
                  <a:pt x="49" y="540"/>
                </a:cubicBezTo>
                <a:cubicBezTo>
                  <a:pt x="58" y="543"/>
                  <a:pt x="55" y="558"/>
                  <a:pt x="58" y="567"/>
                </a:cubicBezTo>
                <a:close/>
              </a:path>
            </a:pathLst>
          </a:custGeom>
          <a:solidFill>
            <a:srgbClr val="7e9ce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42"/>
          <p:cNvSpPr/>
          <p:nvPr/>
        </p:nvSpPr>
        <p:spPr>
          <a:xfrm>
            <a:off x="7380360" y="6165720"/>
            <a:ext cx="3585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CustomShape 43"/>
          <p:cNvSpPr/>
          <p:nvPr/>
        </p:nvSpPr>
        <p:spPr>
          <a:xfrm>
            <a:off x="8459640" y="6093000"/>
            <a:ext cx="358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CustomShape 44"/>
          <p:cNvSpPr/>
          <p:nvPr/>
        </p:nvSpPr>
        <p:spPr>
          <a:xfrm>
            <a:off x="7740720" y="5661000"/>
            <a:ext cx="1079280" cy="144360"/>
          </a:xfrm>
          <a:custGeom>
            <a:avLst/>
            <a:gdLst/>
            <a:ahLst/>
            <a:rect l="l" t="t" r="r" b="b"/>
            <a:pathLst>
              <a:path w="680" h="99">
                <a:moveTo>
                  <a:pt x="680" y="0"/>
                </a:moveTo>
                <a:cubicBezTo>
                  <a:pt x="532" y="41"/>
                  <a:pt x="385" y="83"/>
                  <a:pt x="272" y="91"/>
                </a:cubicBezTo>
                <a:cubicBezTo>
                  <a:pt x="159" y="99"/>
                  <a:pt x="45" y="53"/>
                  <a:pt x="0" y="46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45"/>
          <p:cNvSpPr/>
          <p:nvPr/>
        </p:nvSpPr>
        <p:spPr>
          <a:xfrm>
            <a:off x="6877080" y="5400720"/>
            <a:ext cx="1008000" cy="333360"/>
          </a:xfrm>
          <a:custGeom>
            <a:avLst/>
            <a:gdLst/>
            <a:ahLst/>
            <a:rect l="l" t="t" r="r" b="b"/>
            <a:pathLst>
              <a:path w="635" h="210">
                <a:moveTo>
                  <a:pt x="0" y="210"/>
                </a:moveTo>
                <a:cubicBezTo>
                  <a:pt x="55" y="176"/>
                  <a:pt x="225" y="16"/>
                  <a:pt x="331" y="8"/>
                </a:cubicBezTo>
                <a:cubicBezTo>
                  <a:pt x="437" y="0"/>
                  <a:pt x="572" y="132"/>
                  <a:pt x="635" y="164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46"/>
          <p:cNvSpPr/>
          <p:nvPr/>
        </p:nvSpPr>
        <p:spPr>
          <a:xfrm>
            <a:off x="6372360" y="4724280"/>
            <a:ext cx="1008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H(A,B)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Разделимость классов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Сумма квадратов ошибок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Je = </a:t>
            </a:r>
            <a:r>
              <a:rPr b="0" lang="en-US" sz="3000" spc="-1" strike="noStrike">
                <a:solidFill>
                  <a:srgbClr val="000000"/>
                </a:solidFill>
                <a:latin typeface="Symbol"/>
                <a:ea typeface="Symbol"/>
              </a:rPr>
              <a:t>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3000" spc="-1" strike="noStrike">
                <a:solidFill>
                  <a:srgbClr val="000000"/>
                </a:solidFill>
                <a:latin typeface="Symbol"/>
                <a:ea typeface="Symbol"/>
              </a:rPr>
              <a:t>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||x-m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||</a:t>
            </a:r>
            <a:r>
              <a:rPr b="0" lang="en-US" sz="30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987120" indent="-293400">
              <a:spcBef>
                <a:spcPts val="598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i=1,V x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Symbol"/>
              </a:rPr>
              <a:t>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87120" indent="-293400">
              <a:spcBef>
                <a:spcPts val="598"/>
              </a:spcBef>
              <a:buClr>
                <a:srgbClr val="cccc00"/>
              </a:buClr>
              <a:buSzPct val="70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87120" indent="-293400">
              <a:spcBef>
                <a:spcPts val="7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средний вектор образа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4" name="Group 3"/>
          <p:cNvGrpSpPr/>
          <p:nvPr/>
        </p:nvGrpSpPr>
        <p:grpSpPr>
          <a:xfrm>
            <a:off x="5940360" y="1916280"/>
            <a:ext cx="2735280" cy="2087280"/>
            <a:chOff x="5940360" y="1916280"/>
            <a:chExt cx="2735280" cy="2087280"/>
          </a:xfrm>
        </p:grpSpPr>
        <p:sp>
          <p:nvSpPr>
            <p:cNvPr id="485" name="Line 4"/>
            <p:cNvSpPr/>
            <p:nvPr/>
          </p:nvSpPr>
          <p:spPr>
            <a:xfrm flipV="1">
              <a:off x="5940360" y="1916280"/>
              <a:ext cx="0" cy="20872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Line 5"/>
            <p:cNvSpPr/>
            <p:nvPr/>
          </p:nvSpPr>
          <p:spPr>
            <a:xfrm>
              <a:off x="5940360" y="4003560"/>
              <a:ext cx="25923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6"/>
            <p:cNvSpPr/>
            <p:nvPr/>
          </p:nvSpPr>
          <p:spPr>
            <a:xfrm>
              <a:off x="6227640" y="1916280"/>
              <a:ext cx="1224000" cy="100764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7"/>
            <p:cNvSpPr/>
            <p:nvPr/>
          </p:nvSpPr>
          <p:spPr>
            <a:xfrm>
              <a:off x="7093080" y="2995560"/>
              <a:ext cx="1079280" cy="863280"/>
            </a:xfrm>
            <a:prstGeom prst="ellipse">
              <a:avLst/>
            </a:prstGeom>
            <a:solidFill>
              <a:srgbClr val="7e9ce8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8"/>
            <p:cNvSpPr/>
            <p:nvPr/>
          </p:nvSpPr>
          <p:spPr>
            <a:xfrm>
              <a:off x="5940360" y="1916280"/>
              <a:ext cx="5749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х2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0" name="CustomShape 9"/>
            <p:cNvSpPr/>
            <p:nvPr/>
          </p:nvSpPr>
          <p:spPr>
            <a:xfrm>
              <a:off x="8101080" y="3571560"/>
              <a:ext cx="5745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х1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91" name="CustomShape 10"/>
          <p:cNvSpPr/>
          <p:nvPr/>
        </p:nvSpPr>
        <p:spPr>
          <a:xfrm>
            <a:off x="6804000" y="2349360"/>
            <a:ext cx="73080" cy="7164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1"/>
          <p:cNvSpPr/>
          <p:nvPr/>
        </p:nvSpPr>
        <p:spPr>
          <a:xfrm>
            <a:off x="7596360" y="3429000"/>
            <a:ext cx="71280" cy="7128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2"/>
          <p:cNvSpPr/>
          <p:nvPr/>
        </p:nvSpPr>
        <p:spPr>
          <a:xfrm>
            <a:off x="6659640" y="1989000"/>
            <a:ext cx="72072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CustomShape 13"/>
          <p:cNvSpPr/>
          <p:nvPr/>
        </p:nvSpPr>
        <p:spPr>
          <a:xfrm>
            <a:off x="7380360" y="3068640"/>
            <a:ext cx="72072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Разделимость классов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Критерий минимума дисперсии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7" name="Picture 4" descr=""/>
          <p:cNvPicPr/>
          <p:nvPr/>
        </p:nvPicPr>
        <p:blipFill>
          <a:blip r:embed="rId1"/>
          <a:stretch/>
        </p:blipFill>
        <p:spPr>
          <a:xfrm>
            <a:off x="250920" y="2637000"/>
            <a:ext cx="2016000" cy="903240"/>
          </a:xfrm>
          <a:prstGeom prst="rect">
            <a:avLst/>
          </a:prstGeom>
          <a:ln>
            <a:noFill/>
          </a:ln>
        </p:spPr>
      </p:pic>
      <p:pic>
        <p:nvPicPr>
          <p:cNvPr id="498" name="Picture 5" descr=""/>
          <p:cNvPicPr/>
          <p:nvPr/>
        </p:nvPicPr>
        <p:blipFill>
          <a:blip r:embed="rId2"/>
          <a:stretch/>
        </p:blipFill>
        <p:spPr>
          <a:xfrm>
            <a:off x="34920" y="3789360"/>
            <a:ext cx="4392720" cy="977760"/>
          </a:xfrm>
          <a:prstGeom prst="rect">
            <a:avLst/>
          </a:prstGeom>
          <a:ln>
            <a:noFill/>
          </a:ln>
        </p:spPr>
      </p:pic>
      <p:sp>
        <p:nvSpPr>
          <p:cNvPr id="499" name="CustomShape 3"/>
          <p:cNvSpPr/>
          <p:nvPr/>
        </p:nvSpPr>
        <p:spPr>
          <a:xfrm>
            <a:off x="3276720" y="4437000"/>
            <a:ext cx="2519280" cy="36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4"/>
          <p:cNvSpPr/>
          <p:nvPr/>
        </p:nvSpPr>
        <p:spPr>
          <a:xfrm>
            <a:off x="3708360" y="4437000"/>
            <a:ext cx="1368360" cy="720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5"/>
          <p:cNvSpPr/>
          <p:nvPr/>
        </p:nvSpPr>
        <p:spPr>
          <a:xfrm>
            <a:off x="468360" y="4437000"/>
            <a:ext cx="3743280" cy="7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0" bIns="46800">
            <a:spAutoFit/>
          </a:bodyPr>
          <a:p>
            <a:pPr lvl="2" marL="1257120" indent="-34272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1" i="1" lang="en-US" sz="1800" spc="-1" strike="noStrike">
                <a:solidFill>
                  <a:srgbClr val="000000"/>
                </a:solidFill>
                <a:latin typeface="Symbol"/>
                <a:ea typeface="Symbol"/>
              </a:rPr>
              <a:t>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Vi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x’</a:t>
            </a:r>
            <a:r>
              <a:rPr b="1" i="1" lang="en-US" sz="1800" spc="-1" strike="noStrike">
                <a:solidFill>
                  <a:srgbClr val="000000"/>
                </a:solidFill>
                <a:latin typeface="Symbol"/>
                <a:ea typeface="Symbol"/>
              </a:rPr>
              <a:t>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Vi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123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02" name="Group 6"/>
          <p:cNvGrpSpPr/>
          <p:nvPr/>
        </p:nvGrpSpPr>
        <p:grpSpPr>
          <a:xfrm>
            <a:off x="4932360" y="2781360"/>
            <a:ext cx="3886920" cy="2966400"/>
            <a:chOff x="4932360" y="2781360"/>
            <a:chExt cx="3886920" cy="2966400"/>
          </a:xfrm>
        </p:grpSpPr>
        <p:grpSp>
          <p:nvGrpSpPr>
            <p:cNvPr id="503" name="Group 7"/>
            <p:cNvGrpSpPr/>
            <p:nvPr/>
          </p:nvGrpSpPr>
          <p:grpSpPr>
            <a:xfrm>
              <a:off x="4932360" y="2781360"/>
              <a:ext cx="3886920" cy="2966400"/>
              <a:chOff x="4932360" y="2781360"/>
              <a:chExt cx="3886920" cy="2966400"/>
            </a:xfrm>
          </p:grpSpPr>
          <p:sp>
            <p:nvSpPr>
              <p:cNvPr id="504" name="Line 8"/>
              <p:cNvSpPr/>
              <p:nvPr/>
            </p:nvSpPr>
            <p:spPr>
              <a:xfrm flipV="1">
                <a:off x="4932360" y="2781360"/>
                <a:ext cx="0" cy="296640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Line 9"/>
              <p:cNvSpPr/>
              <p:nvPr/>
            </p:nvSpPr>
            <p:spPr>
              <a:xfrm>
                <a:off x="4932360" y="5747760"/>
                <a:ext cx="368388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CustomShape 10"/>
              <p:cNvSpPr/>
              <p:nvPr/>
            </p:nvSpPr>
            <p:spPr>
              <a:xfrm>
                <a:off x="5340600" y="2781360"/>
                <a:ext cx="1739160" cy="1432080"/>
              </a:xfrm>
              <a:prstGeom prst="ellipse">
                <a:avLst/>
              </a:prstGeom>
              <a:solidFill>
                <a:srgbClr val="cccc00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CustomShape 11"/>
              <p:cNvSpPr/>
              <p:nvPr/>
            </p:nvSpPr>
            <p:spPr>
              <a:xfrm>
                <a:off x="6570360" y="4315320"/>
                <a:ext cx="1533600" cy="1227240"/>
              </a:xfrm>
              <a:prstGeom prst="ellipse">
                <a:avLst/>
              </a:prstGeom>
              <a:solidFill>
                <a:srgbClr val="7e9ce8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CustomShape 12"/>
              <p:cNvSpPr/>
              <p:nvPr/>
            </p:nvSpPr>
            <p:spPr>
              <a:xfrm>
                <a:off x="4932360" y="2781360"/>
                <a:ext cx="816840" cy="36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>
                  <a:spcBef>
                    <a:spcPts val="1123"/>
                  </a:spcBef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</a:rPr>
                  <a:t>х2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9" name="CustomShape 13"/>
              <p:cNvSpPr/>
              <p:nvPr/>
            </p:nvSpPr>
            <p:spPr>
              <a:xfrm>
                <a:off x="8002800" y="5133960"/>
                <a:ext cx="816480" cy="36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>
                  <a:spcBef>
                    <a:spcPts val="1123"/>
                  </a:spcBef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</a:rPr>
                  <a:t>х1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10" name="CustomShape 14"/>
            <p:cNvSpPr/>
            <p:nvPr/>
          </p:nvSpPr>
          <p:spPr>
            <a:xfrm>
              <a:off x="6159600" y="3397320"/>
              <a:ext cx="103680" cy="10116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15"/>
            <p:cNvSpPr/>
            <p:nvPr/>
          </p:nvSpPr>
          <p:spPr>
            <a:xfrm>
              <a:off x="7285320" y="4931640"/>
              <a:ext cx="101520" cy="10116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16"/>
            <p:cNvSpPr/>
            <p:nvPr/>
          </p:nvSpPr>
          <p:spPr>
            <a:xfrm>
              <a:off x="5954400" y="2885040"/>
              <a:ext cx="1024200" cy="405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A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3" name="CustomShape 17"/>
            <p:cNvSpPr/>
            <p:nvPr/>
          </p:nvSpPr>
          <p:spPr>
            <a:xfrm>
              <a:off x="6978600" y="4419360"/>
              <a:ext cx="1024200" cy="405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B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Критерий разделимости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15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6" name="Group 3"/>
          <p:cNvGrpSpPr/>
          <p:nvPr/>
        </p:nvGrpSpPr>
        <p:grpSpPr>
          <a:xfrm>
            <a:off x="900000" y="1916280"/>
            <a:ext cx="5470920" cy="4175280"/>
            <a:chOff x="900000" y="1916280"/>
            <a:chExt cx="5470920" cy="4175280"/>
          </a:xfrm>
        </p:grpSpPr>
        <p:grpSp>
          <p:nvGrpSpPr>
            <p:cNvPr id="517" name="Group 4"/>
            <p:cNvGrpSpPr/>
            <p:nvPr/>
          </p:nvGrpSpPr>
          <p:grpSpPr>
            <a:xfrm>
              <a:off x="900000" y="1916280"/>
              <a:ext cx="5470920" cy="4175280"/>
              <a:chOff x="900000" y="1916280"/>
              <a:chExt cx="5470920" cy="4175280"/>
            </a:xfrm>
          </p:grpSpPr>
          <p:sp>
            <p:nvSpPr>
              <p:cNvPr id="518" name="Line 5"/>
              <p:cNvSpPr/>
              <p:nvPr/>
            </p:nvSpPr>
            <p:spPr>
              <a:xfrm flipV="1">
                <a:off x="900000" y="1916280"/>
                <a:ext cx="0" cy="417528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Line 6"/>
              <p:cNvSpPr/>
              <p:nvPr/>
            </p:nvSpPr>
            <p:spPr>
              <a:xfrm>
                <a:off x="900000" y="6091560"/>
                <a:ext cx="518508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CustomShape 7"/>
              <p:cNvSpPr/>
              <p:nvPr/>
            </p:nvSpPr>
            <p:spPr>
              <a:xfrm>
                <a:off x="1474560" y="1916280"/>
                <a:ext cx="2448000" cy="2016000"/>
              </a:xfrm>
              <a:prstGeom prst="ellipse">
                <a:avLst/>
              </a:prstGeom>
              <a:solidFill>
                <a:srgbClr val="cccc00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CustomShape 8"/>
              <p:cNvSpPr/>
              <p:nvPr/>
            </p:nvSpPr>
            <p:spPr>
              <a:xfrm>
                <a:off x="3205440" y="4075560"/>
                <a:ext cx="2158560" cy="1727280"/>
              </a:xfrm>
              <a:prstGeom prst="ellipse">
                <a:avLst/>
              </a:prstGeom>
              <a:solidFill>
                <a:srgbClr val="7e9ce8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CustomShape 9"/>
              <p:cNvSpPr/>
              <p:nvPr/>
            </p:nvSpPr>
            <p:spPr>
              <a:xfrm>
                <a:off x="900000" y="1916280"/>
                <a:ext cx="1149840" cy="36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>
                  <a:spcBef>
                    <a:spcPts val="1123"/>
                  </a:spcBef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</a:rPr>
                  <a:t>х2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3" name="CustomShape 10"/>
              <p:cNvSpPr/>
              <p:nvPr/>
            </p:nvSpPr>
            <p:spPr>
              <a:xfrm>
                <a:off x="5221800" y="5227560"/>
                <a:ext cx="1149120" cy="36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>
                  <a:spcBef>
                    <a:spcPts val="1123"/>
                  </a:spcBef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</a:rPr>
                  <a:t>х1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24" name="CustomShape 11"/>
            <p:cNvSpPr/>
            <p:nvPr/>
          </p:nvSpPr>
          <p:spPr>
            <a:xfrm>
              <a:off x="2627640" y="2783160"/>
              <a:ext cx="146160" cy="14256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12"/>
            <p:cNvSpPr/>
            <p:nvPr/>
          </p:nvSpPr>
          <p:spPr>
            <a:xfrm>
              <a:off x="4212000" y="4943160"/>
              <a:ext cx="143280" cy="142560"/>
            </a:xfrm>
            <a:prstGeom prst="ellipse">
              <a:avLst/>
            </a:prstGeom>
            <a:solidFill>
              <a:srgbClr val="cc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13"/>
            <p:cNvSpPr/>
            <p:nvPr/>
          </p:nvSpPr>
          <p:spPr>
            <a:xfrm>
              <a:off x="2338920" y="2062440"/>
              <a:ext cx="1441800" cy="405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A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7" name="CustomShape 14"/>
            <p:cNvSpPr/>
            <p:nvPr/>
          </p:nvSpPr>
          <p:spPr>
            <a:xfrm>
              <a:off x="3780720" y="4222080"/>
              <a:ext cx="1441800" cy="405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B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28" name="Line 15"/>
          <p:cNvSpPr/>
          <p:nvPr/>
        </p:nvSpPr>
        <p:spPr>
          <a:xfrm flipV="1">
            <a:off x="1619280" y="2421000"/>
            <a:ext cx="2089080" cy="100800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Line 16"/>
          <p:cNvSpPr/>
          <p:nvPr/>
        </p:nvSpPr>
        <p:spPr>
          <a:xfrm flipV="1">
            <a:off x="3348000" y="4437000"/>
            <a:ext cx="1873440" cy="93672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7"/>
          <p:cNvSpPr/>
          <p:nvPr/>
        </p:nvSpPr>
        <p:spPr>
          <a:xfrm>
            <a:off x="3708360" y="3789360"/>
            <a:ext cx="71640" cy="7128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8"/>
          <p:cNvSpPr/>
          <p:nvPr/>
        </p:nvSpPr>
        <p:spPr>
          <a:xfrm>
            <a:off x="4716360" y="2421000"/>
            <a:ext cx="1871640" cy="165564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19"/>
          <p:cNvSpPr/>
          <p:nvPr/>
        </p:nvSpPr>
        <p:spPr>
          <a:xfrm flipV="1">
            <a:off x="5003640" y="2637000"/>
            <a:ext cx="1224000" cy="129672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Line 20"/>
          <p:cNvSpPr/>
          <p:nvPr/>
        </p:nvSpPr>
        <p:spPr>
          <a:xfrm flipH="1" flipV="1">
            <a:off x="3780000" y="3860640"/>
            <a:ext cx="504720" cy="115272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Line 21"/>
          <p:cNvSpPr/>
          <p:nvPr/>
        </p:nvSpPr>
        <p:spPr>
          <a:xfrm flipH="1">
            <a:off x="3708360" y="3213000"/>
            <a:ext cx="1943280" cy="57636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Line 22"/>
          <p:cNvSpPr/>
          <p:nvPr/>
        </p:nvSpPr>
        <p:spPr>
          <a:xfrm>
            <a:off x="2700360" y="2852640"/>
            <a:ext cx="1008000" cy="93672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Разделимость классов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Критерии разделимости по рассеянию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матрица рассеяния внутри класса (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SW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) (расстояния между элементами одного класса)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матрица рассеяния между классами (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SB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) (расстояния между элементами разных классов)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39" name="Object 4"/>
          <p:cNvGraphicFramePr/>
          <p:nvPr/>
        </p:nvGraphicFramePr>
        <p:xfrm>
          <a:off x="684360" y="2276640"/>
          <a:ext cx="7704000" cy="19270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40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84360" y="2276640"/>
                    <a:ext cx="7704000" cy="19270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Разделимость классов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468360" y="170028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000"/>
          </a:bodyPr>
          <a:p>
            <a:pPr marL="342720" indent="-342720">
              <a:lnSpc>
                <a:spcPct val="8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Матрица рассеяния для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-й группы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Матрица рассеяния внутри группы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</a:pP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SW=</a:t>
            </a:r>
            <a:r>
              <a:rPr b="0" i="1" lang="en-US" sz="2600" spc="-1" strike="noStrike">
                <a:solidFill>
                  <a:srgbClr val="000000"/>
                </a:solidFill>
                <a:latin typeface="Symbol"/>
                <a:ea typeface="Symbol"/>
              </a:rPr>
              <a:t>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 P</a:t>
            </a:r>
            <a:r>
              <a:rPr b="0" i="1" lang="en-US" sz="26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i="1" lang="en-US" sz="26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600" spc="-1" strike="noStrike" baseline="30000">
                <a:solidFill>
                  <a:srgbClr val="000000"/>
                </a:solidFill>
                <a:latin typeface="Arial"/>
              </a:rPr>
              <a:t>j=1.|V|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24"/>
              </a:spcBef>
            </a:pPr>
            <a:r>
              <a:rPr b="0" i="1" lang="en-US" sz="2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1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6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i="1" lang="en-US" sz="2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– априорная вероятность класса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Матрица рассеяния между группами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</a:pP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SB=</a:t>
            </a:r>
            <a:r>
              <a:rPr b="0" i="1" lang="en-US" sz="2600" spc="-1" strike="noStrike">
                <a:solidFill>
                  <a:srgbClr val="000000"/>
                </a:solidFill>
                <a:latin typeface="Symbol"/>
                <a:ea typeface="Symbol"/>
              </a:rPr>
              <a:t>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 P</a:t>
            </a:r>
            <a:r>
              <a:rPr b="0" i="1" lang="en-US" sz="26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 (m</a:t>
            </a:r>
            <a:r>
              <a:rPr b="0" i="1" lang="en-US" sz="26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 - m)(m</a:t>
            </a:r>
            <a:r>
              <a:rPr b="0" i="1" lang="en-US" sz="26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-m)</a:t>
            </a:r>
            <a:r>
              <a:rPr b="0" i="1" lang="en-US" sz="2600" spc="-1" strike="noStrike" baseline="30000">
                <a:solidFill>
                  <a:srgbClr val="000000"/>
                </a:solidFill>
                <a:latin typeface="Arial"/>
              </a:rPr>
              <a:t>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</a:pPr>
            <a:r>
              <a:rPr b="0" i="1" lang="en-US" sz="2600" spc="-1" strike="noStrike" baseline="30000">
                <a:solidFill>
                  <a:srgbClr val="000000"/>
                </a:solidFill>
                <a:latin typeface="Arial"/>
              </a:rPr>
              <a:t>       </a:t>
            </a:r>
            <a:r>
              <a:rPr b="0" i="1" lang="en-US" sz="2600" spc="-1" strike="noStrike" baseline="30000">
                <a:solidFill>
                  <a:srgbClr val="000000"/>
                </a:solidFill>
                <a:latin typeface="Arial"/>
              </a:rPr>
              <a:t>i=1.|V|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След матриц рассеяния измеряет квадрат радиуса рассеяния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3" name="Picture 4" descr=""/>
          <p:cNvPicPr/>
          <p:nvPr/>
        </p:nvPicPr>
        <p:blipFill>
          <a:blip r:embed="rId1"/>
          <a:stretch/>
        </p:blipFill>
        <p:spPr>
          <a:xfrm>
            <a:off x="1258920" y="2133720"/>
            <a:ext cx="4148280" cy="806400"/>
          </a:xfrm>
          <a:prstGeom prst="rect">
            <a:avLst/>
          </a:prstGeom>
          <a:ln>
            <a:noFill/>
          </a:ln>
        </p:spPr>
      </p:pic>
      <p:sp>
        <p:nvSpPr>
          <p:cNvPr id="544" name="CustomShape 3"/>
          <p:cNvSpPr/>
          <p:nvPr/>
        </p:nvSpPr>
        <p:spPr>
          <a:xfrm>
            <a:off x="1908000" y="2637000"/>
            <a:ext cx="936720" cy="360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4"/>
          <p:cNvSpPr/>
          <p:nvPr/>
        </p:nvSpPr>
        <p:spPr>
          <a:xfrm>
            <a:off x="1187280" y="2637000"/>
            <a:ext cx="1943280" cy="7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lvl="2" marL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x’</a:t>
            </a:r>
            <a:r>
              <a:rPr b="1" i="1" lang="en-US" sz="1800" spc="-1" strike="noStrike">
                <a:solidFill>
                  <a:srgbClr val="000000"/>
                </a:solidFill>
                <a:latin typeface="Symbol"/>
                <a:ea typeface="Symbol"/>
              </a:rPr>
              <a:t>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Vi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Байесов классификатор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47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i="1" lang="ru-RU" sz="3000" spc="-1" strike="noStrike">
                <a:solidFill>
                  <a:srgbClr val="000000"/>
                </a:solidFill>
                <a:latin typeface="Arial"/>
              </a:rPr>
              <a:t>Теорема. 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Байесовский классификатор является оптимальным по отношению к минимизации вероятности ошибки классификации.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Байесов классификатор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49" name="TextShape 2"/>
          <p:cNvSpPr txBox="1"/>
          <p:nvPr/>
        </p:nvSpPr>
        <p:spPr>
          <a:xfrm>
            <a:off x="394920" y="1483920"/>
            <a:ext cx="849780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fx(X|C1)=1/(2*</a:t>
            </a:r>
            <a:r>
              <a:rPr b="0" i="1" lang="ru-RU" sz="2600" spc="-1" strike="noStrike">
                <a:solidFill>
                  <a:srgbClr val="000000"/>
                </a:solidFill>
                <a:latin typeface="Symbol"/>
                <a:ea typeface="Symbol"/>
              </a:rPr>
              <a:t>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* D</a:t>
            </a:r>
            <a:r>
              <a:rPr b="0" i="1" lang="ru-RU" sz="26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ru-RU" sz="26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) * exp( -1/(2*D</a:t>
            </a:r>
            <a:r>
              <a:rPr b="0" i="1" lang="ru-RU" sz="26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ru-RU" sz="26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)*||X-M</a:t>
            </a:r>
            <a:r>
              <a:rPr b="0" i="1" lang="ru-RU" sz="26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||</a:t>
            </a:r>
            <a:r>
              <a:rPr b="0" i="1" lang="ru-RU" sz="26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fx(X|C2)=1/(2*</a:t>
            </a:r>
            <a:r>
              <a:rPr b="0" i="1" lang="ru-RU" sz="2600" spc="-1" strike="noStrike">
                <a:solidFill>
                  <a:srgbClr val="000000"/>
                </a:solidFill>
                <a:latin typeface="Symbol"/>
                <a:ea typeface="Symbol"/>
              </a:rPr>
              <a:t>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* D</a:t>
            </a:r>
            <a:r>
              <a:rPr b="0" i="1" lang="ru-RU" sz="26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ru-RU" sz="26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) * exp( -1/(2*D</a:t>
            </a:r>
            <a:r>
              <a:rPr b="0" i="1" lang="ru-RU" sz="26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ru-RU" sz="26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)*||X-M</a:t>
            </a:r>
            <a:r>
              <a:rPr b="0" i="1" lang="ru-RU" sz="26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||</a:t>
            </a:r>
            <a:r>
              <a:rPr b="0" i="1" lang="ru-RU" sz="26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),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где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fx(X|C1)- 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функция плотности условной вероятности для класса С1,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</a:pP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fx(X|C2)- 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функция плотности условной вероятности для класса С2,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ru-RU" sz="26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ru-RU" sz="26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– дисперсия класса С1,  M</a:t>
            </a:r>
            <a:r>
              <a:rPr b="0" lang="ru-RU" sz="26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– вектор средних значений по всем признакам класса С1, ||.|| - оператор вычисления расстояния по Евклиду,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ru-RU" sz="26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ru-RU" sz="26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– дисперсия класса С2,  M</a:t>
            </a:r>
            <a:r>
              <a:rPr b="0" lang="ru-RU" sz="26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– вектор средних значений по всем признакам класса С2.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Байесов классификатор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51" name="TextShape 2"/>
          <p:cNvSpPr txBox="1"/>
          <p:nvPr/>
        </p:nvSpPr>
        <p:spPr>
          <a:xfrm>
            <a:off x="395280" y="1746000"/>
            <a:ext cx="8229600" cy="4275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отношение правдоподобия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48"/>
              </a:spcBef>
            </a:pPr>
            <a:r>
              <a:rPr b="0" i="1" lang="ru-RU" sz="3000" spc="-1" strike="noStrike">
                <a:solidFill>
                  <a:srgbClr val="000000"/>
                </a:solidFill>
                <a:latin typeface="Symbol"/>
                <a:ea typeface="Symbol"/>
              </a:rPr>
              <a:t>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(Х)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&gt;</a:t>
            </a:r>
            <a:r>
              <a:rPr b="0" i="1" lang="en-US" sz="3000" spc="-1" strike="noStrike">
                <a:solidFill>
                  <a:srgbClr val="000000"/>
                </a:solidFill>
                <a:latin typeface="Symbol"/>
                <a:ea typeface="Symbol"/>
              </a:rPr>
              <a:t>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класса С1, где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48"/>
              </a:spcBef>
            </a:pPr>
            <a:r>
              <a:rPr b="0" i="1" lang="ru-RU" sz="3000" spc="-1" strike="noStrike">
                <a:solidFill>
                  <a:srgbClr val="000000"/>
                </a:solidFill>
                <a:latin typeface="Symbol"/>
                <a:ea typeface="Symbol"/>
              </a:rPr>
              <a:t>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(Х)= fx(X|C1)/fx(X|C2), </a:t>
            </a:r>
            <a:r>
              <a:rPr b="0" i="1" lang="en-US" sz="3000" spc="-1" strike="noStrike">
                <a:solidFill>
                  <a:srgbClr val="000000"/>
                </a:solidFill>
                <a:latin typeface="Symbol"/>
                <a:ea typeface="Symbol"/>
              </a:rPr>
              <a:t>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=р1/р2,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– априорная вероятность класса С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Байесов классификатор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53" name="Line 2"/>
          <p:cNvSpPr/>
          <p:nvPr/>
        </p:nvSpPr>
        <p:spPr>
          <a:xfrm flipV="1">
            <a:off x="2050920" y="1773360"/>
            <a:ext cx="0" cy="39592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3"/>
          <p:cNvSpPr/>
          <p:nvPr/>
        </p:nvSpPr>
        <p:spPr>
          <a:xfrm>
            <a:off x="395280" y="4076640"/>
            <a:ext cx="828036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4"/>
          <p:cNvSpPr/>
          <p:nvPr/>
        </p:nvSpPr>
        <p:spPr>
          <a:xfrm>
            <a:off x="539640" y="2973240"/>
            <a:ext cx="8653680" cy="1116000"/>
          </a:xfrm>
          <a:custGeom>
            <a:avLst/>
            <a:gdLst/>
            <a:ahLst/>
            <a:rect l="l" t="t" r="r" b="b"/>
            <a:pathLst>
              <a:path w="5451" h="703">
                <a:moveTo>
                  <a:pt x="0" y="650"/>
                </a:moveTo>
                <a:cubicBezTo>
                  <a:pt x="215" y="635"/>
                  <a:pt x="431" y="620"/>
                  <a:pt x="680" y="514"/>
                </a:cubicBezTo>
                <a:cubicBezTo>
                  <a:pt x="929" y="408"/>
                  <a:pt x="1217" y="30"/>
                  <a:pt x="1497" y="15"/>
                </a:cubicBezTo>
                <a:cubicBezTo>
                  <a:pt x="1777" y="0"/>
                  <a:pt x="1996" y="317"/>
                  <a:pt x="2359" y="423"/>
                </a:cubicBezTo>
                <a:cubicBezTo>
                  <a:pt x="2722" y="529"/>
                  <a:pt x="3205" y="605"/>
                  <a:pt x="3674" y="650"/>
                </a:cubicBezTo>
                <a:cubicBezTo>
                  <a:pt x="4143" y="695"/>
                  <a:pt x="4891" y="687"/>
                  <a:pt x="5171" y="695"/>
                </a:cubicBezTo>
                <a:cubicBezTo>
                  <a:pt x="5451" y="703"/>
                  <a:pt x="5401" y="699"/>
                  <a:pt x="5352" y="695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5"/>
          <p:cNvSpPr/>
          <p:nvPr/>
        </p:nvSpPr>
        <p:spPr>
          <a:xfrm>
            <a:off x="2700360" y="2781360"/>
            <a:ext cx="5759280" cy="1235160"/>
          </a:xfrm>
          <a:custGeom>
            <a:avLst/>
            <a:gdLst/>
            <a:ahLst/>
            <a:rect l="l" t="t" r="r" b="b"/>
            <a:pathLst>
              <a:path w="3628" h="778">
                <a:moveTo>
                  <a:pt x="0" y="771"/>
                </a:moveTo>
                <a:cubicBezTo>
                  <a:pt x="253" y="774"/>
                  <a:pt x="506" y="778"/>
                  <a:pt x="725" y="680"/>
                </a:cubicBezTo>
                <a:cubicBezTo>
                  <a:pt x="944" y="582"/>
                  <a:pt x="1126" y="287"/>
                  <a:pt x="1315" y="181"/>
                </a:cubicBezTo>
                <a:cubicBezTo>
                  <a:pt x="1504" y="75"/>
                  <a:pt x="1617" y="0"/>
                  <a:pt x="1859" y="45"/>
                </a:cubicBezTo>
                <a:cubicBezTo>
                  <a:pt x="2101" y="90"/>
                  <a:pt x="2472" y="332"/>
                  <a:pt x="2767" y="453"/>
                </a:cubicBezTo>
                <a:cubicBezTo>
                  <a:pt x="3062" y="574"/>
                  <a:pt x="3345" y="672"/>
                  <a:pt x="3628" y="77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6"/>
          <p:cNvSpPr/>
          <p:nvPr/>
        </p:nvSpPr>
        <p:spPr>
          <a:xfrm>
            <a:off x="2268360" y="1844640"/>
            <a:ext cx="1079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fx(X|C)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CustomShape 7"/>
          <p:cNvSpPr/>
          <p:nvPr/>
        </p:nvSpPr>
        <p:spPr>
          <a:xfrm>
            <a:off x="2340000" y="2637000"/>
            <a:ext cx="719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CustomShape 8"/>
          <p:cNvSpPr/>
          <p:nvPr/>
        </p:nvSpPr>
        <p:spPr>
          <a:xfrm>
            <a:off x="6877080" y="2708280"/>
            <a:ext cx="1008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CustomShape 9"/>
          <p:cNvSpPr/>
          <p:nvPr/>
        </p:nvSpPr>
        <p:spPr>
          <a:xfrm>
            <a:off x="3851280" y="5516640"/>
            <a:ext cx="1368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N1=N2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CustomShape 10"/>
          <p:cNvSpPr/>
          <p:nvPr/>
        </p:nvSpPr>
        <p:spPr>
          <a:xfrm>
            <a:off x="4500720" y="4869000"/>
            <a:ext cx="1368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N1&lt;N2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Line 11"/>
          <p:cNvSpPr/>
          <p:nvPr/>
        </p:nvSpPr>
        <p:spPr>
          <a:xfrm flipV="1">
            <a:off x="4211640" y="2276640"/>
            <a:ext cx="0" cy="27367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Line 12"/>
          <p:cNvSpPr/>
          <p:nvPr/>
        </p:nvSpPr>
        <p:spPr>
          <a:xfrm flipV="1">
            <a:off x="4932360" y="2133720"/>
            <a:ext cx="0" cy="27367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13"/>
          <p:cNvSpPr/>
          <p:nvPr/>
        </p:nvSpPr>
        <p:spPr>
          <a:xfrm>
            <a:off x="2843280" y="5084640"/>
            <a:ext cx="1368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N1&gt;N2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Line 14"/>
          <p:cNvSpPr/>
          <p:nvPr/>
        </p:nvSpPr>
        <p:spPr>
          <a:xfrm flipV="1">
            <a:off x="3708360" y="2708280"/>
            <a:ext cx="0" cy="27367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Line 15"/>
          <p:cNvSpPr/>
          <p:nvPr/>
        </p:nvSpPr>
        <p:spPr>
          <a:xfrm>
            <a:off x="2050920" y="2060640"/>
            <a:ext cx="730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6"/>
          <p:cNvSpPr/>
          <p:nvPr/>
        </p:nvSpPr>
        <p:spPr>
          <a:xfrm>
            <a:off x="1476360" y="1700280"/>
            <a:ext cx="287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6840" y="122400"/>
            <a:ext cx="754236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Обучение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68000" y="1341360"/>
            <a:ext cx="8227800" cy="4410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272880" indent="-27288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С учителем (отнесение к классу)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272880" indent="-27288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Без учителя (выделение классов)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272880" indent="-27288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Обучение с подкреплением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272880" indent="-27288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Gill Sans MT"/>
              </a:rPr>
              <a:t>Supervised learning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Gill Sans MT"/>
              </a:rPr>
              <a:t>Unsupervised learning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Gill Sans MT"/>
              </a:rPr>
              <a:t>Reinforcement learning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Байесов классификатор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69" name="TextShape 2"/>
          <p:cNvSpPr txBox="1"/>
          <p:nvPr/>
        </p:nvSpPr>
        <p:spPr>
          <a:xfrm>
            <a:off x="395280" y="1746360"/>
            <a:ext cx="822960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вероятность ошибки классификатора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48"/>
              </a:spcBef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Pe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=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1*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|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1) +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2*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|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2), где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|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Ci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) – условная вероятность ошибки для входного вектора класса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(установлена по фактическому отнесению примера к классу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байесовым классификатором),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е - множество результатов некорректной классификации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456840" y="122040"/>
            <a:ext cx="7543800" cy="2011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Построение информативных наборов признаков для зависимых характеристик 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71" name="TextShape 2"/>
          <p:cNvSpPr txBox="1"/>
          <p:nvPr/>
        </p:nvSpPr>
        <p:spPr>
          <a:xfrm>
            <a:off x="457200" y="2565360"/>
            <a:ext cx="8229600" cy="356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Решение лежит в поиске комбинаций удовлетворяющих гипотезе компактности.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отбора из 20 исходных признаков пяти наиболее информативных приходится иметь дело примерно с 15,5</a:t>
            </a:r>
            <a:r>
              <a:rPr b="0" lang="ru-RU" sz="3000" spc="-1" strike="noStrike">
                <a:solidFill>
                  <a:srgbClr val="000000"/>
                </a:solidFill>
                <a:latin typeface="Symbol"/>
                <a:ea typeface="Symbol"/>
              </a:rPr>
              <a:t>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10</a:t>
            </a:r>
            <a:r>
              <a:rPr b="0" lang="ru-RU" sz="3000" spc="-1" strike="noStrike" baseline="30000">
                <a:solidFill>
                  <a:srgbClr val="000000"/>
                </a:solidFill>
                <a:latin typeface="Arial"/>
              </a:rPr>
              <a:t>3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вариантами.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/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Жадные алгоритмы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73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Алгоритм ADD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75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649"/>
              </a:spcBef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Цель: выделение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более или менее информативных признаков из  всех доступных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Оцениваем информативность каждого признака в отдельности,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Ищем наиболее информативный признак среди независимо оцененных, и последовательно проверяем информативность пары из наиболее информативного признака и всех остальных.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Наиболее информативная пара фиксируется. На этом этапе осуществляется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n-1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проверка.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Алгоритм ADD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77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Следующий шаг добавить к двум признакам третий и т.д.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Процесс продолжаем до тех пор пока не получаем нужное количество признаков в множестве отобранных. На последнем шаге будет осуществлено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n-k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проверок.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Особенности </a:t>
            </a:r>
            <a:r>
              <a:rPr b="1" lang="en-US" sz="3900" spc="-1" strike="noStrike">
                <a:solidFill>
                  <a:srgbClr val="330066"/>
                </a:solidFill>
                <a:latin typeface="Arial"/>
              </a:rPr>
              <a:t>ADD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79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На последнем шаге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охраняется система признаков, которая дает наименьшую ошибку.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Не обязательно получена идеальная система признаков.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Однако, практически будет получено хорошее приближение к идеальному случаю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Экономия времени.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отбора 5 признаков из 20 при данном подходе требуется просмотреть 90 вариантов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Поиск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81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Поиск В ширину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Поиск в глубину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Метод ветвей и границ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МГУА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456840" y="122400"/>
            <a:ext cx="7543800" cy="1434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Алгоритм случайного поиска с адаптацией. 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83" name="TextShape 2"/>
          <p:cNvSpPr txBox="1"/>
          <p:nvPr/>
        </p:nvSpPr>
        <p:spPr>
          <a:xfrm>
            <a:off x="457200" y="1988640"/>
            <a:ext cx="8229600" cy="4141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80000"/>
              </a:lnSpc>
              <a:spcBef>
                <a:spcPts val="649"/>
              </a:spcBef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выбор приблизительно наилучшего подмножества  признаков из  доступных признаков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Разбиваем отрезок [0, 1] на 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частей. Каждая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-я часть отрезка сопоставлена с вероятностью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выбора 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-го признака в состав информативного подмножества.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Выбираем нужное число признаков (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) из всех возможных. Эта процедура осуществляется за счет размещения случайным образом на основе равномерного распределения точек вдоль отрезка [0, 1].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Алгоритм случайного поиска с адаптацией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85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Такую выборку повторяем 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раз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- ошибка обобщения при 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-том опыте.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Находим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Поощряем признак 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, увеличивая соответствующий ему отрезок на фиксированное 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h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Находим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Наказываем признак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на фиксированное </a:t>
            </a:r>
            <a:r>
              <a:rPr b="0" i="1" lang="en-US" sz="3000" spc="-1" strike="noStrike">
                <a:solidFill>
                  <a:srgbClr val="000000"/>
                </a:solidFill>
                <a:latin typeface="Arial"/>
              </a:rPr>
              <a:t>h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0" y="33004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87" name="Object 4"/>
          <p:cNvGraphicFramePr/>
          <p:nvPr/>
        </p:nvGraphicFramePr>
        <p:xfrm>
          <a:off x="2843280" y="2637000"/>
          <a:ext cx="1584360" cy="7491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88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843280" y="2637000"/>
                    <a:ext cx="1584360" cy="7491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589" name="CustomShape 5"/>
          <p:cNvSpPr/>
          <p:nvPr/>
        </p:nvSpPr>
        <p:spPr>
          <a:xfrm>
            <a:off x="1332000" y="37162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6"/>
          <p:cNvSpPr/>
          <p:nvPr/>
        </p:nvSpPr>
        <p:spPr>
          <a:xfrm>
            <a:off x="0" y="3290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91" name="Object 7"/>
          <p:cNvGraphicFramePr/>
          <p:nvPr/>
        </p:nvGraphicFramePr>
        <p:xfrm>
          <a:off x="2771640" y="4654440"/>
          <a:ext cx="1729080" cy="79704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592" name="Object 8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771640" y="4654440"/>
                    <a:ext cx="1729080" cy="7970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Алгоритм случайного поиска с адаптацией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94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Проводим следующую серию опытов, и снова поощряем лучший признак и наказываем худший. Повторяем эксперимент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раз.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После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серий опытов длины некоторых отрезков сократились до нуля. Отрезки соответствующие информативным признакам увеличатся.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процедура представления информации 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Какие составляющие входной информации следует учитывать?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Какой объем информации необходимо и достаточно сохранять для адекватной работы нейронной сети?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Какие методы следует применять для решения вопросов информативности единиц данных?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Алгоритм случайного поиска с адаптацией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596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Адаптация состоит в изменении вектора вероятностей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который сопоставлен с отрезком [0, 1].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Выбор признаков на последующих этапах поиска осуществляется в зависимости от результатов предыдущих этапов.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Скорость сходимости и качество решения зависят от 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i="1" lang="ru-RU" sz="2600" spc="-1" strike="noStrike">
                <a:solidFill>
                  <a:srgbClr val="000000"/>
                </a:solidFill>
                <a:latin typeface="Arial"/>
              </a:rPr>
              <a:t>. 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691920" indent="-347760">
              <a:lnSpc>
                <a:spcPct val="90000"/>
              </a:lnSpc>
              <a:spcBef>
                <a:spcPts val="550"/>
              </a:spcBef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</a:rPr>
              <a:t>Малое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i="1" lang="ru-RU" sz="2200" spc="-1" strike="noStrike">
                <a:solidFill>
                  <a:srgbClr val="000000"/>
                </a:solidFill>
                <a:latin typeface="Arial"/>
              </a:rPr>
              <a:t> – мягкая стратегия, большой перебор.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91920" indent="-347760">
              <a:lnSpc>
                <a:spcPct val="90000"/>
              </a:lnSpc>
              <a:spcBef>
                <a:spcPts val="550"/>
              </a:spcBef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</a:rPr>
              <a:t>Большое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i="1" lang="ru-RU" sz="2200" spc="-1" strike="noStrike">
                <a:solidFill>
                  <a:srgbClr val="000000"/>
                </a:solidFill>
                <a:latin typeface="Arial"/>
              </a:rPr>
              <a:t> – высокая скорость сходимости и грубое решение.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CustomShape 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98" name="Object 4"/>
          <p:cNvGraphicFramePr/>
          <p:nvPr/>
        </p:nvGraphicFramePr>
        <p:xfrm>
          <a:off x="3635280" y="2060640"/>
          <a:ext cx="3313080" cy="5889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99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635280" y="2060640"/>
                    <a:ext cx="3313080" cy="5889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Таксономия признаков 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601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Производится таксономия множества  признаков на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таксонов.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Выбирается по одному типичному признаку из каждого таксона.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Делается перебор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признаков, эти сочетания сравниваются по качеству распознавания, и выбирается такое сочетание, которое приводит к наименьшему числу ошибок.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03" name="Object 4"/>
          <p:cNvGraphicFramePr/>
          <p:nvPr/>
        </p:nvGraphicFramePr>
        <p:xfrm>
          <a:off x="4356000" y="3716280"/>
          <a:ext cx="462240" cy="5508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604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356000" y="3716280"/>
                    <a:ext cx="462240" cy="5508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Генетические алгоритмы 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606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В качестве объекта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популяции можно рассматривать подмножество признаков, а в качестве функции полезности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(для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         &lt;&gt;0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), где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- ошибка распознавания тестового набора данных на основе подмножества признаков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CustomShape 3"/>
          <p:cNvSpPr/>
          <p:nvPr/>
        </p:nvSpPr>
        <p:spPr>
          <a:xfrm>
            <a:off x="0" y="3314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08" name="Object 4"/>
          <p:cNvGraphicFramePr/>
          <p:nvPr/>
        </p:nvGraphicFramePr>
        <p:xfrm>
          <a:off x="3564000" y="3141720"/>
          <a:ext cx="2411280" cy="5572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609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564000" y="3141720"/>
                    <a:ext cx="2411280" cy="557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610" name="CustomShape 5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6"/>
          <p:cNvSpPr/>
          <p:nvPr/>
        </p:nvSpPr>
        <p:spPr>
          <a:xfrm>
            <a:off x="0" y="332892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12" name="Object 7"/>
          <p:cNvGraphicFramePr/>
          <p:nvPr/>
        </p:nvGraphicFramePr>
        <p:xfrm>
          <a:off x="4643280" y="3789360"/>
          <a:ext cx="1008360" cy="46980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613" name="Object 8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4643280" y="3789360"/>
                    <a:ext cx="1008360" cy="4698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614" name="CustomShape 8"/>
          <p:cNvSpPr/>
          <p:nvPr/>
        </p:nvSpPr>
        <p:spPr>
          <a:xfrm>
            <a:off x="0" y="37162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15" name="Object 9"/>
          <p:cNvGraphicFramePr/>
          <p:nvPr/>
        </p:nvGraphicFramePr>
        <p:xfrm>
          <a:off x="1835280" y="3789360"/>
          <a:ext cx="1008000" cy="469800"/>
        </p:xfrm>
        <a:graphic>
          <a:graphicData uri="http://schemas.openxmlformats.org/presentationml/2006/ole">
            <p:oleObj r:id="rId5" spid="">
              <p:embed/>
              <p:pic>
                <p:nvPicPr>
                  <p:cNvPr id="616" name="Object 10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1835280" y="3789360"/>
                    <a:ext cx="1008000" cy="4698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Предобработка признаков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618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000000"/>
                </a:solidFill>
                <a:latin typeface="Arial"/>
              </a:rPr>
              <a:t>Удаление выбросов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000000"/>
                </a:solidFill>
                <a:latin typeface="Arial"/>
              </a:rPr>
              <a:t>Нормализация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000000"/>
                </a:solidFill>
                <a:latin typeface="Arial"/>
              </a:rPr>
              <a:t>Заполнение пробелов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константа Липшица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620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константа Липшица  для выборки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где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-число объектов выборки,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х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- значения входа, у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- значение выхода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Построение набора признаков минимизирующих константу Липшица </a:t>
            </a:r>
            <a:r>
              <a:rPr b="0" i="1" lang="ru-RU" sz="2600" spc="-1" strike="noStrike" u="sng">
                <a:solidFill>
                  <a:srgbClr val="000000"/>
                </a:solidFill>
                <a:uFillTx/>
                <a:latin typeface="Arial"/>
              </a:rPr>
              <a:t>часто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приводит к повышению качества обучения нейросети 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0" y="318132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22" name="Object 4"/>
          <p:cNvGraphicFramePr/>
          <p:nvPr/>
        </p:nvGraphicFramePr>
        <p:xfrm>
          <a:off x="2771640" y="2276640"/>
          <a:ext cx="2592360" cy="13618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623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771640" y="2276640"/>
                    <a:ext cx="2592360" cy="13618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624" name="CustomShape 5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25" name="Object 6"/>
          <p:cNvGraphicFramePr/>
          <p:nvPr/>
        </p:nvGraphicFramePr>
        <p:xfrm>
          <a:off x="6443640" y="1773360"/>
          <a:ext cx="1800360" cy="53028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626" name="Object 7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6443640" y="1773360"/>
                    <a:ext cx="1800360" cy="530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критерий оптимальности предобработки признака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628" name="TextShape 2"/>
          <p:cNvSpPr txBox="1"/>
          <p:nvPr/>
        </p:nvSpPr>
        <p:spPr>
          <a:xfrm>
            <a:off x="457200" y="1719000"/>
            <a:ext cx="8229600" cy="4662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Образ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1 ((1,1,1),(1,1,0),(1,0,1))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Образ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2 ((0,0,1),(0,1,1),(0,0,0))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признака 2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91920" indent="-347760">
              <a:spcBef>
                <a:spcPts val="64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x2(1,1,0,0,1,0)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691920" indent="-347760">
              <a:spcBef>
                <a:spcPts val="64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y(1,1,1,2,2,2)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L=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max (|y[i]-y[j]|)/|x2[i]-x2[j]+0.01|) =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max {0,0,1,100, … } = 100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|y[1]-y[5]|/|x2[1]-x2[5]+0.01| = |1-2|/|1-1+0.01| =100.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Переинтерпретация системы признаков 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630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провести линейное преобразование и определить систему из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новых признаков следующим образом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диагональная матрица, причём её элементы равны либо 0, либо 1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1" name="Picture 4" descr=""/>
          <p:cNvPicPr/>
          <p:nvPr/>
        </p:nvPicPr>
        <p:blipFill>
          <a:blip r:embed="rId1"/>
          <a:stretch/>
        </p:blipFill>
        <p:spPr>
          <a:xfrm>
            <a:off x="2771640" y="3141720"/>
            <a:ext cx="2592360" cy="1307880"/>
          </a:xfrm>
          <a:prstGeom prst="rect">
            <a:avLst/>
          </a:prstGeom>
          <a:ln>
            <a:noFill/>
          </a:ln>
        </p:spPr>
      </p:pic>
      <p:pic>
        <p:nvPicPr>
          <p:cNvPr id="632" name="Picture 5" descr=""/>
          <p:cNvPicPr/>
          <p:nvPr/>
        </p:nvPicPr>
        <p:blipFill>
          <a:blip r:embed="rId2"/>
          <a:stretch/>
        </p:blipFill>
        <p:spPr>
          <a:xfrm>
            <a:off x="826920" y="4653000"/>
            <a:ext cx="642960" cy="72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Shape 1"/>
          <p:cNvSpPr txBox="1"/>
          <p:nvPr/>
        </p:nvSpPr>
        <p:spPr>
          <a:xfrm>
            <a:off x="456840" y="122040"/>
            <a:ext cx="7543800" cy="734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Задача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graphicFrame>
        <p:nvGraphicFramePr>
          <p:cNvPr id="634" name="Table 2"/>
          <p:cNvGraphicFramePr/>
          <p:nvPr/>
        </p:nvGraphicFramePr>
        <p:xfrm>
          <a:off x="357120" y="1285920"/>
          <a:ext cx="8229600" cy="5400720"/>
        </p:xfrm>
        <a:graphic>
          <a:graphicData uri="http://schemas.openxmlformats.org/drawingml/2006/table">
            <a:tbl>
              <a:tblPr/>
              <a:tblGrid>
                <a:gridCol w="828720"/>
                <a:gridCol w="1886040"/>
                <a:gridCol w="1928880"/>
                <a:gridCol w="1939680"/>
                <a:gridCol w="1646280"/>
              </a:tblGrid>
              <a:tr h="368280"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Х1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Х2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Х3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класс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  <a:tr h="459720"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</a:tr>
              <a:tr h="459720"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(2)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</a:tr>
              <a:tr h="459720"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</a:tr>
              <a:tr h="459720"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(4)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</a:tr>
              <a:tr h="459720"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(5)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</a:tr>
              <a:tr h="459720"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</a:tr>
              <a:tr h="459720"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(2)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</a:tr>
              <a:tr h="459720"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</a:tr>
              <a:tr h="459720"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(4)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</a:tr>
              <a:tr h="459720"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(5)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f6e7"/>
                    </a:solidFill>
                  </a:tcPr>
                </a:tc>
              </a:tr>
              <a:tr h="459720"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/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cc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spAutoFit/>
          </a:bodyPr>
          <a:p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636" name="TextShape 2"/>
          <p:cNvSpPr txBox="1"/>
          <p:nvPr/>
        </p:nvSpPr>
        <p:spPr>
          <a:xfrm>
            <a:off x="457200" y="1428480"/>
            <a:ext cx="8229600" cy="4701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7000"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1) определить по Байесу принадлежность Х=(2.0, 3.5, 5.1)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2) определить по Байесу принадлежность Х=(3.0, 4.5, 5.5)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3) найти информативный признак по вероятностной мере (каждый признак разбить на 4 интервала).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4) найти информативный признак по вероятностной мере (каждый признак разбить на 3 интервала).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Литература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638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Саймон Хайкин. Нейронные сети полный курс. – М.: ООО «И.Д. Вильямс», 2006.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Методы современной и классической теории управления. Т5. - 2004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Математические методы распознавания образов. Курс лекций. МГУ, ВМиК, кафедра «Математические методы прогнозирования», Местецкий Л.М., 2002–2004.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Изменение координат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пространство объектов в исходной а) и развернутой на </a:t>
            </a:r>
            <a:r>
              <a:rPr b="1" lang="ru-RU" sz="2600" spc="-1" strike="noStrike">
                <a:solidFill>
                  <a:srgbClr val="000000"/>
                </a:solidFill>
                <a:latin typeface="Symbol"/>
                <a:ea typeface="Symbol"/>
              </a:rPr>
              <a:t></a:t>
            </a: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/2-</a:t>
            </a:r>
            <a:r>
              <a:rPr b="1" lang="ru-RU" sz="2600" spc="-1" strike="noStrike">
                <a:solidFill>
                  <a:srgbClr val="000000"/>
                </a:solidFill>
                <a:latin typeface="Symbol"/>
                <a:ea typeface="Symbol"/>
              </a:rPr>
              <a:t></a:t>
            </a: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 б) системе координат.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1" name="Object 4"/>
          <p:cNvGraphicFramePr/>
          <p:nvPr/>
        </p:nvGraphicFramePr>
        <p:xfrm>
          <a:off x="515880" y="1676520"/>
          <a:ext cx="7682040" cy="34988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72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15880" y="1676520"/>
                    <a:ext cx="7682040" cy="34988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Мера различимости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1" name="Picture 4" descr=""/>
          <p:cNvPicPr/>
          <p:nvPr/>
        </p:nvPicPr>
        <p:blipFill>
          <a:blip r:embed="rId1"/>
          <a:stretch/>
        </p:blipFill>
        <p:spPr>
          <a:xfrm>
            <a:off x="611280" y="1498680"/>
            <a:ext cx="6913440" cy="535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>
                <a:solidFill>
                  <a:srgbClr val="330066"/>
                </a:solidFill>
                <a:latin typeface="Arial"/>
              </a:rPr>
              <a:t>Изменение координат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49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пространство объектов в исходной а) и сферической б) системе координат.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7" name="Object 5"/>
          <p:cNvGraphicFramePr/>
          <p:nvPr/>
        </p:nvGraphicFramePr>
        <p:xfrm>
          <a:off x="755640" y="1249200"/>
          <a:ext cx="6985080" cy="39783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78" name="Object 6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55640" y="1249200"/>
                    <a:ext cx="6985080" cy="39783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6840" y="122400"/>
            <a:ext cx="7543800" cy="129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/>
            <a:r>
              <a:rPr b="1" lang="ru-RU" sz="3900" spc="-1" strike="noStrike" u="sng">
                <a:solidFill>
                  <a:srgbClr val="330066"/>
                </a:solidFill>
                <a:uFillTx/>
                <a:latin typeface="Arial"/>
              </a:rPr>
              <a:t>Гипотеза компактности</a:t>
            </a:r>
            <a:endParaRPr b="1" lang="en-US" sz="3900" spc="-1" strike="noStrike">
              <a:solidFill>
                <a:srgbClr val="330066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i="1" lang="ru-RU" sz="3000" spc="-1" strike="noStrike">
                <a:solidFill>
                  <a:srgbClr val="000000"/>
                </a:solidFill>
                <a:latin typeface="Arial"/>
              </a:rPr>
              <a:t>Классическая. Реализация одного и того же образа, обычно, отображается признаком пространства геометрически близкими точками.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Гипотеза </a:t>
            </a:r>
            <a:r>
              <a:rPr b="0" lang="ru-RU" sz="3000" spc="-1" strike="noStrike">
                <a:solidFill>
                  <a:srgbClr val="000000"/>
                </a:solidFill>
                <a:latin typeface="Symbol"/>
                <a:ea typeface="Symbol"/>
              </a:rPr>
              <a:t></a:t>
            </a: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-компактности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48"/>
              </a:spcBef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Расстояние мало, но есть неоднородность.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Line 3"/>
          <p:cNvSpPr/>
          <p:nvPr/>
        </p:nvSpPr>
        <p:spPr>
          <a:xfrm>
            <a:off x="1042920" y="5661000"/>
            <a:ext cx="7274160" cy="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1476360" y="5589720"/>
            <a:ext cx="14292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>
            <a:off x="1692360" y="5589720"/>
            <a:ext cx="14292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6"/>
          <p:cNvSpPr/>
          <p:nvPr/>
        </p:nvSpPr>
        <p:spPr>
          <a:xfrm>
            <a:off x="1908000" y="5589720"/>
            <a:ext cx="14292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7"/>
          <p:cNvSpPr/>
          <p:nvPr/>
        </p:nvSpPr>
        <p:spPr>
          <a:xfrm>
            <a:off x="2124000" y="5589720"/>
            <a:ext cx="14292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8"/>
          <p:cNvSpPr/>
          <p:nvPr/>
        </p:nvSpPr>
        <p:spPr>
          <a:xfrm>
            <a:off x="2340000" y="5589720"/>
            <a:ext cx="14292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9"/>
          <p:cNvSpPr/>
          <p:nvPr/>
        </p:nvSpPr>
        <p:spPr>
          <a:xfrm>
            <a:off x="2556000" y="5589720"/>
            <a:ext cx="14292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0"/>
          <p:cNvSpPr/>
          <p:nvPr/>
        </p:nvSpPr>
        <p:spPr>
          <a:xfrm>
            <a:off x="3205080" y="5589720"/>
            <a:ext cx="14292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1"/>
          <p:cNvSpPr/>
          <p:nvPr/>
        </p:nvSpPr>
        <p:spPr>
          <a:xfrm>
            <a:off x="3997440" y="5589720"/>
            <a:ext cx="14292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2"/>
          <p:cNvSpPr/>
          <p:nvPr/>
        </p:nvSpPr>
        <p:spPr>
          <a:xfrm>
            <a:off x="4788000" y="5589720"/>
            <a:ext cx="14292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3"/>
          <p:cNvSpPr/>
          <p:nvPr/>
        </p:nvSpPr>
        <p:spPr>
          <a:xfrm>
            <a:off x="5653080" y="5589720"/>
            <a:ext cx="14292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4"/>
          <p:cNvSpPr/>
          <p:nvPr/>
        </p:nvSpPr>
        <p:spPr>
          <a:xfrm>
            <a:off x="6372360" y="5589720"/>
            <a:ext cx="14292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5"/>
          <p:cNvSpPr/>
          <p:nvPr/>
        </p:nvSpPr>
        <p:spPr>
          <a:xfrm>
            <a:off x="7165800" y="5589720"/>
            <a:ext cx="142920" cy="144360"/>
          </a:xfrm>
          <a:prstGeom prst="ellipse">
            <a:avLst/>
          </a:prstGeom>
          <a:solidFill>
            <a:srgbClr val="cc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16"/>
          <p:cNvSpPr/>
          <p:nvPr/>
        </p:nvSpPr>
        <p:spPr>
          <a:xfrm>
            <a:off x="2627280" y="5229360"/>
            <a:ext cx="576360" cy="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17"/>
          <p:cNvSpPr/>
          <p:nvPr/>
        </p:nvSpPr>
        <p:spPr>
          <a:xfrm>
            <a:off x="3276720" y="5229360"/>
            <a:ext cx="790560" cy="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8"/>
          <p:cNvSpPr/>
          <p:nvPr/>
        </p:nvSpPr>
        <p:spPr>
          <a:xfrm>
            <a:off x="1112760" y="5398920"/>
            <a:ext cx="1755720" cy="633600"/>
          </a:xfrm>
          <a:custGeom>
            <a:avLst/>
            <a:gdLst/>
            <a:ahLst/>
            <a:rect l="l" t="t" r="r" b="b"/>
            <a:pathLst>
              <a:path w="1106" h="399">
                <a:moveTo>
                  <a:pt x="853" y="393"/>
                </a:moveTo>
                <a:cubicBezTo>
                  <a:pt x="676" y="334"/>
                  <a:pt x="469" y="324"/>
                  <a:pt x="286" y="311"/>
                </a:cubicBezTo>
                <a:cubicBezTo>
                  <a:pt x="206" y="293"/>
                  <a:pt x="129" y="263"/>
                  <a:pt x="49" y="247"/>
                </a:cubicBezTo>
                <a:cubicBezTo>
                  <a:pt x="0" y="178"/>
                  <a:pt x="13" y="84"/>
                  <a:pt x="94" y="64"/>
                </a:cubicBezTo>
                <a:cubicBezTo>
                  <a:pt x="192" y="1"/>
                  <a:pt x="310" y="69"/>
                  <a:pt x="414" y="0"/>
                </a:cubicBezTo>
                <a:cubicBezTo>
                  <a:pt x="617" y="6"/>
                  <a:pt x="801" y="25"/>
                  <a:pt x="1000" y="37"/>
                </a:cubicBezTo>
                <a:cubicBezTo>
                  <a:pt x="1033" y="48"/>
                  <a:pt x="1056" y="65"/>
                  <a:pt x="1091" y="73"/>
                </a:cubicBezTo>
                <a:cubicBezTo>
                  <a:pt x="1106" y="120"/>
                  <a:pt x="1091" y="161"/>
                  <a:pt x="1064" y="201"/>
                </a:cubicBezTo>
                <a:cubicBezTo>
                  <a:pt x="1060" y="260"/>
                  <a:pt x="1086" y="367"/>
                  <a:pt x="1027" y="375"/>
                </a:cubicBezTo>
                <a:cubicBezTo>
                  <a:pt x="850" y="399"/>
                  <a:pt x="853" y="325"/>
                  <a:pt x="853" y="393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9"/>
          <p:cNvSpPr/>
          <p:nvPr/>
        </p:nvSpPr>
        <p:spPr>
          <a:xfrm>
            <a:off x="2916360" y="5049720"/>
            <a:ext cx="4902120" cy="1047960"/>
          </a:xfrm>
          <a:custGeom>
            <a:avLst/>
            <a:gdLst/>
            <a:ahLst/>
            <a:rect l="l" t="t" r="r" b="b"/>
            <a:pathLst>
              <a:path w="2978" h="660">
                <a:moveTo>
                  <a:pt x="128" y="558"/>
                </a:moveTo>
                <a:cubicBezTo>
                  <a:pt x="117" y="505"/>
                  <a:pt x="99" y="451"/>
                  <a:pt x="74" y="403"/>
                </a:cubicBezTo>
                <a:cubicBezTo>
                  <a:pt x="60" y="376"/>
                  <a:pt x="36" y="355"/>
                  <a:pt x="19" y="330"/>
                </a:cubicBezTo>
                <a:cubicBezTo>
                  <a:pt x="5" y="288"/>
                  <a:pt x="0" y="272"/>
                  <a:pt x="46" y="257"/>
                </a:cubicBezTo>
                <a:cubicBezTo>
                  <a:pt x="180" y="264"/>
                  <a:pt x="299" y="281"/>
                  <a:pt x="430" y="302"/>
                </a:cubicBezTo>
                <a:cubicBezTo>
                  <a:pt x="664" y="282"/>
                  <a:pt x="862" y="225"/>
                  <a:pt x="1088" y="174"/>
                </a:cubicBezTo>
                <a:cubicBezTo>
                  <a:pt x="1139" y="163"/>
                  <a:pt x="1184" y="132"/>
                  <a:pt x="1235" y="120"/>
                </a:cubicBezTo>
                <a:cubicBezTo>
                  <a:pt x="1576" y="39"/>
                  <a:pt x="1950" y="32"/>
                  <a:pt x="2295" y="19"/>
                </a:cubicBezTo>
                <a:cubicBezTo>
                  <a:pt x="2447" y="0"/>
                  <a:pt x="2583" y="9"/>
                  <a:pt x="2734" y="28"/>
                </a:cubicBezTo>
                <a:cubicBezTo>
                  <a:pt x="2798" y="133"/>
                  <a:pt x="2728" y="27"/>
                  <a:pt x="2789" y="101"/>
                </a:cubicBezTo>
                <a:cubicBezTo>
                  <a:pt x="2812" y="130"/>
                  <a:pt x="2821" y="163"/>
                  <a:pt x="2844" y="193"/>
                </a:cubicBezTo>
                <a:cubicBezTo>
                  <a:pt x="2847" y="211"/>
                  <a:pt x="2845" y="231"/>
                  <a:pt x="2853" y="248"/>
                </a:cubicBezTo>
                <a:cubicBezTo>
                  <a:pt x="2917" y="375"/>
                  <a:pt x="2894" y="275"/>
                  <a:pt x="2926" y="357"/>
                </a:cubicBezTo>
                <a:cubicBezTo>
                  <a:pt x="2937" y="384"/>
                  <a:pt x="2945" y="412"/>
                  <a:pt x="2954" y="440"/>
                </a:cubicBezTo>
                <a:cubicBezTo>
                  <a:pt x="2960" y="458"/>
                  <a:pt x="2972" y="494"/>
                  <a:pt x="2972" y="494"/>
                </a:cubicBezTo>
                <a:cubicBezTo>
                  <a:pt x="2933" y="535"/>
                  <a:pt x="2978" y="494"/>
                  <a:pt x="2926" y="522"/>
                </a:cubicBezTo>
                <a:cubicBezTo>
                  <a:pt x="2901" y="536"/>
                  <a:pt x="2877" y="553"/>
                  <a:pt x="2853" y="568"/>
                </a:cubicBezTo>
                <a:cubicBezTo>
                  <a:pt x="2817" y="591"/>
                  <a:pt x="2652" y="592"/>
                  <a:pt x="2615" y="595"/>
                </a:cubicBezTo>
                <a:cubicBezTo>
                  <a:pt x="2600" y="598"/>
                  <a:pt x="2585" y="602"/>
                  <a:pt x="2570" y="604"/>
                </a:cubicBezTo>
                <a:cubicBezTo>
                  <a:pt x="2539" y="608"/>
                  <a:pt x="2508" y="607"/>
                  <a:pt x="2478" y="613"/>
                </a:cubicBezTo>
                <a:cubicBezTo>
                  <a:pt x="2447" y="619"/>
                  <a:pt x="2418" y="633"/>
                  <a:pt x="2387" y="641"/>
                </a:cubicBezTo>
                <a:cubicBezTo>
                  <a:pt x="2222" y="635"/>
                  <a:pt x="2058" y="631"/>
                  <a:pt x="1893" y="622"/>
                </a:cubicBezTo>
                <a:cubicBezTo>
                  <a:pt x="1789" y="616"/>
                  <a:pt x="1582" y="595"/>
                  <a:pt x="1582" y="595"/>
                </a:cubicBezTo>
                <a:cubicBezTo>
                  <a:pt x="1350" y="608"/>
                  <a:pt x="1120" y="632"/>
                  <a:pt x="887" y="641"/>
                </a:cubicBezTo>
                <a:cubicBezTo>
                  <a:pt x="733" y="660"/>
                  <a:pt x="582" y="646"/>
                  <a:pt x="430" y="622"/>
                </a:cubicBezTo>
                <a:cubicBezTo>
                  <a:pt x="383" y="590"/>
                  <a:pt x="417" y="610"/>
                  <a:pt x="339" y="586"/>
                </a:cubicBezTo>
                <a:cubicBezTo>
                  <a:pt x="299" y="574"/>
                  <a:pt x="260" y="561"/>
                  <a:pt x="220" y="549"/>
                </a:cubicBezTo>
                <a:cubicBezTo>
                  <a:pt x="211" y="546"/>
                  <a:pt x="192" y="540"/>
                  <a:pt x="192" y="540"/>
                </a:cubicBezTo>
                <a:cubicBezTo>
                  <a:pt x="140" y="550"/>
                  <a:pt x="161" y="542"/>
                  <a:pt x="128" y="558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0"/>
          <p:cNvSpPr/>
          <p:nvPr/>
        </p:nvSpPr>
        <p:spPr>
          <a:xfrm>
            <a:off x="1187280" y="4869000"/>
            <a:ext cx="648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21"/>
          <p:cNvSpPr/>
          <p:nvPr/>
        </p:nvSpPr>
        <p:spPr>
          <a:xfrm>
            <a:off x="6588000" y="5084640"/>
            <a:ext cx="648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2007-09-03T14:02:05Z</dcterms:created>
  <dc:creator>kmary</dc:creator>
  <dc:description/>
  <dc:language>en-US</dc:language>
  <cp:lastModifiedBy>M</cp:lastModifiedBy>
  <dcterms:modified xsi:type="dcterms:W3CDTF">2019-09-12T18:59:14Z</dcterms:modified>
  <cp:revision>98</cp:revision>
  <dc:subject/>
  <dc:title>Информативность произнаков</dc:title>
</cp:coreProperties>
</file>