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  <p:embeddedFont>
      <p:font typeface="Alfa Slab One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36D31E-94C4-4014-9BEA-067A9EBC0601}">
  <a:tblStyle styleId="{4936D31E-94C4-4014-9BEA-067A9EBC0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lfaSlabOne-regular.fntdata"/><Relationship Id="rId5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d6868682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d6868682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d6868682e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d6868682e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d6868682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d6868682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6868682e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d6868682e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d7df42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d7df42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d7df421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d7df421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d88837e2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d88837e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d88837e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d88837e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d6868682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d6868682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d6868682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d6868682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d6868682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d6868682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d6868682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d6868682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d6868682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d6868682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d6868682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d6868682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d6868682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d6868682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d6868682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d6868682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d6868682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d6868682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d6868682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4d6868682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d6868682e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d6868682e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d6868682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d6868682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d88837e2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d88837e2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d6868682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d6868682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d88837e2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d88837e2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d88837e2f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d88837e2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d6868682e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d6868682e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d6868682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d6868682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d88837e2f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d88837e2f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d88837e2f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d88837e2f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d88837e2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d88837e2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d6868682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d6868682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d88837e2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d88837e2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d6868682e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d6868682e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d6868682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d6868682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d6868682e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4d6868682e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d6868682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d6868682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d6868682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d6868682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6868682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6868682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6868682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6868682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6868682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6868682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UVAMT 2025</a:t>
            </a:r>
            <a:endParaRPr sz="72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7"/>
            <a:ext cx="8520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Opening Ceremony</a:t>
            </a:r>
            <a:endParaRPr sz="3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commence at 10:00am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0" y="595975"/>
            <a:ext cx="72093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Assignments</a:t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184150" y="1641350"/>
            <a:ext cx="23730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Audrey Chen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Cailie Sun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Daron Chen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Darren Huang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Felix Mason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Zoe Chen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108350" y="1641350"/>
            <a:ext cx="23730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Aidan Lin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Mukund Marri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Ojasvi Ramani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Raina Gao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Sunmay Padiyar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646238" y="1641350"/>
            <a:ext cx="23730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Alex Chen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Andrew Wang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Eric Chen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Michael Znachonok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Nate Paul - </a:t>
            </a:r>
            <a:r>
              <a:rPr b="1"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ctrTitle"/>
          </p:nvPr>
        </p:nvSpPr>
        <p:spPr>
          <a:xfrm>
            <a:off x="311700" y="595975"/>
            <a:ext cx="53439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Round</a:t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184150" y="1641350"/>
            <a:ext cx="75300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15 problems, 30 minutes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 answers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be worked on collaboratively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Prohibited: calculators, phones, communication with anyone outside your team's contestants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ctrTitle"/>
          </p:nvPr>
        </p:nvSpPr>
        <p:spPr>
          <a:xfrm>
            <a:off x="311700" y="595975"/>
            <a:ext cx="78129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Round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184150" y="1641350"/>
            <a:ext cx="75300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 problems, 40 minutes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Submissions at 30, 20, 10, and 0 minutes remaining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Problems do not have a single correct answer; your goal is instead to minimize the quantity indicated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be worked on collaboratively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Prohibited: calculators, phones, communication with anyone outside your team's contestants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595975"/>
            <a:ext cx="69075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Round</a:t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184150" y="1641350"/>
            <a:ext cx="75300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problems, 60 minutes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 answers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be worked on individually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Prohibited: calculators, phones, any communication 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717800" y="595975"/>
            <a:ext cx="49788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Round</a:t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1184150" y="1641350"/>
            <a:ext cx="75300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 questions, 4 rounds per question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Low-stakes, meant to be fun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be worked on collaboratively among subteams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717800" y="595975"/>
            <a:ext cx="69402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Round - Rules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717800" y="1531675"/>
            <a:ext cx="8023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task is to guess a hidden quantity, such as "How tall is the Eiffel Tower"?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each of the first 3 rounds per question, you will guess an interval, and you want your interval to contain the correct answer.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After each of these rounds, we will give you a hint, that gives you some information about the correct answer, such as "The base measures 410 feet on each side". 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Correct intervals will be graded on the difference between the high and low endpoints of your range. The best correct interval for each round will become a "benchmark" for the next round: all teams must create intervals at least that narrow for all subsequent rounds.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the second question, we'll use the ceiling of the ratio instead, since the quantities are larger.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Each team is allowed one incorrect interval (one strike)</a:t>
            </a: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 If you get more than one strike, your team is eliminated. Strikes are public (you will know which other teams got a strike).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250"/>
              </a:spcBef>
              <a:spcAft>
                <a:spcPts val="250"/>
              </a:spcAft>
              <a:buClr>
                <a:schemeClr val="dk2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the 4th and final round of each question, each team that is still in the game will submit a point estimate: a </a:t>
            </a: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single</a:t>
            </a: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number representing your best guess. Closest point estimate wins.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UVAMT 2025</a:t>
            </a:r>
            <a:endParaRPr sz="7200"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311700" y="3165827"/>
            <a:ext cx="8520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Closing Ceremony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ctrTitle"/>
          </p:nvPr>
        </p:nvSpPr>
        <p:spPr>
          <a:xfrm>
            <a:off x="311700" y="595975"/>
            <a:ext cx="49599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Helpers</a:t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1568200" y="1641350"/>
            <a:ext cx="67482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Core Team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Mikhail Kornilov, Vincent Trang, Utkarsh Goyal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Helpers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Isaac Assink, Nate Bryerton, Brendan Malaugh, Shreyas Mayya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Faculty 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Helpers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Professor Foldes, Professor Mark 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ctrTitle"/>
          </p:nvPr>
        </p:nvSpPr>
        <p:spPr>
          <a:xfrm>
            <a:off x="311700" y="595975"/>
            <a:ext cx="44934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1184150" y="1531675"/>
            <a:ext cx="6844200" cy="3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Art Of Problem Solving (AOPS)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Olympiad Training for Individual Study (OTIS)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Russian School of Mathematics (RSM)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Mathdash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Any of us, or our math faculty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Talk to us after the competition!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ctrTitle"/>
          </p:nvPr>
        </p:nvSpPr>
        <p:spPr>
          <a:xfrm>
            <a:off x="311700" y="595975"/>
            <a:ext cx="72093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Math Do?</a:t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1184150" y="1641350"/>
            <a:ext cx="68442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/ Professorship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Quantitative Finance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 / AI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Tech / Engineering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UVAMT 2025</a:t>
            </a:r>
            <a:endParaRPr sz="72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165827"/>
            <a:ext cx="8520600" cy="1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Opening Ceremony</a:t>
            </a:r>
            <a:endParaRPr sz="32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all!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ctrTitle"/>
          </p:nvPr>
        </p:nvSpPr>
        <p:spPr>
          <a:xfrm>
            <a:off x="311700" y="595975"/>
            <a:ext cx="29160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Prizes</a:t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1184150" y="1641350"/>
            <a:ext cx="68442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What we're here for!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ctrTitle"/>
          </p:nvPr>
        </p:nvSpPr>
        <p:spPr>
          <a:xfrm>
            <a:off x="311700" y="595975"/>
            <a:ext cx="75384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Round</a:t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ctrTitle"/>
          </p:nvPr>
        </p:nvSpPr>
        <p:spPr>
          <a:xfrm>
            <a:off x="311700" y="595975"/>
            <a:ext cx="70173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(Q1)</a:t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1184150" y="1641350"/>
            <a:ext cx="39501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1 winner: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 2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Score: 113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4927100" y="1970525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5612900" y="1970525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6298700" y="1970525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6984500" y="1970525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5266952" y="2566409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5952752" y="2566409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6638552" y="2566409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7324352" y="2566409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5606804" y="3162293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6292604" y="3162293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6978404" y="3162293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7664204" y="3162293"/>
            <a:ext cx="672000" cy="672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5057329" y="1984238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5743129" y="1984238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6428929" y="1984238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7114729" y="1984238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5397181" y="2558786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6082981" y="2558786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6768781" y="2558786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7454581" y="2558786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5743129" y="3168386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6428929" y="3168386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7114729" y="3168386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7800529" y="3168386"/>
            <a:ext cx="4200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ctrTitle"/>
          </p:nvPr>
        </p:nvSpPr>
        <p:spPr>
          <a:xfrm>
            <a:off x="311700" y="595975"/>
            <a:ext cx="70173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(Q2)</a:t>
            </a: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1184150" y="1641350"/>
            <a:ext cx="39501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2 winner: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 3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Score: 112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50" y="3535725"/>
            <a:ext cx="10953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090" y="3488100"/>
            <a:ext cx="6572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0975" y="3450571"/>
            <a:ext cx="8858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6500" y="3483338"/>
            <a:ext cx="9620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8225" y="3444679"/>
            <a:ext cx="8763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731525" y="4165100"/>
            <a:ext cx="4251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3             5          4             1            2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41" name="Google Shape;241;p35"/>
          <p:cNvGraphicFramePr/>
          <p:nvPr/>
        </p:nvGraphicFramePr>
        <p:xfrm>
          <a:off x="5457375" y="17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{4936D31E-94C4-4014-9BEA-067A9EBC0601}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0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b="1" sz="13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ctrTitle"/>
          </p:nvPr>
        </p:nvSpPr>
        <p:spPr>
          <a:xfrm>
            <a:off x="311700" y="595975"/>
            <a:ext cx="70173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(Q3)</a:t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1184150" y="1641350"/>
            <a:ext cx="39501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3 winner: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 2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Score: 13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271525" y="2025400"/>
            <a:ext cx="32781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p(x) = x^3 - x^2 - 5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x₀ = 3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p(x₀) = 13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p(p(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x₀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)) = 2023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Accuracy: 2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Simplicity: 3 + 5 + 3 = 11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ctrTitle"/>
          </p:nvPr>
        </p:nvSpPr>
        <p:spPr>
          <a:xfrm>
            <a:off x="531150" y="541125"/>
            <a:ext cx="77715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(Overall)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1184150" y="1641350"/>
            <a:ext cx="60900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Overall Winner: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 2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Winners of Q1 and Q3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ctrTitle"/>
          </p:nvPr>
        </p:nvSpPr>
        <p:spPr>
          <a:xfrm>
            <a:off x="311700" y="595975"/>
            <a:ext cx="50694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Round</a:t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ctrTitle"/>
          </p:nvPr>
        </p:nvSpPr>
        <p:spPr>
          <a:xfrm>
            <a:off x="311700" y="595975"/>
            <a:ext cx="50694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Round</a:t>
            </a:r>
            <a:endParaRPr/>
          </a:p>
        </p:txBody>
      </p:sp>
      <p:sp>
        <p:nvSpPr>
          <p:cNvPr id="268" name="Google Shape;268;p39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1184150" y="1641350"/>
            <a:ext cx="72831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Winner: Team 2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Score: 6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Ties broken by sum of individual scores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ctrTitle"/>
          </p:nvPr>
        </p:nvSpPr>
        <p:spPr>
          <a:xfrm>
            <a:off x="311700" y="595975"/>
            <a:ext cx="65646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Round</a:t>
            </a: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1211575" y="1778500"/>
            <a:ext cx="73245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There were multiple sets of ties - we will call people up for tiebreakers!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ctrTitle"/>
          </p:nvPr>
        </p:nvSpPr>
        <p:spPr>
          <a:xfrm>
            <a:off x="311700" y="595975"/>
            <a:ext cx="81009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Place Tiebreakers</a:t>
            </a:r>
            <a:endParaRPr/>
          </a:p>
        </p:txBody>
      </p:sp>
      <p:sp>
        <p:nvSpPr>
          <p:cNvPr id="282" name="Google Shape;282;p41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1019550" y="1723650"/>
            <a:ext cx="73932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One question: first to answer correctly wins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submit, you will </a:t>
            </a: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clap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your hands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■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answer must be </a:t>
            </a: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boxed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at this point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your answer incorrectly, you won't be able to submit again unless the other person also answers incorrectly. 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595975"/>
            <a:ext cx="69348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Of Contact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568200" y="1641350"/>
            <a:ext cx="61995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Core Team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Mikhail Kornilov, Vincent Trang, Utkarsh Goyal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Our Volunteers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Isaac Assink, Nate Bryerton, Brendan Malaugh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 least one of us should be at the judges' tables at all times, if needed!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ctrTitle"/>
          </p:nvPr>
        </p:nvSpPr>
        <p:spPr>
          <a:xfrm>
            <a:off x="311700" y="595975"/>
            <a:ext cx="81009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Place Tiebreakers</a:t>
            </a:r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ctrTitle"/>
          </p:nvPr>
        </p:nvSpPr>
        <p:spPr>
          <a:xfrm>
            <a:off x="311700" y="595975"/>
            <a:ext cx="81009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Place Tiebreakers</a:t>
            </a:r>
            <a:endParaRPr/>
          </a:p>
        </p:txBody>
      </p:sp>
      <p:sp>
        <p:nvSpPr>
          <p:cNvPr id="295" name="Google Shape;295;p43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1129275" y="1778500"/>
            <a:ext cx="67209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Let f(x) = ln(ln(ln(ln(x)))), where ln denotes the natural logarithm. Suppose the domain of f(x) is the open interval (a, ∞). Compute a.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595975"/>
            <a:ext cx="65646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Round</a:t>
            </a:r>
            <a:endParaRPr/>
          </a:p>
        </p:txBody>
      </p:sp>
      <p:sp>
        <p:nvSpPr>
          <p:cNvPr id="302" name="Google Shape;302;p44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1129275" y="1778500"/>
            <a:ext cx="67209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Runner-ups (3rd + 4th place): 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595975"/>
            <a:ext cx="65646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Round</a:t>
            </a:r>
            <a:endParaRPr/>
          </a:p>
        </p:txBody>
      </p:sp>
      <p:sp>
        <p:nvSpPr>
          <p:cNvPr id="309" name="Google Shape;309;p45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1129275" y="1778500"/>
            <a:ext cx="67209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4th place winner: Michael Znachonok</a:t>
            </a:r>
            <a:b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3rd place winner: Daron Chen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595975"/>
            <a:ext cx="81009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Place Tiebreakers</a:t>
            </a:r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46"/>
          <p:cNvSpPr txBox="1"/>
          <p:nvPr/>
        </p:nvSpPr>
        <p:spPr>
          <a:xfrm>
            <a:off x="1019550" y="1723650"/>
            <a:ext cx="73932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One question: first to answer correctly wins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submit, you will </a:t>
            </a: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clap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your hands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Char char="■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answer must be </a:t>
            </a: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boxed</a:t>
            </a: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at this point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Font typeface="Proxima Nova"/>
              <a:buChar char="○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your answer incorrectly, you won't be able to submit again unless the other person also answers incorrectly. 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ctrTitle"/>
          </p:nvPr>
        </p:nvSpPr>
        <p:spPr>
          <a:xfrm>
            <a:off x="311700" y="595975"/>
            <a:ext cx="81009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Place Tiebreakers</a:t>
            </a:r>
            <a:endParaRPr/>
          </a:p>
        </p:txBody>
      </p:sp>
      <p:sp>
        <p:nvSpPr>
          <p:cNvPr id="323" name="Google Shape;323;p47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7"/>
          <p:cNvSpPr txBox="1"/>
          <p:nvPr/>
        </p:nvSpPr>
        <p:spPr>
          <a:xfrm>
            <a:off x="1019550" y="1723650"/>
            <a:ext cx="73932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ctrTitle"/>
          </p:nvPr>
        </p:nvSpPr>
        <p:spPr>
          <a:xfrm>
            <a:off x="621800" y="595975"/>
            <a:ext cx="72282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Place Tiebreakers</a:t>
            </a:r>
            <a:endParaRPr/>
          </a:p>
        </p:txBody>
      </p:sp>
      <p:sp>
        <p:nvSpPr>
          <p:cNvPr id="330" name="Google Shape;330;p48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48"/>
          <p:cNvSpPr txBox="1"/>
          <p:nvPr/>
        </p:nvSpPr>
        <p:spPr>
          <a:xfrm>
            <a:off x="745225" y="1641350"/>
            <a:ext cx="7922400" cy="29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Among 6 people, a fight occurs between two groups. How many possible fights are there?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Each side of the fight must contain at least 1 person.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 everyone is required to participate.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Two fights are equivalent if everyone's teammates are unchanged across both fights.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ctrTitle"/>
          </p:nvPr>
        </p:nvSpPr>
        <p:spPr>
          <a:xfrm>
            <a:off x="311700" y="595975"/>
            <a:ext cx="65646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Round</a:t>
            </a:r>
            <a:endParaRPr/>
          </a:p>
        </p:txBody>
      </p:sp>
      <p:sp>
        <p:nvSpPr>
          <p:cNvPr id="337" name="Google Shape;337;p49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49"/>
          <p:cNvSpPr txBox="1"/>
          <p:nvPr/>
        </p:nvSpPr>
        <p:spPr>
          <a:xfrm>
            <a:off x="1129275" y="1778500"/>
            <a:ext cx="67209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Winners (1st + 2nd place):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ctrTitle"/>
          </p:nvPr>
        </p:nvSpPr>
        <p:spPr>
          <a:xfrm>
            <a:off x="311700" y="595975"/>
            <a:ext cx="65646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Round</a:t>
            </a:r>
            <a:endParaRPr/>
          </a:p>
        </p:txBody>
      </p:sp>
      <p:sp>
        <p:nvSpPr>
          <p:cNvPr id="344" name="Google Shape;344;p50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1129275" y="1778500"/>
            <a:ext cx="67209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Winner: Nate Paul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Runner-up: Alex Chen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ctrTitle"/>
          </p:nvPr>
        </p:nvSpPr>
        <p:spPr>
          <a:xfrm>
            <a:off x="311700" y="595975"/>
            <a:ext cx="50010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51"/>
          <p:cNvSpPr txBox="1"/>
          <p:nvPr/>
        </p:nvSpPr>
        <p:spPr>
          <a:xfrm>
            <a:off x="1129275" y="1778500"/>
            <a:ext cx="67209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Special thanks to our volunteers and our chaperones for making this happen, and to everyone for showing up!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595975"/>
            <a:ext cx="48774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Contestants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184150" y="1641350"/>
            <a:ext cx="65835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17 contestants, 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ranging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from Northern Virginia to Charlottesville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Three teams total (individual registrations were combined into teams)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ctrTitle"/>
          </p:nvPr>
        </p:nvSpPr>
        <p:spPr>
          <a:xfrm>
            <a:off x="311700" y="595975"/>
            <a:ext cx="57006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Form</a:t>
            </a:r>
            <a:endParaRPr/>
          </a:p>
        </p:txBody>
      </p:sp>
      <p:sp>
        <p:nvSpPr>
          <p:cNvPr id="358" name="Google Shape;358;p52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1129275" y="1778500"/>
            <a:ext cx="35388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Please take a few minutes to fill this out!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0" name="Google Shape;3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500" y="1949175"/>
            <a:ext cx="23431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0" y="595975"/>
            <a:ext cx="42603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376175" y="1531675"/>
            <a:ext cx="65562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10:30am - Team Round (30 min)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11:15am - Optimization Round (40 min)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11:55am - Lunch (pizza!)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1:10pm - Individual Round (60 min)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2:20pm - Game Round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3:00pm - Awards, Closing Ceremony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0" y="595975"/>
            <a:ext cx="32865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Prizes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170425" y="1531675"/>
            <a:ext cx="79737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Assorted prizes such as gyroscopes, puzzles, etc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Top 3 individuals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Winning team (optimization + team rounds)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 prizes per optimization problem (6 prizes total)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Free $500+ class at Blue Ridge Boost for top-ranking Charlottesville contestant!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0" y="595975"/>
            <a:ext cx="59337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Format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376175" y="1531675"/>
            <a:ext cx="74478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Individual and Team: 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numerical answers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try to accept all reasonably simplified answers, as long as the numeric value is exact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+ 1/(√2) or 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 + (√2)/2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✅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1.707 ❌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Check your work!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525775" y="595975"/>
            <a:ext cx="62406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Difficulty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731525" y="1531675"/>
            <a:ext cx="80925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Individual and Team: problems are in 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difficulty order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Meant to be challenging - it is </a:t>
            </a: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</a:t>
            </a: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only solve a few problems!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0" y="595975"/>
            <a:ext cx="4671900" cy="9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3872475" y="2299725"/>
            <a:ext cx="1508700" cy="83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731525" y="1531675"/>
            <a:ext cx="80925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Let us know if you have any questions - otherwise, good luck!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Proxima Nova"/>
              <a:buChar char="-"/>
            </a:pPr>
            <a:r>
              <a:rPr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 assignments will be shown shortly.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