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3" r:id="rId9"/>
    <p:sldId id="260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980" autoAdjust="0"/>
  </p:normalViewPr>
  <p:slideViewPr>
    <p:cSldViewPr snapToGrid="0">
      <p:cViewPr varScale="1">
        <p:scale>
          <a:sx n="72" d="100"/>
          <a:sy n="72" d="100"/>
        </p:scale>
        <p:origin x="11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387F9-C6F8-43C5-9D73-41E412C362F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55188-76B8-45F9-92F7-A28218C4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9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wc.com/gx/en/industries/financial-services/asset-management/publications/asset-management-2020-a-brave-new-world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size estimate at $100 trillion in 2020 (from PWC: </a:t>
            </a:r>
            <a:r>
              <a:rPr lang="en-US" dirty="0">
                <a:hlinkClick r:id="rId3"/>
              </a:rPr>
              <a:t>https://www.pwc.com/gx/en/industries/financial-services/asset-management/publications/asset-management-2020-a-brave-new-world.html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55188-76B8-45F9-92F7-A28218C42E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99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55188-76B8-45F9-92F7-A28218C42E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4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C074-8269-4047-B15F-9FD6B7812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FAEAE-02FC-4DA9-9BEC-D1EB77C31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5DA55-B333-4FDE-87BA-A54E3C17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C98C-6F1D-4057-BCB5-596EE63B5F1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D773B-F61E-4B1D-AA60-00BBE720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E155C-D653-4BCC-9C53-DF7D0373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DC18-1862-45B0-9ECB-9FD80DC8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2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0EAF-0385-4D50-AE16-B9559856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4D1DF-3CA2-4872-A4E3-8F8F58803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337D2-8736-4B83-99A2-0341909B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C98C-6F1D-4057-BCB5-596EE63B5F1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9B5BB-C3F1-4F96-BA8D-8CB2A4DF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115DF-9CF2-4D6B-AD1A-013DDD01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DC18-1862-45B0-9ECB-9FD80DC8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8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90D9F4-DC2E-4DE2-B191-878ECD149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9DAC3-B18C-4CE2-ABA6-51B7EE9B7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652D1-3AA4-4765-BAA9-50CA4F5A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C98C-6F1D-4057-BCB5-596EE63B5F1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E8459-F5F2-45E8-AB3A-2A296C36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29ADA-3713-415C-8CFA-15C26F59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DC18-1862-45B0-9ECB-9FD80DC8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3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36A2-6203-4E77-BED1-1D9C9FB6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4EC66-BF6F-42A2-A6BD-1BE716FAD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8C794-C7F2-435F-8763-B33AD14A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C98C-6F1D-4057-BCB5-596EE63B5F1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4D81B-1818-4772-A1DB-AB67CAA4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40F7B-A290-433B-8629-36469813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DC18-1862-45B0-9ECB-9FD80DC8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3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9AE2-663C-4043-A5E9-E5F15114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0B4EB-B8C9-4602-8A70-8B47A96D9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7F38D-E818-45F8-AEC8-9F6AF820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C98C-6F1D-4057-BCB5-596EE63B5F1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A4BEA-E23C-48F4-B678-CB0A4BF9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2CC2D-365D-4A92-AFE4-2147849C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DC18-1862-45B0-9ECB-9FD80DC8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2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055C-9DDA-47B7-9910-4201B40F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E24F2-29B6-4057-AE68-83BC035B4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F1503-1C38-4289-B086-264274D24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2DEDD-F5B3-444F-9D86-0EB4A43C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C98C-6F1D-4057-BCB5-596EE63B5F1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F4A7D-9500-42DF-9E45-7C810CE9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A0A76-BD60-4C54-BBB6-DB2329E5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DC18-1862-45B0-9ECB-9FD80DC8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CE08-07A6-420C-AABB-EB4C1A7F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61CD1-9D67-4F87-9BA7-1215F9332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5851F-B981-4EA7-976E-ABD4C0F91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03E5D-B223-4EA7-B3EA-0F918806F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F87E2-B8E8-48BB-9FC7-479C5E6C3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47D18-AA0F-42CE-9CEB-2F642CBD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C98C-6F1D-4057-BCB5-596EE63B5F1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1EB89-1E9F-4553-B2F1-0C510E96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809A7D-9B64-4CD4-91DE-B7687DEE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DC18-1862-45B0-9ECB-9FD80DC8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4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E42F-CA4A-48E5-99FD-ADE3D174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EBF92-BF71-4B8E-AAFA-065DA29E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C98C-6F1D-4057-BCB5-596EE63B5F1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A8CF9-412C-45CB-9844-28FF64DD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C4018-735B-4629-B275-A2228BA3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DC18-1862-45B0-9ECB-9FD80DC8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5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2FBCC-8AB7-4FF6-9F5B-1C36C92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C98C-6F1D-4057-BCB5-596EE63B5F1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61271-FB1C-4112-BBD3-498E157A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A1957-FB45-4145-9618-A2699CE2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DC18-1862-45B0-9ECB-9FD80DC8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2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696F-2EFD-4B35-AFBE-245A12E0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A4A7C-5708-487E-BA10-C7B61D133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4684F-821D-475C-A774-F78D82AFA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26A84-B7E7-4FA9-BC54-43298ADE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C98C-6F1D-4057-BCB5-596EE63B5F1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5A56A-AC4D-44A3-B942-D0DFAD9B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BE59A-B956-418E-9CDB-AD13653B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DC18-1862-45B0-9ECB-9FD80DC8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5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5600-B34E-4C23-97DE-F9CE5421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BD699-E5D8-4FA0-AA90-53BE1A1E8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411EE-A116-4755-9B31-FF78A5217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5DD19-2A65-4C45-BF8E-7724F024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C98C-6F1D-4057-BCB5-596EE63B5F1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0CAC9-5B09-4DEA-AC58-7A34EBFE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4B3A5-2BE3-481C-817E-49B31066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DC18-1862-45B0-9ECB-9FD80DC8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1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D83818-7FA0-4B1B-B82C-486EBABF3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4AEC4-02C1-49AC-B81C-42E487F51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EF3A0-7EBE-4869-8E38-234FDEEF0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C98C-6F1D-4057-BCB5-596EE63B5F1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84155-844B-4CCA-927D-60D185C91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36454-7BE2-4AA8-9322-C27CA96A1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EDC18-1862-45B0-9ECB-9FD80DC8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6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F98F-FC7A-430E-B022-CA0999F90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dynamic asset allocation strategy based on economic regime similarity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F25DA-F49B-435F-A8E2-1073DF8CE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Kosik</a:t>
            </a:r>
          </a:p>
        </p:txBody>
      </p:sp>
    </p:spTree>
    <p:extLst>
      <p:ext uri="{BB962C8B-B14F-4D97-AF65-F5344CB8AC3E}">
        <p14:creationId xmlns:p14="http://schemas.microsoft.com/office/powerpoint/2010/main" val="2241022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F1B8-87CE-4E77-AAE9-F2AE18E0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CC133-F079-4260-B001-A86D802A8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07320" cy="4351338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end of each month, compile all economic indicators and perform the appropriate feature transformations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similarity of the recent month to each historical month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distance, group N nearest neighbor months of historical returns into subset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mean and standard deviation of daily asset returns from subset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Construct portfolio weights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5a. If recent return volatility &gt; max volatility threshold: Minimum Variance Construction</a:t>
            </a:r>
          </a:p>
          <a:p>
            <a:pPr marL="457200" marR="0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5b. If recent returns volatility &lt; max volatility threshold: Max Sharpe Construction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49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D0BE-F5DB-46B9-9279-2DED3C91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Constraints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5AC75-7B7A-4230-8AE2-BA07E67CF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/>
          <a:lstStyle/>
          <a:p>
            <a:r>
              <a:rPr lang="en-US" dirty="0"/>
              <a:t>No short sales</a:t>
            </a:r>
          </a:p>
          <a:p>
            <a:r>
              <a:rPr lang="en-US" dirty="0"/>
              <a:t>No leverage</a:t>
            </a:r>
          </a:p>
          <a:p>
            <a:r>
              <a:rPr lang="en-US" dirty="0"/>
              <a:t>Fully invested (sum of weights =1)</a:t>
            </a:r>
          </a:p>
          <a:p>
            <a:r>
              <a:rPr lang="en-US" dirty="0"/>
              <a:t>Minimum weight per asset = 10%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2CF440E-5435-4A31-8175-3C676C156DE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16750" y="1825625"/>
                <a:ext cx="5181600" cy="4351338"/>
              </a:xfrm>
            </p:spPr>
            <p:txBody>
              <a:bodyPr/>
              <a:lstStyle/>
              <a:p>
                <a:r>
                  <a:rPr lang="en-US" dirty="0"/>
                  <a:t>Max Sharpe: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𝑚𝑎𝑥𝑖𝑚𝑖𝑧𝑒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Min Variance: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2CF440E-5435-4A31-8175-3C676C156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16750" y="1825625"/>
                <a:ext cx="5181600" cy="4351338"/>
              </a:xfrm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548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FD08-9E57-47D8-A4A6-98A5FA1A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004F17-A0C7-4000-81E8-FD8BD84C5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3277"/>
          </a:xfrm>
        </p:spPr>
        <p:txBody>
          <a:bodyPr/>
          <a:lstStyle/>
          <a:p>
            <a:r>
              <a:rPr lang="en-US" dirty="0"/>
              <a:t>Determine N number of months to include in subset</a:t>
            </a:r>
          </a:p>
          <a:p>
            <a:r>
              <a:rPr lang="en-US" dirty="0"/>
              <a:t>Separate training set into training + validation</a:t>
            </a:r>
          </a:p>
          <a:p>
            <a:r>
              <a:rPr lang="en-US" dirty="0"/>
              <a:t>N = 36, good balance between performance and stability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9E9333-7173-4212-9380-0B37072BC3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10258091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99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CDCC-3BEE-42B1-955F-D4009A72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BCB90-B7F1-4B24-B614-A5D1A6C89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proposed Dynamic Algorithm against two competitors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Traditional Base Portfolio – 60% Equity, 30% Bonds, 10% Commodities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Static Optimal Training Portfolio</a:t>
            </a:r>
          </a:p>
          <a:p>
            <a:pPr lvl="2"/>
            <a:r>
              <a:rPr lang="en-US" dirty="0"/>
              <a:t>Mean-Variance Sharpe optimization over entire training set, constant weights</a:t>
            </a:r>
          </a:p>
        </p:txBody>
      </p:sp>
    </p:spTree>
    <p:extLst>
      <p:ext uri="{BB962C8B-B14F-4D97-AF65-F5344CB8AC3E}">
        <p14:creationId xmlns:p14="http://schemas.microsoft.com/office/powerpoint/2010/main" val="882559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482E-A6A6-40ED-A00D-07C31118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10A885F-D985-4D71-8C01-47562A09377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12942284"/>
              </p:ext>
            </p:extLst>
          </p:nvPr>
        </p:nvGraphicFramePr>
        <p:xfrm>
          <a:off x="924425" y="3221288"/>
          <a:ext cx="10343149" cy="238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1592">
                  <a:extLst>
                    <a:ext uri="{9D8B030D-6E8A-4147-A177-3AD203B41FA5}">
                      <a16:colId xmlns:a16="http://schemas.microsoft.com/office/drawing/2014/main" val="1829497647"/>
                    </a:ext>
                  </a:extLst>
                </a:gridCol>
                <a:gridCol w="2532888">
                  <a:extLst>
                    <a:ext uri="{9D8B030D-6E8A-4147-A177-3AD203B41FA5}">
                      <a16:colId xmlns:a16="http://schemas.microsoft.com/office/drawing/2014/main" val="570238606"/>
                    </a:ext>
                  </a:extLst>
                </a:gridCol>
                <a:gridCol w="2342148">
                  <a:extLst>
                    <a:ext uri="{9D8B030D-6E8A-4147-A177-3AD203B41FA5}">
                      <a16:colId xmlns:a16="http://schemas.microsoft.com/office/drawing/2014/main" val="3080695694"/>
                    </a:ext>
                  </a:extLst>
                </a:gridCol>
                <a:gridCol w="3246521">
                  <a:extLst>
                    <a:ext uri="{9D8B030D-6E8A-4147-A177-3AD203B41FA5}">
                      <a16:colId xmlns:a16="http://schemas.microsoft.com/office/drawing/2014/main" val="512003935"/>
                    </a:ext>
                  </a:extLst>
                </a:gridCol>
              </a:tblGrid>
              <a:tr h="3670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20" marR="1083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Dynamic Algo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20" marR="1083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Base Weights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20" marR="1083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Static Optimal Training Portfolio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20" marR="108320" marT="0" marB="0" anchor="ctr"/>
                </a:tc>
                <a:extLst>
                  <a:ext uri="{0D108BD9-81ED-4DB2-BD59-A6C34878D82A}">
                    <a16:rowId xmlns:a16="http://schemas.microsoft.com/office/drawing/2014/main" val="3352739583"/>
                  </a:ext>
                </a:extLst>
              </a:tr>
              <a:tr h="2888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CAGR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20" marR="10832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5.36%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20" marR="10832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5.57%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20" marR="10832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3.60%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20" marR="108320" marT="0" marB="0" anchor="b"/>
                </a:tc>
                <a:extLst>
                  <a:ext uri="{0D108BD9-81ED-4DB2-BD59-A6C34878D82A}">
                    <a16:rowId xmlns:a16="http://schemas.microsoft.com/office/drawing/2014/main" val="298754244"/>
                  </a:ext>
                </a:extLst>
              </a:tr>
              <a:tr h="2747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Returns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20" marR="10832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5.43%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20" marR="10832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6.09%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20" marR="10832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3.71%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20" marR="108320" marT="0" marB="0" anchor="b"/>
                </a:tc>
                <a:extLst>
                  <a:ext uri="{0D108BD9-81ED-4DB2-BD59-A6C34878D82A}">
                    <a16:rowId xmlns:a16="http://schemas.microsoft.com/office/drawing/2014/main" val="1419042993"/>
                  </a:ext>
                </a:extLst>
              </a:tr>
              <a:tr h="2888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20" marR="10832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6.45%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20" marR="10832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11.57%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20" marR="10832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5.87%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20" marR="108320" marT="0" marB="0" anchor="b"/>
                </a:tc>
                <a:extLst>
                  <a:ext uri="{0D108BD9-81ED-4DB2-BD59-A6C34878D82A}">
                    <a16:rowId xmlns:a16="http://schemas.microsoft.com/office/drawing/2014/main" val="2398102607"/>
                  </a:ext>
                </a:extLst>
              </a:tr>
              <a:tr h="2888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Sharpe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20" marR="10832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0.842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20" marR="10832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0.527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20" marR="10832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0.632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20" marR="108320" marT="0" marB="0" anchor="b"/>
                </a:tc>
                <a:extLst>
                  <a:ext uri="{0D108BD9-81ED-4DB2-BD59-A6C34878D82A}">
                    <a16:rowId xmlns:a16="http://schemas.microsoft.com/office/drawing/2014/main" val="2886327644"/>
                  </a:ext>
                </a:extLst>
              </a:tr>
              <a:tr h="2888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Max Drawdown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20" marR="10832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-13.4%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20" marR="10832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-38.6%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20" marR="10832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-16.8%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20" marR="108320" marT="0" marB="0" anchor="b"/>
                </a:tc>
                <a:extLst>
                  <a:ext uri="{0D108BD9-81ED-4DB2-BD59-A6C34878D82A}">
                    <a16:rowId xmlns:a16="http://schemas.microsoft.com/office/drawing/2014/main" val="3480224107"/>
                  </a:ext>
                </a:extLst>
              </a:tr>
              <a:tr h="2888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Sortino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20" marR="10832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1.229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20" marR="10832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0.734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20" marR="10832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20" marR="108320" marT="0" marB="0" anchor="b"/>
                </a:tc>
                <a:extLst>
                  <a:ext uri="{0D108BD9-81ED-4DB2-BD59-A6C34878D82A}">
                    <a16:rowId xmlns:a16="http://schemas.microsoft.com/office/drawing/2014/main" val="1277480379"/>
                  </a:ext>
                </a:extLst>
              </a:tr>
              <a:tr h="2888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Calmar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20" marR="10832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0.400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20" marR="10832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0.144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20" marR="10832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0.214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20" marR="108320" marT="0" marB="0" anchor="b"/>
                </a:tc>
                <a:extLst>
                  <a:ext uri="{0D108BD9-81ED-4DB2-BD59-A6C34878D82A}">
                    <a16:rowId xmlns:a16="http://schemas.microsoft.com/office/drawing/2014/main" val="1341444678"/>
                  </a:ext>
                </a:extLst>
              </a:tr>
            </a:tbl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9EA8A76-36B8-4EB4-943F-A09A4CF00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896506"/>
            <a:ext cx="10343148" cy="4351338"/>
          </a:xfrm>
        </p:spPr>
        <p:txBody>
          <a:bodyPr/>
          <a:lstStyle/>
          <a:p>
            <a:r>
              <a:rPr lang="en-US" dirty="0"/>
              <a:t>Proposed Dynamic Algorithm outperforms across many measures</a:t>
            </a:r>
          </a:p>
        </p:txBody>
      </p:sp>
    </p:spTree>
    <p:extLst>
      <p:ext uri="{BB962C8B-B14F-4D97-AF65-F5344CB8AC3E}">
        <p14:creationId xmlns:p14="http://schemas.microsoft.com/office/powerpoint/2010/main" val="3905151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DC3FA9-F2FB-491E-AF06-E1726424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Growth of a Dollar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359352-1591-4CC7-8F9B-D5538D84D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0385"/>
            <a:ext cx="10515600" cy="422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2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ED27-DA9D-45EA-BF49-9471A630E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Max Drawdown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4AF06B-1CD3-4260-8C0F-9D75864DB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8435"/>
            <a:ext cx="10515600" cy="414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83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B4EF-0726-4EF1-9DCB-6B807D2A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Rolling Sharpe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765286-EFFD-4080-86EC-39FA88971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9753"/>
            <a:ext cx="10515600" cy="426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54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286B-2633-44CD-8A0F-4A2FE226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Actual Weights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401F46-FF78-4356-834C-BBFC6B447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5544"/>
            <a:ext cx="10515600" cy="407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11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62F3-79E0-4E74-9C57-590EE9C2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046FA-953B-4254-BF60-57F957293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Dynamic Algorithm outperforms tradition portfolio</a:t>
            </a:r>
          </a:p>
          <a:p>
            <a:r>
              <a:rPr lang="en-US" dirty="0"/>
              <a:t>Dynamic Algorithm outperforms best possible static portfolio</a:t>
            </a:r>
          </a:p>
          <a:p>
            <a:pPr lvl="1"/>
            <a:r>
              <a:rPr lang="en-US" dirty="0"/>
              <a:t>Dynamic Sharpe = .842 vs. ex-post static Sharpe = .819</a:t>
            </a:r>
          </a:p>
          <a:p>
            <a:r>
              <a:rPr lang="en-US" dirty="0"/>
              <a:t>Future considerations:</a:t>
            </a:r>
          </a:p>
          <a:p>
            <a:pPr lvl="1"/>
            <a:r>
              <a:rPr lang="en-US" dirty="0"/>
              <a:t>Turnover transaction cost</a:t>
            </a:r>
          </a:p>
          <a:p>
            <a:pPr lvl="1"/>
            <a:r>
              <a:rPr lang="en-US" dirty="0"/>
              <a:t>Expanding training window</a:t>
            </a:r>
          </a:p>
          <a:p>
            <a:pPr lvl="1"/>
            <a:r>
              <a:rPr lang="en-US" dirty="0"/>
              <a:t>Bayesian approach (Black-</a:t>
            </a:r>
            <a:r>
              <a:rPr lang="en-US" dirty="0" err="1"/>
              <a:t>Litterman</a:t>
            </a:r>
            <a:r>
              <a:rPr lang="en-US" dirty="0"/>
              <a:t> model)</a:t>
            </a:r>
          </a:p>
          <a:p>
            <a:pPr lvl="1"/>
            <a:r>
              <a:rPr lang="en-US" dirty="0"/>
              <a:t>Additional estimate to take into account potential Sharpe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25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65BE-07E7-4DA8-8725-F770881F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Allocation: the $100 Trillion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7190C-A20B-4BD3-B398-151AF46A6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asset allocation?</a:t>
            </a:r>
          </a:p>
          <a:p>
            <a:r>
              <a:rPr lang="en-US" dirty="0"/>
              <a:t>What are my choices?</a:t>
            </a:r>
          </a:p>
          <a:p>
            <a:r>
              <a:rPr lang="en-US" dirty="0"/>
              <a:t>How is my allocation determined?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DB09-6CAA-4899-BABE-F475A879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Asset Allocation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1F453-F665-49E5-A0E0-F72A9C17E4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Modern Portfolio Theory </a:t>
            </a:r>
          </a:p>
          <a:p>
            <a:pPr lvl="1"/>
            <a:r>
              <a:rPr lang="en-US" dirty="0"/>
              <a:t>(Markowitz 1952)</a:t>
            </a:r>
          </a:p>
          <a:p>
            <a:r>
              <a:rPr lang="en-US" dirty="0"/>
              <a:t>Maximize Return per Risk</a:t>
            </a:r>
          </a:p>
          <a:p>
            <a:pPr lvl="1"/>
            <a:r>
              <a:rPr lang="en-US" dirty="0"/>
              <a:t>Mean-Variance Optimization</a:t>
            </a:r>
          </a:p>
          <a:p>
            <a:r>
              <a:rPr lang="en-US" dirty="0"/>
              <a:t>Max Sharpe = Tangency Portfolio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6D9155-5028-4CB7-B423-4CA36914CF4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2863056"/>
            <a:ext cx="41338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3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DA2D-FCD1-4AE4-B696-920A08A22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Estimate Future Return and Risk?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3E53A-15C3-4244-8CA7-2BE091DAC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57523"/>
            <a:ext cx="10515600" cy="8537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the past! </a:t>
            </a:r>
          </a:p>
          <a:p>
            <a:r>
              <a:rPr lang="en-US" dirty="0"/>
              <a:t>But how? – Currently, very arbitrary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2123F8-BD2B-4631-B0DE-A1D063E7C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39" y="3769242"/>
            <a:ext cx="2943368" cy="20042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C8B16A-4C9F-43DD-8033-CDF686B1C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855" y="3769242"/>
            <a:ext cx="3220820" cy="20042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B746C6-D014-473C-AECA-2EF2D070FF04}"/>
              </a:ext>
            </a:extLst>
          </p:cNvPr>
          <p:cNvSpPr txBox="1"/>
          <p:nvPr/>
        </p:nvSpPr>
        <p:spPr>
          <a:xfrm>
            <a:off x="1315739" y="3399909"/>
            <a:ext cx="181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 History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8BF2A-933D-4A80-9135-6275FF313F4E}"/>
              </a:ext>
            </a:extLst>
          </p:cNvPr>
          <p:cNvSpPr txBox="1"/>
          <p:nvPr/>
        </p:nvSpPr>
        <p:spPr>
          <a:xfrm>
            <a:off x="5208181" y="3399909"/>
            <a:ext cx="181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# of Years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868352-D24D-456A-A857-29BF081EC464}"/>
              </a:ext>
            </a:extLst>
          </p:cNvPr>
          <p:cNvSpPr txBox="1"/>
          <p:nvPr/>
        </p:nvSpPr>
        <p:spPr>
          <a:xfrm>
            <a:off x="9058095" y="3399909"/>
            <a:ext cx="247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Exponentially Weighted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644404B-F976-41C0-9CA0-4BEA3F538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8023" y="3769241"/>
            <a:ext cx="3185547" cy="200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4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F168-D57A-425B-B048-44BA750E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– Asset Classes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7CB258-7F8D-4830-B7CA-F537C335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28185" cy="4351338"/>
          </a:xfrm>
        </p:spPr>
        <p:txBody>
          <a:bodyPr/>
          <a:lstStyle/>
          <a:p>
            <a:r>
              <a:rPr lang="en-US" dirty="0"/>
              <a:t>Equities</a:t>
            </a:r>
          </a:p>
          <a:p>
            <a:pPr lvl="1"/>
            <a:r>
              <a:rPr lang="en-US" dirty="0"/>
              <a:t>S&amp;P 500 index</a:t>
            </a:r>
          </a:p>
          <a:p>
            <a:r>
              <a:rPr lang="en-US" dirty="0"/>
              <a:t>Bonds</a:t>
            </a:r>
          </a:p>
          <a:p>
            <a:pPr lvl="1"/>
            <a:r>
              <a:rPr lang="en-US" dirty="0"/>
              <a:t>Total return 10y Treasury</a:t>
            </a:r>
          </a:p>
          <a:p>
            <a:r>
              <a:rPr lang="en-US" dirty="0"/>
              <a:t>Commodities</a:t>
            </a:r>
          </a:p>
          <a:p>
            <a:pPr lvl="1"/>
            <a:r>
              <a:rPr lang="en-US" dirty="0"/>
              <a:t>GSCI (Goldman Sachs Commodity Index)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A53E2E-17F6-4E54-9B76-E1214070D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05" y="1825625"/>
            <a:ext cx="6671713" cy="364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BCD1EC-7268-4C50-A8F1-53F6F6BC3103}"/>
              </a:ext>
            </a:extLst>
          </p:cNvPr>
          <p:cNvSpPr txBox="1"/>
          <p:nvPr/>
        </p:nvSpPr>
        <p:spPr>
          <a:xfrm>
            <a:off x="838199" y="5470358"/>
            <a:ext cx="3878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Data via FRED, Yahoo Finance, and Koyfin.com</a:t>
            </a:r>
          </a:p>
        </p:txBody>
      </p:sp>
    </p:spTree>
    <p:extLst>
      <p:ext uri="{BB962C8B-B14F-4D97-AF65-F5344CB8AC3E}">
        <p14:creationId xmlns:p14="http://schemas.microsoft.com/office/powerpoint/2010/main" val="271992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1505-23F4-4BF8-B925-9E3CED76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– Asset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627B9-AEEF-4C25-8112-3B8D34A231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Negative correlation between Return mean vs. Return std. for Equities and Commodities</a:t>
            </a:r>
          </a:p>
          <a:p>
            <a:r>
              <a:rPr lang="en-US" dirty="0"/>
              <a:t>Indirectly incorporate this information into model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4A6F2E-0E7D-4A06-A6F1-94F890AFE23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0773" y="1825625"/>
            <a:ext cx="5104454" cy="435133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DF5F45-AA60-4367-ABF2-2380240774B8}"/>
              </a:ext>
            </a:extLst>
          </p:cNvPr>
          <p:cNvSpPr/>
          <p:nvPr/>
        </p:nvSpPr>
        <p:spPr>
          <a:xfrm>
            <a:off x="7393941" y="3623307"/>
            <a:ext cx="441960" cy="336553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C96061-D03A-4D37-8825-CE7401ED5F73}"/>
              </a:ext>
            </a:extLst>
          </p:cNvPr>
          <p:cNvSpPr/>
          <p:nvPr/>
        </p:nvSpPr>
        <p:spPr>
          <a:xfrm>
            <a:off x="8503921" y="4616447"/>
            <a:ext cx="441960" cy="336553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E8AD-4DAE-4C5C-8A0D-DA66790D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– Economic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1DDC0-BA2A-48E2-8967-33BDF2503C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Labor Market</a:t>
            </a:r>
          </a:p>
          <a:p>
            <a:pPr lvl="1"/>
            <a:r>
              <a:rPr lang="en-US" dirty="0"/>
              <a:t>Unemployment Rate</a:t>
            </a:r>
          </a:p>
          <a:p>
            <a:pPr lvl="1"/>
            <a:r>
              <a:rPr lang="en-US" dirty="0"/>
              <a:t>Non Farm Payrolls</a:t>
            </a:r>
          </a:p>
          <a:p>
            <a:r>
              <a:rPr lang="en-US" dirty="0"/>
              <a:t>Prices</a:t>
            </a:r>
          </a:p>
          <a:p>
            <a:pPr lvl="1"/>
            <a:r>
              <a:rPr lang="en-US" dirty="0"/>
              <a:t>Core PCE Rate</a:t>
            </a:r>
          </a:p>
          <a:p>
            <a:pPr lvl="1"/>
            <a:r>
              <a:rPr lang="en-US" dirty="0"/>
              <a:t>Core CPI</a:t>
            </a:r>
          </a:p>
          <a:p>
            <a:pPr lvl="1"/>
            <a:r>
              <a:rPr lang="en-US" dirty="0"/>
              <a:t>U Mich. Inflation Expectations</a:t>
            </a:r>
          </a:p>
          <a:p>
            <a:r>
              <a:rPr lang="en-US" dirty="0"/>
              <a:t>Business</a:t>
            </a:r>
          </a:p>
          <a:p>
            <a:pPr lvl="1"/>
            <a:r>
              <a:rPr lang="en-US" dirty="0"/>
              <a:t>Industrial Production</a:t>
            </a:r>
          </a:p>
          <a:p>
            <a:pPr lvl="1"/>
            <a:r>
              <a:rPr lang="en-US" dirty="0"/>
              <a:t>ISM PMI Composite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B8FA22-4AF9-47EA-BE03-A195592A45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Consumer/Housing</a:t>
            </a:r>
          </a:p>
          <a:p>
            <a:pPr lvl="1"/>
            <a:r>
              <a:rPr lang="en-US" dirty="0"/>
              <a:t>U Mich. Consumer Sentiment</a:t>
            </a:r>
          </a:p>
          <a:p>
            <a:pPr lvl="1"/>
            <a:r>
              <a:rPr lang="en-US" dirty="0"/>
              <a:t>Housing Starts</a:t>
            </a:r>
          </a:p>
          <a:p>
            <a:r>
              <a:rPr lang="en-US" dirty="0"/>
              <a:t>Market Rates</a:t>
            </a:r>
          </a:p>
          <a:p>
            <a:pPr lvl="1"/>
            <a:r>
              <a:rPr lang="en-US" dirty="0"/>
              <a:t>3 Month Yield</a:t>
            </a:r>
          </a:p>
          <a:p>
            <a:pPr lvl="1"/>
            <a:r>
              <a:rPr lang="en-US" dirty="0"/>
              <a:t>10y – 2y Treasury Curve</a:t>
            </a:r>
          </a:p>
          <a:p>
            <a:pPr lvl="1"/>
            <a:r>
              <a:rPr lang="en-US" dirty="0"/>
              <a:t>5y5y Forward Treasury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21A5A6-DF63-4507-B975-58937A7BF75E}"/>
              </a:ext>
            </a:extLst>
          </p:cNvPr>
          <p:cNvSpPr txBox="1"/>
          <p:nvPr/>
        </p:nvSpPr>
        <p:spPr>
          <a:xfrm>
            <a:off x="6172200" y="5807631"/>
            <a:ext cx="387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Data via FRED and </a:t>
            </a:r>
            <a:r>
              <a:rPr lang="en-US" i="1" dirty="0" err="1"/>
              <a:t>Quandl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8687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3E770-0DC2-49EB-893B-94DA5092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– Economic Variables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A32456-68A8-4BDE-9524-20504BD20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95" y="1825625"/>
            <a:ext cx="457635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12 variables: (1980-2019)</a:t>
            </a:r>
          </a:p>
          <a:p>
            <a:pPr marL="0" indent="0">
              <a:buNone/>
            </a:pPr>
            <a:r>
              <a:rPr lang="en-US" dirty="0"/>
              <a:t>+ 3y trailing Z-Score, each</a:t>
            </a:r>
          </a:p>
          <a:p>
            <a:pPr marL="0" indent="0">
              <a:buNone/>
            </a:pPr>
            <a:r>
              <a:rPr lang="en-US" dirty="0"/>
              <a:t>+ Change of Z-Score, each</a:t>
            </a:r>
          </a:p>
          <a:p>
            <a:pPr marL="0" indent="0">
              <a:buNone/>
            </a:pPr>
            <a:r>
              <a:rPr lang="en-US" dirty="0"/>
              <a:t>36 features, ∼475 months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Training set = 1980-2005</a:t>
            </a:r>
          </a:p>
          <a:p>
            <a:pPr marL="0" indent="0">
              <a:buNone/>
            </a:pPr>
            <a:r>
              <a:rPr lang="en-US" dirty="0"/>
              <a:t>Test set = 2006-2019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9FE508-A401-4FB3-B86A-73102CE56A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63213" y="1473821"/>
            <a:ext cx="5325628" cy="501905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2B3711-E9D7-45E4-B69C-161FB0A1E5F0}"/>
              </a:ext>
            </a:extLst>
          </p:cNvPr>
          <p:cNvCxnSpPr>
            <a:cxnSpLocks/>
          </p:cNvCxnSpPr>
          <p:nvPr/>
        </p:nvCxnSpPr>
        <p:spPr>
          <a:xfrm>
            <a:off x="803910" y="3343939"/>
            <a:ext cx="4023271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2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38F64C-DF7D-4721-9A30-43A3D5B3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D5E03F0-7674-475E-9768-01249551C9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71437" y="2363309"/>
            <a:ext cx="5181600" cy="327597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18B3850-8931-4C81-B663-A903AE126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8963" y="1825625"/>
            <a:ext cx="5181600" cy="4351338"/>
          </a:xfrm>
        </p:spPr>
        <p:txBody>
          <a:bodyPr/>
          <a:lstStyle/>
          <a:p>
            <a:r>
              <a:rPr lang="en-US" dirty="0"/>
              <a:t>Determine economically similar historical periods vs. today</a:t>
            </a:r>
          </a:p>
          <a:p>
            <a:r>
              <a:rPr lang="en-US" dirty="0"/>
              <a:t>Use only those periods to estimate future parameters</a:t>
            </a:r>
          </a:p>
          <a:p>
            <a:r>
              <a:rPr lang="en-US" dirty="0"/>
              <a:t>Nearest Neighbor Algorithm</a:t>
            </a:r>
          </a:p>
        </p:txBody>
      </p:sp>
    </p:spTree>
    <p:extLst>
      <p:ext uri="{BB962C8B-B14F-4D97-AF65-F5344CB8AC3E}">
        <p14:creationId xmlns:p14="http://schemas.microsoft.com/office/powerpoint/2010/main" val="355523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617</Words>
  <Application>Microsoft Office PowerPoint</Application>
  <PresentationFormat>Widescreen</PresentationFormat>
  <Paragraphs>138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Creating a dynamic asset allocation strategy based on economic regime similarity</vt:lpstr>
      <vt:lpstr>Asset Allocation: the $100 Trillion Problem</vt:lpstr>
      <vt:lpstr>The Asset Allocation Problem</vt:lpstr>
      <vt:lpstr>How to Estimate Future Return and Risk?</vt:lpstr>
      <vt:lpstr>The Data – Asset Classes</vt:lpstr>
      <vt:lpstr>The Data – Asset Classes</vt:lpstr>
      <vt:lpstr>The Data – Economic Variables</vt:lpstr>
      <vt:lpstr>The Data – Economic Variables</vt:lpstr>
      <vt:lpstr>Proposed Methodology</vt:lpstr>
      <vt:lpstr>Proposed Methodology</vt:lpstr>
      <vt:lpstr>Additional Constraints</vt:lpstr>
      <vt:lpstr>Hyperparameter Tuning</vt:lpstr>
      <vt:lpstr>Testing</vt:lpstr>
      <vt:lpstr>Results</vt:lpstr>
      <vt:lpstr>Results – Growth of a Dollar</vt:lpstr>
      <vt:lpstr>Results – Max Drawdown</vt:lpstr>
      <vt:lpstr>Results – Rolling Sharpe</vt:lpstr>
      <vt:lpstr>Results – Actual Weights</vt:lpstr>
      <vt:lpstr>Conclusion &amp; 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dynamic asset allocation strategy based on economic regime similarity</dc:title>
  <dc:creator>Matt Kosik</dc:creator>
  <cp:lastModifiedBy>Matt Kosik</cp:lastModifiedBy>
  <cp:revision>36</cp:revision>
  <dcterms:created xsi:type="dcterms:W3CDTF">2020-09-01T19:02:20Z</dcterms:created>
  <dcterms:modified xsi:type="dcterms:W3CDTF">2020-09-02T17:18:16Z</dcterms:modified>
</cp:coreProperties>
</file>