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349" autoAdjust="0"/>
  </p:normalViewPr>
  <p:slideViewPr>
    <p:cSldViewPr snapToGrid="0">
      <p:cViewPr varScale="1">
        <p:scale>
          <a:sx n="81" d="100"/>
          <a:sy n="81" d="100"/>
        </p:scale>
        <p:origin x="16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0C8B5-D9A2-4BE1-8558-F8CC460A4D4B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2A5B4-EB0F-4736-981C-3FE9A1F1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0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2A5B4-EB0F-4736-981C-3FE9A1F15E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2A5B4-EB0F-4736-981C-3FE9A1F15E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2A5B4-EB0F-4736-981C-3FE9A1F15E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as pertaining to your objectives of the problem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2A5B4-EB0F-4736-981C-3FE9A1F15E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4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9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3FD3-93F0-4FE5-9B30-1D7FCB0FFAE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24FA-BE0B-4D81-B439-7F202B1B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666" y="1346298"/>
            <a:ext cx="11420668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Analysis of Postgraduate Year One (PGY1) Community Pharmacy Residency Opportunities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7148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Matthew Kostoff</a:t>
            </a:r>
          </a:p>
          <a:p>
            <a:endParaRPr lang="en-US" sz="3200" dirty="0" smtClean="0"/>
          </a:p>
          <a:p>
            <a:r>
              <a:rPr lang="en-US" sz="3200" dirty="0"/>
              <a:t>MIS-64060 Final Exam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December, 2022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38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the pharmacy profession there is an increased need and competition for pharmacist graduates to complete a postgraduate pharmacy residency</a:t>
            </a:r>
          </a:p>
          <a:p>
            <a:endParaRPr lang="en-US" dirty="0" smtClean="0"/>
          </a:p>
          <a:p>
            <a:r>
              <a:rPr lang="en-US" dirty="0" smtClean="0"/>
              <a:t>In 2022 there were 1,451 pharmacy graduates that wanted to pursue a residency but were unable to match with a program</a:t>
            </a:r>
          </a:p>
          <a:p>
            <a:endParaRPr lang="en-US" dirty="0" smtClean="0"/>
          </a:p>
          <a:p>
            <a:r>
              <a:rPr lang="en-US" dirty="0" smtClean="0"/>
              <a:t>A residency program requires a significant time and labor resources, can pharmacy services and create a future pipeline of employees</a:t>
            </a:r>
          </a:p>
          <a:p>
            <a:endParaRPr lang="en-US" dirty="0" smtClean="0"/>
          </a:p>
          <a:p>
            <a:r>
              <a:rPr lang="en-US" dirty="0" smtClean="0"/>
              <a:t>The objective this analysis is to provide insight to a pharmacy department offering a Postgraduate Year One (PGY1) Community-Based Pharmacy Residency Program by: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Describing potential pharmacy resident applicant pool and similar programs in the market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a model that can be easily updated as annual data is made available by national organizations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7310" y="6353298"/>
            <a:ext cx="1012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Matching Services. ASHP Match Statistics. Available at https://natmatch.com/ashprmp/stats.html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283"/>
            <a:ext cx="10515600" cy="49656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“Fall 2021 Degree Conferred – Profile of Pharmacy Students” report </a:t>
            </a:r>
            <a:r>
              <a:rPr lang="en-US" dirty="0" smtClean="0"/>
              <a:t>by </a:t>
            </a:r>
            <a:r>
              <a:rPr lang="en-US" dirty="0"/>
              <a:t>The American Association of Colleges of Pharmacy (AACP</a:t>
            </a:r>
            <a:r>
              <a:rPr lang="en-US" dirty="0" smtClean="0"/>
              <a:t>) was use for pharmacy graduate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American Society of Health-System Pharmacists (ASHP) </a:t>
            </a:r>
            <a:r>
              <a:rPr lang="en-US" dirty="0" smtClean="0"/>
              <a:t>pharmacy residency directory provided data on available programs</a:t>
            </a:r>
          </a:p>
          <a:p>
            <a:pPr lvl="1"/>
            <a:r>
              <a:rPr lang="en-US" dirty="0" smtClean="0"/>
              <a:t>Category </a:t>
            </a:r>
            <a:r>
              <a:rPr lang="en-US" dirty="0"/>
              <a:t>of “PGY1” and sub-category of “Community-Based </a:t>
            </a:r>
            <a:r>
              <a:rPr lang="en-US" dirty="0" smtClean="0"/>
              <a:t>Pharmacy”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 was exported to a CVS file and then imported into R Studio for analysis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Machine </a:t>
            </a:r>
            <a:r>
              <a:rPr lang="en-US" dirty="0"/>
              <a:t>learning techniques were used to describe the data and develop the results.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6775" y="6319466"/>
            <a:ext cx="1182522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American Association of Colleges of Pharmacy. AACP Fall 2021 Degrees conferred – Profile of Pharmacy students. Available at https://www.aacp.org/node/2705</a:t>
            </a:r>
          </a:p>
          <a:p>
            <a:pPr lvl="0"/>
            <a:r>
              <a:rPr lang="en-US" sz="1400" dirty="0"/>
              <a:t>American Society of Health-System Pharmacists. ASHP Residency Directory. Available at https://accreditation.ashp.org/directory/#/program/residency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0"/>
            <a:ext cx="10515600" cy="1325563"/>
          </a:xfrm>
        </p:spPr>
        <p:txBody>
          <a:bodyPr/>
          <a:lstStyle/>
          <a:p>
            <a:r>
              <a:rPr lang="en-US" dirty="0" smtClean="0"/>
              <a:t>Results and 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5849" y="1325563"/>
            <a:ext cx="6299860" cy="51249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14,223 </a:t>
            </a:r>
            <a:r>
              <a:rPr lang="en-US" dirty="0" smtClean="0"/>
              <a:t>pharmacy graduates </a:t>
            </a:r>
            <a:r>
              <a:rPr lang="en-US" dirty="0"/>
              <a:t>in </a:t>
            </a:r>
            <a:r>
              <a:rPr lang="en-US" dirty="0" smtClean="0"/>
              <a:t>2021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182 </a:t>
            </a:r>
            <a:r>
              <a:rPr lang="en-US" dirty="0" smtClean="0"/>
              <a:t>community pharmacy programs </a:t>
            </a:r>
            <a:r>
              <a:rPr lang="en-US" dirty="0"/>
              <a:t>with 379 total positions available on an annual basis as of </a:t>
            </a:r>
            <a:r>
              <a:rPr lang="en-US" dirty="0" smtClean="0"/>
              <a:t>2022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of </a:t>
            </a:r>
            <a:r>
              <a:rPr lang="en-US" dirty="0" smtClean="0"/>
              <a:t>2 </a:t>
            </a:r>
            <a:r>
              <a:rPr lang="en-US" dirty="0"/>
              <a:t>positions </a:t>
            </a:r>
            <a:r>
              <a:rPr lang="en-US" dirty="0" smtClean="0"/>
              <a:t>(median = 1) available </a:t>
            </a:r>
            <a:r>
              <a:rPr lang="en-US" dirty="0"/>
              <a:t>per </a:t>
            </a:r>
            <a:r>
              <a:rPr lang="en-US" dirty="0" smtClean="0"/>
              <a:t>program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Number </a:t>
            </a:r>
            <a:r>
              <a:rPr lang="en-US" dirty="0"/>
              <a:t>of residency positions available to pharmacy graduates is relatively low at 2.7% (</a:t>
            </a:r>
            <a:r>
              <a:rPr lang="en-US" dirty="0" smtClean="0"/>
              <a:t>379/14,223)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Programs </a:t>
            </a:r>
            <a:r>
              <a:rPr lang="en-US" dirty="0"/>
              <a:t>that are in competitive locations </a:t>
            </a:r>
            <a:r>
              <a:rPr lang="en-US" dirty="0" smtClean="0"/>
              <a:t>can market to other states with high number of pharmacy graduates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920514"/>
              </p:ext>
            </p:extLst>
          </p:nvPr>
        </p:nvGraphicFramePr>
        <p:xfrm>
          <a:off x="7155872" y="1325563"/>
          <a:ext cx="4600448" cy="532182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9547109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787074383"/>
                    </a:ext>
                  </a:extLst>
                </a:gridCol>
                <a:gridCol w="1400048">
                  <a:extLst>
                    <a:ext uri="{9D8B030D-6E8A-4147-A177-3AD203B41FA5}">
                      <a16:colId xmlns:a16="http://schemas.microsoft.com/office/drawing/2014/main" val="426391689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39371772"/>
                    </a:ext>
                  </a:extLst>
                </a:gridCol>
              </a:tblGrid>
              <a:tr h="3361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Most </a:t>
                      </a:r>
                      <a:r>
                        <a:rPr lang="en-US" baseline="0" dirty="0" smtClean="0"/>
                        <a:t>Pharmacy Graduates by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Most </a:t>
                      </a:r>
                      <a:r>
                        <a:rPr lang="en-US" baseline="0" dirty="0" smtClean="0"/>
                        <a:t>Residency Program by State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95086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State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Total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State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</a:rPr>
                        <a:t>Total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6323682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California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Ohio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2117238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New York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Arizona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4783852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Pennsylvania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California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450945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North Carolina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486701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Florida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795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Illinois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8163171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Illinois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Massachusetts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6743175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Massachusetts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654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Missouri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812037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Ohio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6907613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Tennessee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480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Florida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2954555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Georgia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Indiana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3967105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North Carolina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Pennsylvania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6046772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Missouri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384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Tennessee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376038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Michigan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Idaho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556993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Indiana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Michigan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8362613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Wisconsin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Oregon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5712377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Alabama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Wisconsin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4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448</Words>
  <Application>Microsoft Office PowerPoint</Application>
  <PresentationFormat>Widescreen</PresentationFormat>
  <Paragraphs>112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Analysis of Postgraduate Year One (PGY1) Community Pharmacy Residency Opportunities</vt:lpstr>
      <vt:lpstr>Objective</vt:lpstr>
      <vt:lpstr>Approach</vt:lpstr>
      <vt:lpstr>Results and Conclusion</vt:lpstr>
    </vt:vector>
  </TitlesOfParts>
  <Company>UHHS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</dc:title>
  <dc:creator>Kostoff, Matthew Douglas</dc:creator>
  <cp:lastModifiedBy>Kostoff, Matthew Douglas</cp:lastModifiedBy>
  <cp:revision>12</cp:revision>
  <dcterms:created xsi:type="dcterms:W3CDTF">2022-12-16T21:20:00Z</dcterms:created>
  <dcterms:modified xsi:type="dcterms:W3CDTF">2022-12-19T01:24:39Z</dcterms:modified>
</cp:coreProperties>
</file>