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85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33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43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814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0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92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4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79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2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015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0B56-E90F-4F17-B16A-9D2D8291838C}" type="datetimeFigureOut">
              <a:rPr lang="pl-PL" smtClean="0"/>
              <a:t>28.06.2018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3AD4-15BC-45EE-B1AE-8F244DD425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5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Venna</a:t>
            </a:r>
            <a:r>
              <a:rPr lang="en-US" dirty="0" smtClean="0"/>
              <a:t>, </a:t>
            </a:r>
            <a:r>
              <a:rPr lang="en-US" dirty="0" err="1" smtClean="0"/>
              <a:t>mapy</a:t>
            </a:r>
            <a:r>
              <a:rPr lang="en-US" dirty="0" smtClean="0"/>
              <a:t> </a:t>
            </a:r>
            <a:r>
              <a:rPr lang="en-US" dirty="0" err="1" smtClean="0"/>
              <a:t>cieplne</a:t>
            </a:r>
            <a:r>
              <a:rPr lang="en-US" dirty="0" smtClean="0"/>
              <a:t> etc.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97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6666" t="137" r="7456" b="-1"/>
          <a:stretch/>
        </p:blipFill>
        <p:spPr>
          <a:xfrm>
            <a:off x="802105" y="0"/>
            <a:ext cx="10459453" cy="68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6579" t="9180" r="7369" b="3957"/>
          <a:stretch/>
        </p:blipFill>
        <p:spPr>
          <a:xfrm>
            <a:off x="481263" y="-40106"/>
            <a:ext cx="12149088" cy="68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63236" y="919588"/>
            <a:ext cx="88326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source</a:t>
            </a:r>
            <a:r>
              <a:rPr lang="pl-PL" dirty="0"/>
              <a:t>("https://bioconductor.org/biocLite.R")</a:t>
            </a:r>
          </a:p>
          <a:p>
            <a:r>
              <a:rPr lang="pl-PL" dirty="0" err="1"/>
              <a:t>biocLite</a:t>
            </a:r>
            <a:r>
              <a:rPr lang="pl-PL" dirty="0"/>
              <a:t>("</a:t>
            </a:r>
            <a:r>
              <a:rPr lang="pl-PL" dirty="0" err="1"/>
              <a:t>ComplexHeatmap</a:t>
            </a:r>
            <a:r>
              <a:rPr lang="pl-PL" dirty="0" smtClean="0"/>
              <a:t>")</a:t>
            </a:r>
          </a:p>
          <a:p>
            <a:r>
              <a:rPr lang="pl-PL" dirty="0" err="1"/>
              <a:t>library</a:t>
            </a:r>
            <a:r>
              <a:rPr lang="pl-PL" dirty="0"/>
              <a:t>(</a:t>
            </a:r>
            <a:r>
              <a:rPr lang="pl-PL" dirty="0" err="1"/>
              <a:t>ComplexHeatmap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biocLite</a:t>
            </a:r>
            <a:r>
              <a:rPr lang="pl-PL" dirty="0" smtClean="0"/>
              <a:t>(</a:t>
            </a:r>
            <a:r>
              <a:rPr lang="pl-PL" dirty="0"/>
              <a:t>"</a:t>
            </a:r>
            <a:r>
              <a:rPr lang="pl-PL" dirty="0" err="1" smtClean="0"/>
              <a:t>edgeR</a:t>
            </a:r>
            <a:r>
              <a:rPr lang="pl-PL" dirty="0" smtClean="0"/>
              <a:t>")</a:t>
            </a:r>
          </a:p>
          <a:p>
            <a:r>
              <a:rPr lang="pl-PL" dirty="0" err="1"/>
              <a:t>l</a:t>
            </a:r>
            <a:r>
              <a:rPr lang="pl-PL" dirty="0" err="1" smtClean="0"/>
              <a:t>ibrary</a:t>
            </a:r>
            <a:r>
              <a:rPr lang="pl-PL" dirty="0" smtClean="0"/>
              <a:t>(</a:t>
            </a:r>
            <a:r>
              <a:rPr lang="pl-PL" dirty="0" err="1" smtClean="0"/>
              <a:t>edgeR</a:t>
            </a:r>
            <a:r>
              <a:rPr lang="pl-PL" dirty="0" smtClean="0"/>
              <a:t>)</a:t>
            </a:r>
          </a:p>
          <a:p>
            <a:r>
              <a:rPr lang="pl-PL" dirty="0" err="1"/>
              <a:t>vignette</a:t>
            </a:r>
            <a:r>
              <a:rPr lang="pl-PL" dirty="0"/>
              <a:t>("</a:t>
            </a:r>
            <a:r>
              <a:rPr lang="pl-PL" dirty="0" err="1"/>
              <a:t>edgeR</a:t>
            </a:r>
            <a:r>
              <a:rPr lang="pl-PL" dirty="0"/>
              <a:t>")</a:t>
            </a:r>
          </a:p>
          <a:p>
            <a:r>
              <a:rPr lang="pl-PL" dirty="0" err="1" smtClean="0"/>
              <a:t>edgeRUsersGuide</a:t>
            </a:r>
            <a:r>
              <a:rPr lang="pl-PL" dirty="0"/>
              <a:t>()</a:t>
            </a:r>
          </a:p>
          <a:p>
            <a:r>
              <a:rPr lang="pl-PL" dirty="0"/>
              <a:t>[1] "C:/Users/Marek/Documents/R/win-library/3.5/edgeR/doc/edgeRUsersGuide.pdf"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263236" y="3798516"/>
            <a:ext cx="465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filename</a:t>
            </a:r>
            <a:r>
              <a:rPr lang="pl-PL" dirty="0"/>
              <a:t> &lt;- "Lesson-08/copy_number_data.txt"</a:t>
            </a:r>
          </a:p>
        </p:txBody>
      </p:sp>
      <p:sp>
        <p:nvSpPr>
          <p:cNvPr id="4" name="Prostokąt 3"/>
          <p:cNvSpPr/>
          <p:nvPr/>
        </p:nvSpPr>
        <p:spPr>
          <a:xfrm>
            <a:off x="263236" y="4338889"/>
            <a:ext cx="1070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my_data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(filename, </a:t>
            </a:r>
            <a:r>
              <a:rPr lang="en-US" dirty="0" err="1"/>
              <a:t>sep</a:t>
            </a:r>
            <a:r>
              <a:rPr lang="en-US" dirty="0"/>
              <a:t>="\t", quote="", </a:t>
            </a:r>
            <a:r>
              <a:rPr lang="en-US" dirty="0" err="1"/>
              <a:t>stringsAsFactors</a:t>
            </a:r>
            <a:r>
              <a:rPr lang="en-US" dirty="0"/>
              <a:t>=</a:t>
            </a:r>
            <a:r>
              <a:rPr lang="en-US" dirty="0" err="1"/>
              <a:t>FALSE,header</a:t>
            </a:r>
            <a:r>
              <a:rPr lang="en-US" dirty="0"/>
              <a:t>=TRUE)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263236" y="4724538"/>
            <a:ext cx="161012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head</a:t>
            </a:r>
            <a:r>
              <a:rPr lang="pl-PL" dirty="0"/>
              <a:t>(</a:t>
            </a:r>
            <a:r>
              <a:rPr lang="pl-PL" dirty="0" err="1"/>
              <a:t>my_data</a:t>
            </a:r>
            <a:r>
              <a:rPr lang="pl-PL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pl-PL" dirty="0" err="1"/>
              <a:t>dim</a:t>
            </a:r>
            <a:r>
              <a:rPr lang="pl-PL" dirty="0"/>
              <a:t>(</a:t>
            </a:r>
            <a:r>
              <a:rPr lang="pl-PL" dirty="0" err="1"/>
              <a:t>my_data</a:t>
            </a:r>
            <a:r>
              <a:rPr lang="pl-PL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my_data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ncol</a:t>
            </a:r>
            <a:r>
              <a:rPr lang="en-US" dirty="0" smtClean="0"/>
              <a:t>(</a:t>
            </a:r>
            <a:r>
              <a:rPr lang="en-US" dirty="0" err="1" smtClean="0"/>
              <a:t>my_data</a:t>
            </a:r>
            <a:r>
              <a:rPr lang="en-US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701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59101" y="307170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head</a:t>
            </a:r>
            <a:r>
              <a:rPr lang="pl-PL" dirty="0"/>
              <a:t>(</a:t>
            </a:r>
            <a:r>
              <a:rPr lang="pl-PL" dirty="0" err="1"/>
              <a:t>my_matrix</a:t>
            </a:r>
            <a:r>
              <a:rPr lang="pl-PL" dirty="0"/>
              <a:t>)</a:t>
            </a:r>
          </a:p>
        </p:txBody>
      </p:sp>
      <p:sp>
        <p:nvSpPr>
          <p:cNvPr id="4" name="Prostokąt 3"/>
          <p:cNvSpPr/>
          <p:nvPr/>
        </p:nvSpPr>
        <p:spPr>
          <a:xfrm>
            <a:off x="459101" y="9722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/>
              <a:t>my_matrix</a:t>
            </a:r>
            <a:r>
              <a:rPr lang="pl-PL" dirty="0"/>
              <a:t> &lt;- t(</a:t>
            </a:r>
            <a:r>
              <a:rPr lang="pl-PL" dirty="0" err="1"/>
              <a:t>my_matrix</a:t>
            </a:r>
            <a:r>
              <a:rPr lang="pl-PL" dirty="0"/>
              <a:t>)  # "</a:t>
            </a:r>
            <a:r>
              <a:rPr lang="pl-PL" dirty="0" err="1"/>
              <a:t>transpose</a:t>
            </a:r>
            <a:r>
              <a:rPr lang="pl-PL" dirty="0"/>
              <a:t>"</a:t>
            </a:r>
          </a:p>
          <a:p>
            <a:r>
              <a:rPr lang="pl-PL" dirty="0" err="1"/>
              <a:t>Heatmap</a:t>
            </a:r>
            <a:r>
              <a:rPr lang="pl-PL" dirty="0"/>
              <a:t>(</a:t>
            </a:r>
            <a:r>
              <a:rPr lang="pl-PL" dirty="0" err="1"/>
              <a:t>my_matrix</a:t>
            </a:r>
            <a:r>
              <a:rPr lang="pl-PL" dirty="0"/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459101" y="18173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/>
              <a:t>Heatmap</a:t>
            </a:r>
            <a:r>
              <a:rPr lang="pl-PL" dirty="0"/>
              <a:t>(</a:t>
            </a:r>
            <a:r>
              <a:rPr lang="pl-PL" dirty="0" err="1"/>
              <a:t>my_matrix</a:t>
            </a:r>
            <a:r>
              <a:rPr lang="pl-PL" dirty="0"/>
              <a:t>, </a:t>
            </a:r>
            <a:r>
              <a:rPr lang="pl-PL" dirty="0" err="1"/>
              <a:t>cluster_columns</a:t>
            </a:r>
            <a:r>
              <a:rPr lang="pl-PL" dirty="0"/>
              <a:t>=FALSE)</a:t>
            </a:r>
          </a:p>
          <a:p>
            <a:endParaRPr lang="pl-PL" dirty="0"/>
          </a:p>
          <a:p>
            <a:r>
              <a:rPr lang="pl-PL" dirty="0" err="1"/>
              <a:t>fontsize</a:t>
            </a:r>
            <a:r>
              <a:rPr lang="pl-PL" dirty="0"/>
              <a:t> &lt;- 0.6</a:t>
            </a:r>
          </a:p>
        </p:txBody>
      </p:sp>
      <p:sp>
        <p:nvSpPr>
          <p:cNvPr id="6" name="Prostokąt 5"/>
          <p:cNvSpPr/>
          <p:nvPr/>
        </p:nvSpPr>
        <p:spPr>
          <a:xfrm>
            <a:off x="459101" y="29093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/>
              <a:t>Heatmap</a:t>
            </a:r>
            <a:r>
              <a:rPr lang="pl-PL" dirty="0"/>
              <a:t>(</a:t>
            </a:r>
            <a:r>
              <a:rPr lang="pl-PL" dirty="0" err="1"/>
              <a:t>my_matrix</a:t>
            </a:r>
            <a:r>
              <a:rPr lang="pl-PL" dirty="0"/>
              <a:t>, </a:t>
            </a:r>
            <a:r>
              <a:rPr lang="pl-PL" dirty="0" err="1"/>
              <a:t>cluster_columns</a:t>
            </a:r>
            <a:r>
              <a:rPr lang="pl-PL" dirty="0"/>
              <a:t>=FALSE,</a:t>
            </a:r>
          </a:p>
          <a:p>
            <a:r>
              <a:rPr lang="pl-PL" dirty="0"/>
              <a:t>        </a:t>
            </a:r>
            <a:r>
              <a:rPr lang="pl-PL" dirty="0" err="1"/>
              <a:t>row_names_side</a:t>
            </a:r>
            <a:r>
              <a:rPr lang="pl-PL" dirty="0"/>
              <a:t> = "</a:t>
            </a:r>
            <a:r>
              <a:rPr lang="pl-PL" dirty="0" err="1"/>
              <a:t>left</a:t>
            </a:r>
            <a:r>
              <a:rPr lang="pl-PL" dirty="0"/>
              <a:t>", </a:t>
            </a:r>
          </a:p>
          <a:p>
            <a:r>
              <a:rPr lang="pl-PL" dirty="0"/>
              <a:t>        </a:t>
            </a:r>
            <a:r>
              <a:rPr lang="pl-PL" dirty="0" err="1"/>
              <a:t>row_hclust_side</a:t>
            </a:r>
            <a:r>
              <a:rPr lang="pl-PL" dirty="0"/>
              <a:t> = "</a:t>
            </a:r>
            <a:r>
              <a:rPr lang="pl-PL" dirty="0" err="1"/>
              <a:t>left</a:t>
            </a:r>
            <a:r>
              <a:rPr lang="pl-PL" dirty="0"/>
              <a:t>",</a:t>
            </a:r>
          </a:p>
          <a:p>
            <a:r>
              <a:rPr lang="pl-PL" dirty="0"/>
              <a:t>        </a:t>
            </a:r>
            <a:r>
              <a:rPr lang="pl-PL" dirty="0" err="1"/>
              <a:t>row_names_gp</a:t>
            </a:r>
            <a:r>
              <a:rPr lang="pl-PL" dirty="0"/>
              <a:t>=</a:t>
            </a:r>
            <a:r>
              <a:rPr lang="pl-PL" dirty="0" err="1"/>
              <a:t>gpar</a:t>
            </a:r>
            <a:r>
              <a:rPr lang="pl-PL" dirty="0"/>
              <a:t>(</a:t>
            </a:r>
            <a:r>
              <a:rPr lang="pl-PL" dirty="0" err="1"/>
              <a:t>cex</a:t>
            </a:r>
            <a:r>
              <a:rPr lang="pl-PL" dirty="0"/>
              <a:t>=</a:t>
            </a:r>
            <a:r>
              <a:rPr lang="pl-PL" dirty="0" err="1"/>
              <a:t>fontsize</a:t>
            </a:r>
            <a:r>
              <a:rPr lang="pl-PL" dirty="0"/>
              <a:t>))</a:t>
            </a:r>
          </a:p>
        </p:txBody>
      </p:sp>
      <p:sp>
        <p:nvSpPr>
          <p:cNvPr id="7" name="Prostokąt 6"/>
          <p:cNvSpPr/>
          <p:nvPr/>
        </p:nvSpPr>
        <p:spPr>
          <a:xfrm>
            <a:off x="459101" y="42783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/>
              <a:t>Heatmap</a:t>
            </a:r>
            <a:r>
              <a:rPr lang="pl-PL" dirty="0"/>
              <a:t>(</a:t>
            </a:r>
            <a:r>
              <a:rPr lang="pl-PL" dirty="0" err="1"/>
              <a:t>my_matrix</a:t>
            </a:r>
            <a:r>
              <a:rPr lang="pl-PL" dirty="0"/>
              <a:t>, </a:t>
            </a:r>
          </a:p>
          <a:p>
            <a:r>
              <a:rPr lang="pl-PL" dirty="0"/>
              <a:t>        </a:t>
            </a:r>
            <a:r>
              <a:rPr lang="pl-PL" dirty="0" err="1"/>
              <a:t>cluster_columns</a:t>
            </a:r>
            <a:r>
              <a:rPr lang="pl-PL" dirty="0"/>
              <a:t>=FALSE,</a:t>
            </a:r>
          </a:p>
          <a:p>
            <a:r>
              <a:rPr lang="pl-PL" dirty="0"/>
              <a:t>        </a:t>
            </a:r>
            <a:r>
              <a:rPr lang="pl-PL" dirty="0" err="1"/>
              <a:t>row_names_side</a:t>
            </a:r>
            <a:r>
              <a:rPr lang="pl-PL" dirty="0"/>
              <a:t> = "</a:t>
            </a:r>
            <a:r>
              <a:rPr lang="pl-PL" dirty="0" err="1"/>
              <a:t>left</a:t>
            </a:r>
            <a:r>
              <a:rPr lang="pl-PL" dirty="0"/>
              <a:t>", </a:t>
            </a:r>
          </a:p>
          <a:p>
            <a:r>
              <a:rPr lang="pl-PL" dirty="0"/>
              <a:t>        </a:t>
            </a:r>
            <a:r>
              <a:rPr lang="pl-PL" dirty="0" err="1"/>
              <a:t>row_hclust_side</a:t>
            </a:r>
            <a:r>
              <a:rPr lang="pl-PL" dirty="0"/>
              <a:t> = "</a:t>
            </a:r>
            <a:r>
              <a:rPr lang="pl-PL" dirty="0" err="1"/>
              <a:t>left</a:t>
            </a:r>
            <a:r>
              <a:rPr lang="pl-PL" dirty="0"/>
              <a:t>",</a:t>
            </a:r>
          </a:p>
          <a:p>
            <a:r>
              <a:rPr lang="pl-PL" dirty="0"/>
              <a:t>        </a:t>
            </a:r>
            <a:r>
              <a:rPr lang="pl-PL" dirty="0" err="1"/>
              <a:t>row_names_gp</a:t>
            </a:r>
            <a:r>
              <a:rPr lang="pl-PL" dirty="0"/>
              <a:t>=</a:t>
            </a:r>
            <a:r>
              <a:rPr lang="pl-PL" dirty="0" err="1"/>
              <a:t>gpar</a:t>
            </a:r>
            <a:r>
              <a:rPr lang="pl-PL" dirty="0"/>
              <a:t>(</a:t>
            </a:r>
            <a:r>
              <a:rPr lang="pl-PL" dirty="0" err="1"/>
              <a:t>cex</a:t>
            </a:r>
            <a:r>
              <a:rPr lang="pl-PL" dirty="0"/>
              <a:t>=</a:t>
            </a:r>
            <a:r>
              <a:rPr lang="pl-PL" dirty="0" err="1"/>
              <a:t>fontsize</a:t>
            </a:r>
            <a:r>
              <a:rPr lang="pl-PL" dirty="0"/>
              <a:t>),</a:t>
            </a:r>
          </a:p>
          <a:p>
            <a:r>
              <a:rPr lang="pl-PL" dirty="0"/>
              <a:t>        </a:t>
            </a:r>
            <a:r>
              <a:rPr lang="pl-PL" dirty="0" err="1"/>
              <a:t>row_hclust_width</a:t>
            </a:r>
            <a:r>
              <a:rPr lang="pl-PL" dirty="0"/>
              <a:t> = unit(3, "cm"))</a:t>
            </a:r>
          </a:p>
        </p:txBody>
      </p:sp>
    </p:spTree>
    <p:extLst>
      <p:ext uri="{BB962C8B-B14F-4D97-AF65-F5344CB8AC3E}">
        <p14:creationId xmlns:p14="http://schemas.microsoft.com/office/powerpoint/2010/main" val="230351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58481" y="113299"/>
            <a:ext cx="49367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 err="1" smtClean="0">
                <a:solidFill>
                  <a:prstClr val="black"/>
                </a:solidFill>
              </a:rPr>
              <a:t>Wiele</a:t>
            </a:r>
            <a:r>
              <a:rPr lang="en-US" sz="5400" b="1" dirty="0" smtClean="0">
                <a:solidFill>
                  <a:prstClr val="black"/>
                </a:solidFill>
              </a:rPr>
              <a:t> </a:t>
            </a:r>
            <a:r>
              <a:rPr lang="en-US" sz="5400" b="1" dirty="0" err="1" smtClean="0">
                <a:solidFill>
                  <a:prstClr val="black"/>
                </a:solidFill>
              </a:rPr>
              <a:t>wykresów</a:t>
            </a:r>
            <a:endParaRPr lang="pl-PL" sz="5400" b="1" dirty="0">
              <a:solidFill>
                <a:prstClr val="black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58481" y="1249279"/>
            <a:ext cx="521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filename</a:t>
            </a:r>
            <a:r>
              <a:rPr lang="pl-PL" dirty="0"/>
              <a:t> &lt;- "Lesson-07/</a:t>
            </a:r>
            <a:r>
              <a:rPr lang="pl-PL" dirty="0" err="1"/>
              <a:t>variants_from_assembly.bed</a:t>
            </a:r>
            <a:r>
              <a:rPr lang="pl-PL" dirty="0"/>
              <a:t>"</a:t>
            </a:r>
          </a:p>
        </p:txBody>
      </p:sp>
      <p:sp>
        <p:nvSpPr>
          <p:cNvPr id="5" name="Prostokąt 4"/>
          <p:cNvSpPr/>
          <p:nvPr/>
        </p:nvSpPr>
        <p:spPr>
          <a:xfrm>
            <a:off x="158481" y="1831261"/>
            <a:ext cx="1152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my_data</a:t>
            </a:r>
            <a:r>
              <a:rPr lang="en-US" dirty="0"/>
              <a:t> &lt;- read.csv(filename, </a:t>
            </a:r>
            <a:r>
              <a:rPr lang="en-US" dirty="0" err="1"/>
              <a:t>sep</a:t>
            </a:r>
            <a:r>
              <a:rPr lang="en-US" dirty="0"/>
              <a:t>="\t", quote='', </a:t>
            </a:r>
            <a:r>
              <a:rPr lang="en-US" dirty="0" err="1"/>
              <a:t>stringsAsFactors</a:t>
            </a:r>
            <a:r>
              <a:rPr lang="en-US" dirty="0"/>
              <a:t>=</a:t>
            </a:r>
            <a:r>
              <a:rPr lang="en-US" dirty="0" err="1"/>
              <a:t>TRUE,header</a:t>
            </a:r>
            <a:r>
              <a:rPr lang="en-US" dirty="0"/>
              <a:t>=FALSE)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58480" y="2413243"/>
            <a:ext cx="11246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names(</a:t>
            </a:r>
            <a:r>
              <a:rPr lang="en-US" dirty="0" err="1"/>
              <a:t>my_data</a:t>
            </a:r>
            <a:r>
              <a:rPr lang="en-US" dirty="0"/>
              <a:t>) &lt;- c("chrom","start","stop","name","size","strand","type","ref.dist","query.dist")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58479" y="2995225"/>
            <a:ext cx="11013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my_data</a:t>
            </a:r>
            <a:r>
              <a:rPr lang="en-US" dirty="0"/>
              <a:t> &lt;- </a:t>
            </a:r>
            <a:r>
              <a:rPr lang="en-US" dirty="0" err="1"/>
              <a:t>my_data</a:t>
            </a:r>
            <a:r>
              <a:rPr lang="en-US" dirty="0"/>
              <a:t>[</a:t>
            </a:r>
            <a:r>
              <a:rPr lang="en-US" dirty="0" err="1"/>
              <a:t>my_data$chrom</a:t>
            </a:r>
            <a:r>
              <a:rPr lang="en-US" dirty="0"/>
              <a:t> %in% c(</a:t>
            </a:r>
            <a:r>
              <a:rPr lang="en-US" dirty="0" err="1"/>
              <a:t>seq</a:t>
            </a:r>
            <a:r>
              <a:rPr lang="en-US" dirty="0"/>
              <a:t>(1,22),"X","Y","MT"),]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58478" y="3836023"/>
            <a:ext cx="1038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my_data$chrom</a:t>
            </a:r>
            <a:r>
              <a:rPr lang="en-US" dirty="0"/>
              <a:t> &lt;- factor(</a:t>
            </a:r>
            <a:r>
              <a:rPr lang="en-US" dirty="0" err="1"/>
              <a:t>gsub</a:t>
            </a:r>
            <a:r>
              <a:rPr lang="en-US" dirty="0"/>
              <a:t>("</a:t>
            </a:r>
            <a:r>
              <a:rPr lang="en-US" dirty="0" err="1"/>
              <a:t>chr</a:t>
            </a:r>
            <a:r>
              <a:rPr lang="en-US" dirty="0"/>
              <a:t>", "", </a:t>
            </a:r>
            <a:r>
              <a:rPr lang="en-US" dirty="0" err="1"/>
              <a:t>my_data$chrom</a:t>
            </a:r>
            <a:r>
              <a:rPr lang="en-US" dirty="0"/>
              <a:t>), levels=c(</a:t>
            </a:r>
            <a:r>
              <a:rPr lang="en-US" dirty="0" err="1"/>
              <a:t>seq</a:t>
            </a:r>
            <a:r>
              <a:rPr lang="en-US" dirty="0"/>
              <a:t>(1,22),"X","Y","MT"))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58477" y="4323048"/>
            <a:ext cx="10382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my_data$type</a:t>
            </a:r>
            <a:r>
              <a:rPr lang="en-US" dirty="0"/>
              <a:t> &lt;- factor(</a:t>
            </a:r>
            <a:r>
              <a:rPr lang="en-US" dirty="0" err="1"/>
              <a:t>my_data$type</a:t>
            </a:r>
            <a:r>
              <a:rPr lang="en-US" dirty="0"/>
              <a:t>, levels=c("</a:t>
            </a:r>
            <a:r>
              <a:rPr lang="en-US" dirty="0" err="1"/>
              <a:t>Insertion","Deletion","Expansion","Contraction</a:t>
            </a:r>
            <a:r>
              <a:rPr lang="en-US" dirty="0"/>
              <a:t>"))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58477" y="4850482"/>
            <a:ext cx="11449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ggplot</a:t>
            </a:r>
            <a:r>
              <a:rPr lang="pl-PL" dirty="0"/>
              <a:t>(</a:t>
            </a:r>
            <a:r>
              <a:rPr lang="pl-PL" dirty="0" err="1"/>
              <a:t>my_data</a:t>
            </a:r>
            <a:r>
              <a:rPr lang="pl-PL" dirty="0"/>
              <a:t>, </a:t>
            </a:r>
            <a:r>
              <a:rPr lang="pl-PL" dirty="0" err="1"/>
              <a:t>aes</a:t>
            </a:r>
            <a:r>
              <a:rPr lang="pl-PL" dirty="0"/>
              <a:t>(x=</a:t>
            </a:r>
            <a:r>
              <a:rPr lang="pl-PL" dirty="0" err="1"/>
              <a:t>size,fill</a:t>
            </a:r>
            <a:r>
              <a:rPr lang="pl-PL" dirty="0"/>
              <a:t>=</a:t>
            </a:r>
            <a:r>
              <a:rPr lang="pl-PL" dirty="0" err="1"/>
              <a:t>type</a:t>
            </a:r>
            <a:r>
              <a:rPr lang="pl-PL" dirty="0"/>
              <a:t>)) + </a:t>
            </a:r>
            <a:r>
              <a:rPr lang="pl-PL" dirty="0" err="1"/>
              <a:t>geom_density</a:t>
            </a:r>
            <a:r>
              <a:rPr lang="pl-PL" dirty="0"/>
              <a:t>(</a:t>
            </a:r>
            <a:r>
              <a:rPr lang="pl-PL" dirty="0" err="1"/>
              <a:t>alpha</a:t>
            </a:r>
            <a:r>
              <a:rPr lang="pl-PL" dirty="0"/>
              <a:t>=0.5) + </a:t>
            </a:r>
            <a:r>
              <a:rPr lang="pl-PL" dirty="0" err="1"/>
              <a:t>xlim</a:t>
            </a:r>
            <a:r>
              <a:rPr lang="pl-PL" dirty="0"/>
              <a:t>(0,500) </a:t>
            </a:r>
          </a:p>
          <a:p>
            <a:endParaRPr lang="pl-PL" dirty="0"/>
          </a:p>
          <a:p>
            <a:r>
              <a:rPr lang="pl-PL" dirty="0" err="1"/>
              <a:t>ggplot</a:t>
            </a:r>
            <a:r>
              <a:rPr lang="pl-PL" dirty="0"/>
              <a:t>(</a:t>
            </a:r>
            <a:r>
              <a:rPr lang="pl-PL" dirty="0" err="1"/>
              <a:t>my_data</a:t>
            </a:r>
            <a:r>
              <a:rPr lang="pl-PL" dirty="0"/>
              <a:t>, </a:t>
            </a:r>
            <a:r>
              <a:rPr lang="pl-PL" dirty="0" err="1"/>
              <a:t>aes</a:t>
            </a:r>
            <a:r>
              <a:rPr lang="pl-PL" dirty="0"/>
              <a:t>(x=</a:t>
            </a:r>
            <a:r>
              <a:rPr lang="pl-PL" dirty="0" err="1"/>
              <a:t>size,fill</a:t>
            </a:r>
            <a:r>
              <a:rPr lang="pl-PL" dirty="0"/>
              <a:t>=</a:t>
            </a:r>
            <a:r>
              <a:rPr lang="pl-PL" dirty="0" err="1"/>
              <a:t>type</a:t>
            </a:r>
            <a:r>
              <a:rPr lang="pl-PL" dirty="0"/>
              <a:t>)) + </a:t>
            </a:r>
            <a:r>
              <a:rPr lang="pl-PL" dirty="0" err="1"/>
              <a:t>geom_density</a:t>
            </a:r>
            <a:r>
              <a:rPr lang="pl-PL" dirty="0"/>
              <a:t>() + </a:t>
            </a:r>
            <a:r>
              <a:rPr lang="pl-PL" dirty="0" err="1"/>
              <a:t>xlim</a:t>
            </a:r>
            <a:r>
              <a:rPr lang="pl-PL" dirty="0"/>
              <a:t>(0,500)  + </a:t>
            </a:r>
            <a:r>
              <a:rPr lang="pl-PL" dirty="0" err="1"/>
              <a:t>facet_grid</a:t>
            </a:r>
            <a:r>
              <a:rPr lang="pl-PL" dirty="0"/>
              <a:t>(</a:t>
            </a:r>
            <a:r>
              <a:rPr lang="pl-PL" dirty="0" err="1"/>
              <a:t>type</a:t>
            </a:r>
            <a:r>
              <a:rPr lang="pl-PL" dirty="0"/>
              <a:t> ~ .)</a:t>
            </a:r>
          </a:p>
          <a:p>
            <a:endParaRPr lang="pl-PL" dirty="0"/>
          </a:p>
          <a:p>
            <a:r>
              <a:rPr lang="pl-PL" dirty="0" err="1"/>
              <a:t>ggplot</a:t>
            </a:r>
            <a:r>
              <a:rPr lang="pl-PL" dirty="0"/>
              <a:t>(</a:t>
            </a:r>
            <a:r>
              <a:rPr lang="pl-PL" dirty="0" err="1"/>
              <a:t>my_data</a:t>
            </a:r>
            <a:r>
              <a:rPr lang="pl-PL" dirty="0"/>
              <a:t>, </a:t>
            </a:r>
            <a:r>
              <a:rPr lang="pl-PL" dirty="0" err="1"/>
              <a:t>aes</a:t>
            </a:r>
            <a:r>
              <a:rPr lang="pl-PL" dirty="0"/>
              <a:t>(x=</a:t>
            </a:r>
            <a:r>
              <a:rPr lang="pl-PL" dirty="0" err="1"/>
              <a:t>size,fill</a:t>
            </a:r>
            <a:r>
              <a:rPr lang="pl-PL" dirty="0"/>
              <a:t>=</a:t>
            </a:r>
            <a:r>
              <a:rPr lang="pl-PL" dirty="0" err="1"/>
              <a:t>type</a:t>
            </a:r>
            <a:r>
              <a:rPr lang="pl-PL" dirty="0"/>
              <a:t>)) + </a:t>
            </a:r>
            <a:r>
              <a:rPr lang="pl-PL" dirty="0" err="1"/>
              <a:t>geom_density</a:t>
            </a:r>
            <a:r>
              <a:rPr lang="pl-PL" dirty="0"/>
              <a:t>() + </a:t>
            </a:r>
            <a:r>
              <a:rPr lang="pl-PL" dirty="0" err="1"/>
              <a:t>xlim</a:t>
            </a:r>
            <a:r>
              <a:rPr lang="pl-PL" dirty="0"/>
              <a:t>(0,500)  + </a:t>
            </a:r>
            <a:r>
              <a:rPr lang="pl-PL" dirty="0" err="1"/>
              <a:t>facet_grid</a:t>
            </a:r>
            <a:r>
              <a:rPr lang="pl-PL" dirty="0"/>
              <a:t>(. ~ </a:t>
            </a:r>
            <a:r>
              <a:rPr lang="pl-PL" dirty="0" err="1"/>
              <a:t>type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05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8481" y="113299"/>
            <a:ext cx="69675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 err="1" smtClean="0">
                <a:solidFill>
                  <a:prstClr val="black"/>
                </a:solidFill>
              </a:rPr>
              <a:t>Dwa</a:t>
            </a:r>
            <a:r>
              <a:rPr lang="en-US" sz="5400" b="1" dirty="0" smtClean="0">
                <a:solidFill>
                  <a:prstClr val="black"/>
                </a:solidFill>
              </a:rPr>
              <a:t> </a:t>
            </a:r>
            <a:r>
              <a:rPr lang="en-US" sz="5400" b="1" dirty="0" err="1" smtClean="0">
                <a:solidFill>
                  <a:prstClr val="black"/>
                </a:solidFill>
              </a:rPr>
              <a:t>wykresy</a:t>
            </a:r>
            <a:r>
              <a:rPr lang="en-US" sz="5400" b="1" dirty="0" smtClean="0">
                <a:solidFill>
                  <a:prstClr val="black"/>
                </a:solidFill>
              </a:rPr>
              <a:t> w </a:t>
            </a:r>
            <a:r>
              <a:rPr lang="en-US" sz="5400" b="1" dirty="0" err="1" smtClean="0">
                <a:solidFill>
                  <a:prstClr val="black"/>
                </a:solidFill>
              </a:rPr>
              <a:t>jednym</a:t>
            </a:r>
            <a:endParaRPr lang="pl-PL" sz="5400" b="1" dirty="0">
              <a:solidFill>
                <a:prstClr val="black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58481" y="1166567"/>
            <a:ext cx="105981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theme_set</a:t>
            </a:r>
            <a:r>
              <a:rPr lang="pl-PL" dirty="0"/>
              <a:t>(</a:t>
            </a:r>
            <a:r>
              <a:rPr lang="pl-PL" dirty="0" err="1"/>
              <a:t>theme_gray</a:t>
            </a:r>
            <a:r>
              <a:rPr lang="pl-PL" dirty="0"/>
              <a:t>() + </a:t>
            </a:r>
          </a:p>
          <a:p>
            <a:r>
              <a:rPr lang="pl-PL" dirty="0"/>
              <a:t>              </a:t>
            </a:r>
            <a:r>
              <a:rPr lang="pl-PL" dirty="0" err="1"/>
              <a:t>theme</a:t>
            </a:r>
            <a:r>
              <a:rPr lang="pl-PL" dirty="0"/>
              <a:t>(</a:t>
            </a:r>
          </a:p>
          <a:p>
            <a:r>
              <a:rPr lang="pl-PL" dirty="0"/>
              <a:t>                  </a:t>
            </a:r>
            <a:r>
              <a:rPr lang="pl-PL" dirty="0" err="1"/>
              <a:t>axis.line</a:t>
            </a:r>
            <a:r>
              <a:rPr lang="pl-PL" dirty="0"/>
              <a:t> = </a:t>
            </a:r>
            <a:r>
              <a:rPr lang="pl-PL" dirty="0" err="1"/>
              <a:t>element_line</a:t>
            </a:r>
            <a:r>
              <a:rPr lang="pl-PL" dirty="0"/>
              <a:t>(</a:t>
            </a:r>
            <a:r>
              <a:rPr lang="pl-PL" dirty="0" err="1"/>
              <a:t>size</a:t>
            </a:r>
            <a:r>
              <a:rPr lang="pl-PL" dirty="0"/>
              <a:t>=0.5),</a:t>
            </a:r>
          </a:p>
          <a:p>
            <a:r>
              <a:rPr lang="pl-PL" dirty="0"/>
              <a:t>                  </a:t>
            </a:r>
            <a:r>
              <a:rPr lang="pl-PL" dirty="0" err="1"/>
              <a:t>panel.background</a:t>
            </a:r>
            <a:r>
              <a:rPr lang="pl-PL" dirty="0"/>
              <a:t> = </a:t>
            </a:r>
            <a:r>
              <a:rPr lang="pl-PL" dirty="0" err="1"/>
              <a:t>element_rect</a:t>
            </a:r>
            <a:r>
              <a:rPr lang="pl-PL" dirty="0"/>
              <a:t>(</a:t>
            </a:r>
            <a:r>
              <a:rPr lang="pl-PL" dirty="0" err="1"/>
              <a:t>fill</a:t>
            </a:r>
            <a:r>
              <a:rPr lang="pl-PL" dirty="0"/>
              <a:t>=</a:t>
            </a:r>
            <a:r>
              <a:rPr lang="pl-PL" dirty="0" err="1"/>
              <a:t>NA,size</a:t>
            </a:r>
            <a:r>
              <a:rPr lang="pl-PL" dirty="0"/>
              <a:t>=</a:t>
            </a:r>
            <a:r>
              <a:rPr lang="pl-PL" dirty="0" err="1"/>
              <a:t>rel</a:t>
            </a:r>
            <a:r>
              <a:rPr lang="pl-PL" dirty="0"/>
              <a:t>(20)), </a:t>
            </a:r>
          </a:p>
          <a:p>
            <a:r>
              <a:rPr lang="pl-PL" dirty="0"/>
              <a:t>                  </a:t>
            </a:r>
            <a:r>
              <a:rPr lang="pl-PL" dirty="0" err="1"/>
              <a:t>panel.grid.minor</a:t>
            </a:r>
            <a:r>
              <a:rPr lang="pl-PL" dirty="0"/>
              <a:t> = </a:t>
            </a:r>
            <a:r>
              <a:rPr lang="pl-PL" dirty="0" err="1"/>
              <a:t>element_line</a:t>
            </a:r>
            <a:r>
              <a:rPr lang="pl-PL" dirty="0"/>
              <a:t>(</a:t>
            </a:r>
            <a:r>
              <a:rPr lang="pl-PL" dirty="0" err="1"/>
              <a:t>colour</a:t>
            </a:r>
            <a:r>
              <a:rPr lang="pl-PL" dirty="0"/>
              <a:t> = NA), </a:t>
            </a:r>
          </a:p>
          <a:p>
            <a:r>
              <a:rPr lang="pl-PL" dirty="0"/>
              <a:t>                  </a:t>
            </a:r>
            <a:r>
              <a:rPr lang="pl-PL" dirty="0" err="1"/>
              <a:t>axis.text</a:t>
            </a:r>
            <a:r>
              <a:rPr lang="pl-PL" dirty="0"/>
              <a:t> = </a:t>
            </a:r>
            <a:r>
              <a:rPr lang="pl-PL" dirty="0" err="1"/>
              <a:t>element_text</a:t>
            </a:r>
            <a:r>
              <a:rPr lang="pl-PL" dirty="0"/>
              <a:t>(</a:t>
            </a:r>
            <a:r>
              <a:rPr lang="pl-PL" dirty="0" err="1"/>
              <a:t>size</a:t>
            </a:r>
            <a:r>
              <a:rPr lang="pl-PL" dirty="0"/>
              <a:t>=16), </a:t>
            </a:r>
          </a:p>
          <a:p>
            <a:r>
              <a:rPr lang="pl-PL" dirty="0"/>
              <a:t>                  </a:t>
            </a:r>
            <a:r>
              <a:rPr lang="pl-PL" dirty="0" err="1"/>
              <a:t>axis.title</a:t>
            </a:r>
            <a:r>
              <a:rPr lang="pl-PL" dirty="0"/>
              <a:t> = </a:t>
            </a:r>
            <a:r>
              <a:rPr lang="pl-PL" dirty="0" err="1"/>
              <a:t>element_text</a:t>
            </a:r>
            <a:r>
              <a:rPr lang="pl-PL" dirty="0"/>
              <a:t>(</a:t>
            </a:r>
            <a:r>
              <a:rPr lang="pl-PL" dirty="0" err="1"/>
              <a:t>size</a:t>
            </a:r>
            <a:r>
              <a:rPr lang="pl-PL" dirty="0"/>
              <a:t>=18)</a:t>
            </a:r>
          </a:p>
          <a:p>
            <a:r>
              <a:rPr lang="pl-PL" dirty="0"/>
              <a:t>                  )</a:t>
            </a:r>
          </a:p>
          <a:p>
            <a:r>
              <a:rPr lang="pl-PL" dirty="0"/>
              <a:t>          )</a:t>
            </a:r>
          </a:p>
        </p:txBody>
      </p:sp>
      <p:sp>
        <p:nvSpPr>
          <p:cNvPr id="4" name="Prostokąt 3"/>
          <p:cNvSpPr/>
          <p:nvPr/>
        </p:nvSpPr>
        <p:spPr>
          <a:xfrm>
            <a:off x="-1" y="3881828"/>
            <a:ext cx="8030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big_plot</a:t>
            </a:r>
            <a:r>
              <a:rPr lang="en-US" dirty="0"/>
              <a:t> &lt;-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my_data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size,fill</a:t>
            </a:r>
            <a:r>
              <a:rPr lang="en-US" dirty="0"/>
              <a:t>=type)) + </a:t>
            </a:r>
          </a:p>
          <a:p>
            <a:r>
              <a:rPr lang="en-US" dirty="0"/>
              <a:t>    </a:t>
            </a:r>
            <a:r>
              <a:rPr lang="en-US" dirty="0" err="1"/>
              <a:t>geom_bar</a:t>
            </a:r>
            <a:r>
              <a:rPr lang="en-US" dirty="0"/>
              <a:t>(</a:t>
            </a:r>
            <a:r>
              <a:rPr lang="en-US" dirty="0" err="1"/>
              <a:t>binwidth</a:t>
            </a:r>
            <a:r>
              <a:rPr lang="en-US" dirty="0"/>
              <a:t>=100) +  </a:t>
            </a:r>
          </a:p>
          <a:p>
            <a:r>
              <a:rPr lang="en-US" dirty="0"/>
              <a:t>    guides(fill=FALSE) + </a:t>
            </a:r>
          </a:p>
          <a:p>
            <a:r>
              <a:rPr lang="en-US" dirty="0"/>
              <a:t>    </a:t>
            </a:r>
            <a:r>
              <a:rPr lang="en-US" dirty="0" err="1"/>
              <a:t>scale_y_continuous</a:t>
            </a:r>
            <a:r>
              <a:rPr lang="en-US" dirty="0"/>
              <a:t>(expand=c(0,0))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58480" y="5212095"/>
            <a:ext cx="12033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small_plot</a:t>
            </a:r>
            <a:r>
              <a:rPr lang="pl-PL" dirty="0"/>
              <a:t> &lt;- </a:t>
            </a:r>
            <a:r>
              <a:rPr lang="pl-PL" dirty="0" err="1"/>
              <a:t>ggplot</a:t>
            </a:r>
            <a:r>
              <a:rPr lang="pl-PL" dirty="0"/>
              <a:t>(</a:t>
            </a:r>
            <a:r>
              <a:rPr lang="pl-PL" dirty="0" err="1"/>
              <a:t>my_data</a:t>
            </a:r>
            <a:r>
              <a:rPr lang="pl-PL" dirty="0"/>
              <a:t>, </a:t>
            </a:r>
            <a:r>
              <a:rPr lang="pl-PL" dirty="0" err="1"/>
              <a:t>aes</a:t>
            </a:r>
            <a:r>
              <a:rPr lang="pl-PL" dirty="0"/>
              <a:t>(x=</a:t>
            </a:r>
            <a:r>
              <a:rPr lang="pl-PL" dirty="0" err="1"/>
              <a:t>size,fill</a:t>
            </a:r>
            <a:r>
              <a:rPr lang="pl-PL" dirty="0"/>
              <a:t>=</a:t>
            </a:r>
            <a:r>
              <a:rPr lang="pl-PL" dirty="0" err="1"/>
              <a:t>type</a:t>
            </a:r>
            <a:r>
              <a:rPr lang="pl-PL" dirty="0"/>
              <a:t>)) + </a:t>
            </a:r>
            <a:r>
              <a:rPr lang="pl-PL" dirty="0" err="1"/>
              <a:t>geom_bar</a:t>
            </a:r>
            <a:r>
              <a:rPr lang="pl-PL" dirty="0"/>
              <a:t>(</a:t>
            </a:r>
            <a:r>
              <a:rPr lang="pl-PL" dirty="0" err="1"/>
              <a:t>binwidth</a:t>
            </a:r>
            <a:r>
              <a:rPr lang="pl-PL" dirty="0"/>
              <a:t>=5) + </a:t>
            </a:r>
            <a:r>
              <a:rPr lang="pl-PL" dirty="0" err="1"/>
              <a:t>xlim</a:t>
            </a:r>
            <a:r>
              <a:rPr lang="pl-PL" dirty="0"/>
              <a:t>(0,500) + </a:t>
            </a:r>
            <a:r>
              <a:rPr lang="pl-PL" dirty="0" err="1"/>
              <a:t>theme</a:t>
            </a:r>
            <a:r>
              <a:rPr lang="pl-PL" dirty="0"/>
              <a:t>(</a:t>
            </a:r>
            <a:r>
              <a:rPr lang="pl-PL" dirty="0" err="1"/>
              <a:t>axis.title</a:t>
            </a:r>
            <a:r>
              <a:rPr lang="pl-PL" dirty="0"/>
              <a:t>=</a:t>
            </a:r>
            <a:r>
              <a:rPr lang="pl-PL" dirty="0" err="1"/>
              <a:t>element_blank</a:t>
            </a:r>
            <a:r>
              <a:rPr lang="pl-PL" dirty="0"/>
              <a:t>()) +  </a:t>
            </a:r>
            <a:r>
              <a:rPr lang="pl-PL" dirty="0" err="1"/>
              <a:t>scale_y_continuous</a:t>
            </a:r>
            <a:r>
              <a:rPr lang="pl-PL" dirty="0"/>
              <a:t>(</a:t>
            </a:r>
            <a:r>
              <a:rPr lang="pl-PL" dirty="0" err="1"/>
              <a:t>expand</a:t>
            </a:r>
            <a:r>
              <a:rPr lang="pl-PL" dirty="0"/>
              <a:t>=c(0,0))</a:t>
            </a:r>
          </a:p>
        </p:txBody>
      </p:sp>
    </p:spTree>
    <p:extLst>
      <p:ext uri="{BB962C8B-B14F-4D97-AF65-F5344CB8AC3E}">
        <p14:creationId xmlns:p14="http://schemas.microsoft.com/office/powerpoint/2010/main" val="224172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8422" y="346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library(grid)</a:t>
            </a:r>
          </a:p>
          <a:p>
            <a:r>
              <a:rPr lang="en-US" dirty="0" err="1"/>
              <a:t>vp</a:t>
            </a:r>
            <a:r>
              <a:rPr lang="en-US" dirty="0"/>
              <a:t> &lt;- viewport(width = 0.8, height = 0.7, x = 0.65, y = 0.65)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88422" y="11496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png</a:t>
            </a:r>
            <a:r>
              <a:rPr lang="en-US" dirty="0"/>
              <a:t>("Lesson-07/inset_plot.png")</a:t>
            </a:r>
          </a:p>
          <a:p>
            <a:r>
              <a:rPr lang="en-US" dirty="0"/>
              <a:t>print(</a:t>
            </a:r>
            <a:r>
              <a:rPr lang="en-US" dirty="0" err="1"/>
              <a:t>big_plot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small_plot</a:t>
            </a:r>
            <a:r>
              <a:rPr lang="en-US" dirty="0"/>
              <a:t>, </a:t>
            </a:r>
            <a:r>
              <a:rPr lang="en-US" dirty="0" err="1"/>
              <a:t>vp</a:t>
            </a:r>
            <a:r>
              <a:rPr lang="en-US" dirty="0"/>
              <a:t> = </a:t>
            </a:r>
            <a:r>
              <a:rPr lang="en-US" dirty="0" err="1"/>
              <a:t>vp</a:t>
            </a:r>
            <a:r>
              <a:rPr lang="en-US" dirty="0"/>
              <a:t>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1" y="432000"/>
            <a:ext cx="5994000" cy="59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9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582412" y="217670"/>
            <a:ext cx="5041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5400" b="1" dirty="0" smtClean="0"/>
              <a:t>Typy danych w R</a:t>
            </a:r>
            <a:endParaRPr lang="pl-PL" sz="5400" b="1" dirty="0"/>
          </a:p>
        </p:txBody>
      </p:sp>
      <p:sp>
        <p:nvSpPr>
          <p:cNvPr id="4" name="Prostokąt 3"/>
          <p:cNvSpPr/>
          <p:nvPr/>
        </p:nvSpPr>
        <p:spPr>
          <a:xfrm>
            <a:off x="844160" y="1141000"/>
            <a:ext cx="7740902" cy="335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 smtClean="0"/>
              <a:t>Wektory (</a:t>
            </a:r>
            <a:r>
              <a:rPr lang="pl-PL" sz="3200" dirty="0" err="1" smtClean="0"/>
              <a:t>vectors</a:t>
            </a:r>
            <a:r>
              <a:rPr lang="pl-PL" sz="3200" dirty="0" smtClean="0"/>
              <a:t>)</a:t>
            </a:r>
            <a:r>
              <a:rPr lang="en-US" sz="3200" dirty="0" smtClean="0"/>
              <a:t>:</a:t>
            </a:r>
          </a:p>
          <a:p>
            <a:r>
              <a:rPr lang="pl-PL" dirty="0"/>
              <a:t>a &lt;- c(1,2,5.3,6,-2,4)                  </a:t>
            </a:r>
            <a:r>
              <a:rPr lang="en-US" dirty="0" smtClean="0"/>
              <a:t>			</a:t>
            </a:r>
            <a:r>
              <a:rPr lang="pl-PL" dirty="0" smtClean="0"/>
              <a:t># </a:t>
            </a:r>
            <a:r>
              <a:rPr lang="pl-PL" dirty="0"/>
              <a:t>wektor numeryczny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>b &lt;- c(„</a:t>
            </a:r>
            <a:r>
              <a:rPr lang="pl-PL" dirty="0" err="1"/>
              <a:t>raz”,”dwa”,”trzy</a:t>
            </a:r>
            <a:r>
              <a:rPr lang="pl-PL" dirty="0"/>
              <a:t>”)             </a:t>
            </a:r>
            <a:r>
              <a:rPr lang="en-US" dirty="0" smtClean="0"/>
              <a:t>			</a:t>
            </a:r>
            <a:r>
              <a:rPr lang="pl-PL" dirty="0" smtClean="0"/>
              <a:t># </a:t>
            </a:r>
            <a:r>
              <a:rPr lang="pl-PL" dirty="0"/>
              <a:t>wektor tekstowy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>c &lt;- c(TRUE,TRUE,TRUE,FALSE,TRUE,FALSE) </a:t>
            </a:r>
            <a:r>
              <a:rPr lang="en-US" dirty="0" smtClean="0"/>
              <a:t>		</a:t>
            </a:r>
            <a:r>
              <a:rPr lang="pl-PL" dirty="0" smtClean="0"/>
              <a:t># </a:t>
            </a:r>
            <a:r>
              <a:rPr lang="pl-PL" dirty="0"/>
              <a:t>wektor </a:t>
            </a:r>
            <a:r>
              <a:rPr lang="pl-PL" dirty="0" smtClean="0"/>
              <a:t>logiczny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smtClean="0"/>
              <a:t>Odwołanie do elementów wektora przez indeksy.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/>
              <a:t>a[c(2,4)] # wynikiem jest 2gi i 4ty element </a:t>
            </a:r>
            <a:r>
              <a:rPr lang="pl-PL" dirty="0" smtClean="0"/>
              <a:t>wektora</a:t>
            </a:r>
            <a:endParaRPr lang="en-US" dirty="0" smtClean="0"/>
          </a:p>
          <a:p>
            <a:endParaRPr lang="en-US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930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59664" y="3795647"/>
            <a:ext cx="1025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Parametr </a:t>
            </a:r>
            <a:r>
              <a:rPr lang="pl-PL" i="1" dirty="0" err="1" smtClean="0"/>
              <a:t>byrow</a:t>
            </a:r>
            <a:r>
              <a:rPr lang="pl-PL" dirty="0" smtClean="0"/>
              <a:t>=TRUE wskazuje, że macierz będzie wypełniana danymi wiersz za wierszem. </a:t>
            </a:r>
            <a:r>
              <a:rPr lang="pl-PL" i="1" dirty="0" err="1" smtClean="0"/>
              <a:t>byrow</a:t>
            </a:r>
            <a:r>
              <a:rPr lang="pl-PL" dirty="0" smtClean="0"/>
              <a:t>=FALSE oznacza, że macierz będzie wypełniana kolumna za kolumną (jest to wartość domyślna). </a:t>
            </a:r>
            <a:endParaRPr lang="en-US" dirty="0" smtClean="0"/>
          </a:p>
          <a:p>
            <a:r>
              <a:rPr lang="pl-PL" dirty="0" smtClean="0"/>
              <a:t>Parametr </a:t>
            </a:r>
            <a:r>
              <a:rPr lang="pl-PL" i="1" dirty="0" err="1" smtClean="0"/>
              <a:t>dimnames</a:t>
            </a:r>
            <a:r>
              <a:rPr lang="pl-PL" dirty="0" smtClean="0"/>
              <a:t> umożliwia podanie opcjonalnych etykiet dla wierszy i kolumn.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59664" y="260705"/>
            <a:ext cx="104211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3200" dirty="0">
                <a:solidFill>
                  <a:prstClr val="black"/>
                </a:solidFill>
              </a:rPr>
              <a:t>Macierze (</a:t>
            </a:r>
            <a:r>
              <a:rPr lang="pl-PL" sz="3200" dirty="0" err="1">
                <a:solidFill>
                  <a:prstClr val="black"/>
                </a:solidFill>
              </a:rPr>
              <a:t>matrices</a:t>
            </a:r>
            <a:r>
              <a:rPr lang="pl-PL" sz="3200" dirty="0">
                <a:solidFill>
                  <a:prstClr val="black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:</a:t>
            </a:r>
          </a:p>
          <a:p>
            <a:pPr lvl="0"/>
            <a:endParaRPr lang="pl-PL" sz="3200" dirty="0">
              <a:solidFill>
                <a:prstClr val="black"/>
              </a:solidFill>
            </a:endParaRPr>
          </a:p>
          <a:p>
            <a:pPr lvl="0"/>
            <a:r>
              <a:rPr lang="pl-PL" dirty="0">
                <a:solidFill>
                  <a:prstClr val="black"/>
                </a:solidFill>
              </a:rPr>
              <a:t>Wszystkie kolumny w macierzy muszą mieć ten sam typ (numeryczny, tekstowy itp.) 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pl-PL" dirty="0">
                <a:solidFill>
                  <a:prstClr val="black"/>
                </a:solidFill>
              </a:rPr>
              <a:t>i tę samą długość. Ogólny sposób tworzenia macierzy jest następujący:</a:t>
            </a:r>
          </a:p>
        </p:txBody>
      </p:sp>
      <p:sp>
        <p:nvSpPr>
          <p:cNvPr id="5" name="Prostokąt 4"/>
          <p:cNvSpPr/>
          <p:nvPr/>
        </p:nvSpPr>
        <p:spPr>
          <a:xfrm>
            <a:off x="359664" y="2105120"/>
            <a:ext cx="10091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dane &lt;- c(1,26,24,68)</a:t>
            </a:r>
          </a:p>
          <a:p>
            <a:r>
              <a:rPr lang="pl-PL" dirty="0" err="1" smtClean="0"/>
              <a:t>nazwyWrs</a:t>
            </a:r>
            <a:r>
              <a:rPr lang="pl-PL" dirty="0" smtClean="0"/>
              <a:t> &lt;- c(„R1”, „R2”)</a:t>
            </a:r>
          </a:p>
          <a:p>
            <a:r>
              <a:rPr lang="pl-PL" dirty="0" err="1" smtClean="0"/>
              <a:t>nazwyKol</a:t>
            </a:r>
            <a:r>
              <a:rPr lang="pl-PL" dirty="0" smtClean="0"/>
              <a:t> &lt;- c(„C1”, „C2”) 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err="1" smtClean="0"/>
              <a:t>mojaMacierz</a:t>
            </a:r>
            <a:r>
              <a:rPr lang="pl-PL" dirty="0" smtClean="0"/>
              <a:t> &lt;- matrix(dane, </a:t>
            </a:r>
            <a:r>
              <a:rPr lang="pl-PL" dirty="0" err="1" smtClean="0"/>
              <a:t>nrow</a:t>
            </a:r>
            <a:r>
              <a:rPr lang="pl-PL" dirty="0" smtClean="0"/>
              <a:t>=2, </a:t>
            </a:r>
            <a:r>
              <a:rPr lang="pl-PL" dirty="0" err="1" smtClean="0"/>
              <a:t>ncol</a:t>
            </a:r>
            <a:r>
              <a:rPr lang="pl-PL" dirty="0" smtClean="0"/>
              <a:t>=2, </a:t>
            </a:r>
            <a:r>
              <a:rPr lang="pl-PL" dirty="0" err="1" smtClean="0"/>
              <a:t>byrow</a:t>
            </a:r>
            <a:r>
              <a:rPr lang="pl-PL" dirty="0" smtClean="0"/>
              <a:t>=TRUE, </a:t>
            </a:r>
            <a:r>
              <a:rPr lang="pl-PL" dirty="0" err="1" smtClean="0"/>
              <a:t>dimnames</a:t>
            </a:r>
            <a:r>
              <a:rPr lang="pl-PL" dirty="0" smtClean="0"/>
              <a:t>=list(</a:t>
            </a:r>
            <a:r>
              <a:rPr lang="pl-PL" dirty="0" err="1" smtClean="0"/>
              <a:t>nazwyWrs</a:t>
            </a:r>
            <a:r>
              <a:rPr lang="pl-PL" dirty="0" smtClean="0"/>
              <a:t>, </a:t>
            </a:r>
            <a:r>
              <a:rPr lang="pl-PL" dirty="0" err="1" smtClean="0"/>
              <a:t>nazwyKol</a:t>
            </a:r>
            <a:r>
              <a:rPr lang="pl-PL" dirty="0" smtClean="0"/>
              <a:t>))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359664" y="4866608"/>
            <a:ext cx="11472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Odwołujemy się do wierszy, kolumn lub elementów przez indeksów.</a:t>
            </a:r>
          </a:p>
          <a:p>
            <a:r>
              <a:rPr lang="pl-PL" dirty="0" smtClean="0"/>
              <a:t>x[,4]      # 4ta kolumna macierzy</a:t>
            </a:r>
          </a:p>
          <a:p>
            <a:r>
              <a:rPr lang="pl-PL" dirty="0" smtClean="0"/>
              <a:t>x[3,]      # 3ci wiersz macierzy </a:t>
            </a:r>
          </a:p>
          <a:p>
            <a:r>
              <a:rPr lang="pl-PL" dirty="0" smtClean="0"/>
              <a:t>x[2:4,1:3] # wiersze od 2 do 4 i kolumny od 1 do 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127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752856" y="15591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Tabel</a:t>
            </a:r>
            <a:r>
              <a:rPr lang="en-US" dirty="0" err="1" smtClean="0"/>
              <a:t>ka</a:t>
            </a:r>
            <a:r>
              <a:rPr lang="pl-PL" dirty="0" smtClean="0"/>
              <a:t> danych jest typem danych bardziej ogólnym niż macierz. Różnica polega na tym, że różne kolumny mogą zawierać różne typy danych (numeryczne, teksty, </a:t>
            </a:r>
            <a:r>
              <a:rPr lang="en-US" dirty="0" err="1" smtClean="0"/>
              <a:t>czynniki</a:t>
            </a:r>
            <a:r>
              <a:rPr lang="pl-PL" dirty="0" smtClean="0"/>
              <a:t> itp.).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752856" y="821174"/>
            <a:ext cx="5066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>
                <a:solidFill>
                  <a:prstClr val="black"/>
                </a:solidFill>
              </a:rPr>
              <a:t>Tabel</a:t>
            </a:r>
            <a:r>
              <a:rPr lang="en-US" sz="3200" dirty="0" err="1">
                <a:solidFill>
                  <a:prstClr val="black"/>
                </a:solidFill>
              </a:rPr>
              <a:t>ki</a:t>
            </a:r>
            <a:r>
              <a:rPr lang="pl-PL" sz="3200" dirty="0">
                <a:solidFill>
                  <a:prstClr val="black"/>
                </a:solidFill>
              </a:rPr>
              <a:t> danych (data </a:t>
            </a:r>
            <a:r>
              <a:rPr lang="pl-PL" sz="3200" dirty="0" err="1">
                <a:solidFill>
                  <a:prstClr val="black"/>
                </a:solidFill>
              </a:rPr>
              <a:t>frames</a:t>
            </a:r>
            <a:r>
              <a:rPr lang="pl-PL" sz="3200" dirty="0" smtClean="0">
                <a:solidFill>
                  <a:prstClr val="black"/>
                </a:solidFill>
              </a:rPr>
              <a:t>)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  <a:endParaRPr lang="pl-PL" sz="3200" dirty="0">
              <a:solidFill>
                <a:prstClr val="black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52856" y="2635699"/>
            <a:ext cx="10649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d &lt;- c(1,2,3,4)</a:t>
            </a:r>
          </a:p>
          <a:p>
            <a:r>
              <a:rPr lang="pl-PL" dirty="0" smtClean="0"/>
              <a:t>e &lt;- c(„czerwony”, „biały”, „czerwony”, NA)</a:t>
            </a:r>
          </a:p>
          <a:p>
            <a:r>
              <a:rPr lang="pl-PL" dirty="0" smtClean="0"/>
              <a:t>f &lt;- c(TRUE,TRUE,TRUE,FALSE)</a:t>
            </a:r>
            <a:endParaRPr lang="en-US" dirty="0" smtClean="0"/>
          </a:p>
          <a:p>
            <a:endParaRPr lang="pl-PL" dirty="0" smtClean="0"/>
          </a:p>
          <a:p>
            <a:r>
              <a:rPr lang="pl-PL" dirty="0" err="1" smtClean="0"/>
              <a:t>mojeDane</a:t>
            </a:r>
            <a:r>
              <a:rPr lang="pl-PL" dirty="0" smtClean="0"/>
              <a:t> &lt;- </a:t>
            </a:r>
            <a:r>
              <a:rPr lang="pl-PL" dirty="0" err="1" smtClean="0"/>
              <a:t>data.frame</a:t>
            </a:r>
            <a:r>
              <a:rPr lang="pl-PL" dirty="0" smtClean="0"/>
              <a:t>(</a:t>
            </a:r>
            <a:r>
              <a:rPr lang="pl-PL" dirty="0" err="1" smtClean="0"/>
              <a:t>d,e,f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names</a:t>
            </a:r>
            <a:r>
              <a:rPr lang="pl-PL" dirty="0" smtClean="0"/>
              <a:t>(</a:t>
            </a:r>
            <a:r>
              <a:rPr lang="pl-PL" dirty="0" err="1" smtClean="0"/>
              <a:t>mojeDane</a:t>
            </a:r>
            <a:r>
              <a:rPr lang="pl-PL" dirty="0" smtClean="0"/>
              <a:t>) &lt;- c(„</a:t>
            </a:r>
            <a:r>
              <a:rPr lang="pl-PL" dirty="0" err="1" smtClean="0"/>
              <a:t>ID”,”Kolor”,”Znacznik</a:t>
            </a:r>
            <a:r>
              <a:rPr lang="pl-PL" dirty="0" smtClean="0"/>
              <a:t>”) # nazwy zmiennych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52856" y="4543235"/>
            <a:ext cx="10841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Jest wiele sposobów aby odwołać się do elementów tabeli danych.</a:t>
            </a:r>
          </a:p>
          <a:p>
            <a:endParaRPr lang="pl-PL" dirty="0" smtClean="0"/>
          </a:p>
          <a:p>
            <a:r>
              <a:rPr lang="pl-PL" dirty="0" err="1" smtClean="0"/>
              <a:t>mojeDane</a:t>
            </a:r>
            <a:r>
              <a:rPr lang="pl-PL" dirty="0" smtClean="0"/>
              <a:t>[3:5]            </a:t>
            </a:r>
            <a:r>
              <a:rPr lang="en-US" dirty="0" smtClean="0"/>
              <a:t>					</a:t>
            </a:r>
            <a:r>
              <a:rPr lang="pl-PL" dirty="0" smtClean="0"/>
              <a:t># kolumny 3,4,5 tabeli danych</a:t>
            </a:r>
          </a:p>
          <a:p>
            <a:r>
              <a:rPr lang="pl-PL" dirty="0" err="1" smtClean="0"/>
              <a:t>mojeDane</a:t>
            </a:r>
            <a:r>
              <a:rPr lang="pl-PL" dirty="0" smtClean="0"/>
              <a:t>[c(„</a:t>
            </a:r>
            <a:r>
              <a:rPr lang="pl-PL" dirty="0" err="1" smtClean="0"/>
              <a:t>ID”,”Wiek</a:t>
            </a:r>
            <a:r>
              <a:rPr lang="pl-PL" dirty="0" smtClean="0"/>
              <a:t>”)] </a:t>
            </a:r>
            <a:r>
              <a:rPr lang="en-US" dirty="0" smtClean="0"/>
              <a:t>					</a:t>
            </a:r>
            <a:r>
              <a:rPr lang="pl-PL" dirty="0" smtClean="0"/>
              <a:t># kolumny ID i wiek w tabeli danych</a:t>
            </a:r>
          </a:p>
          <a:p>
            <a:r>
              <a:rPr lang="pl-PL" dirty="0" smtClean="0"/>
              <a:t>mojeDane$X1              </a:t>
            </a:r>
            <a:r>
              <a:rPr lang="en-US" dirty="0" smtClean="0"/>
              <a:t>					</a:t>
            </a:r>
            <a:r>
              <a:rPr lang="pl-PL" dirty="0" smtClean="0"/>
              <a:t># zmienna X1 w tabeli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892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109908" y="574286"/>
            <a:ext cx="20285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>
                <a:solidFill>
                  <a:prstClr val="black"/>
                </a:solidFill>
              </a:rPr>
              <a:t>Listy (</a:t>
            </a:r>
            <a:r>
              <a:rPr lang="pl-PL" sz="3200" dirty="0" err="1">
                <a:solidFill>
                  <a:prstClr val="black"/>
                </a:solidFill>
              </a:rPr>
              <a:t>lists</a:t>
            </a:r>
            <a:r>
              <a:rPr lang="pl-PL" sz="3200" dirty="0" smtClean="0">
                <a:solidFill>
                  <a:prstClr val="black"/>
                </a:solidFill>
              </a:rPr>
              <a:t>)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</a:p>
          <a:p>
            <a:endParaRPr lang="pl-PL" sz="3200" dirty="0">
              <a:solidFill>
                <a:prstClr val="black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1109908" y="1431143"/>
            <a:ext cx="10100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Lista to uporządkowany zbiór obiektów. Lista pozwala na zebranie wielu obiektów (potencjalnie niezwiązanych) pod jedną nazwą.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109908" y="3175414"/>
            <a:ext cx="9140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Identyfikujemy elementy listy używając odwołania[[]].</a:t>
            </a:r>
          </a:p>
          <a:p>
            <a:endParaRPr lang="pl-PL" dirty="0" smtClean="0"/>
          </a:p>
          <a:p>
            <a:r>
              <a:rPr lang="pl-PL" dirty="0" err="1" smtClean="0"/>
              <a:t>mylist</a:t>
            </a:r>
            <a:r>
              <a:rPr lang="pl-PL" dirty="0" smtClean="0"/>
              <a:t>[[2]]           # drugi obiekt listy</a:t>
            </a:r>
          </a:p>
          <a:p>
            <a:r>
              <a:rPr lang="pl-PL" dirty="0" err="1" smtClean="0"/>
              <a:t>mylist</a:t>
            </a:r>
            <a:r>
              <a:rPr lang="pl-PL" dirty="0" smtClean="0"/>
              <a:t>[[„</a:t>
            </a:r>
            <a:r>
              <a:rPr lang="pl-PL" dirty="0" err="1" smtClean="0"/>
              <a:t>mynumbers</a:t>
            </a:r>
            <a:r>
              <a:rPr lang="pl-PL" dirty="0" smtClean="0"/>
              <a:t>”]] # element listy nazywany </a:t>
            </a:r>
            <a:r>
              <a:rPr lang="pl-PL" dirty="0" err="1" smtClean="0"/>
              <a:t>mynumbers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109908" y="2441778"/>
            <a:ext cx="579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 &lt;- list(name=”Fred”, </a:t>
            </a:r>
            <a:r>
              <a:rPr lang="en-US" dirty="0" err="1" smtClean="0"/>
              <a:t>mynumbers</a:t>
            </a:r>
            <a:r>
              <a:rPr lang="en-US" dirty="0" smtClean="0"/>
              <a:t>=a, </a:t>
            </a:r>
            <a:r>
              <a:rPr lang="en-US" dirty="0" err="1" smtClean="0"/>
              <a:t>mymatrix</a:t>
            </a:r>
            <a:r>
              <a:rPr lang="en-US" dirty="0" smtClean="0"/>
              <a:t>=y, age=5.3)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12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95656" y="352151"/>
            <a:ext cx="97993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prstClr val="black"/>
                </a:solidFill>
              </a:rPr>
              <a:t>Typ </a:t>
            </a:r>
            <a:r>
              <a:rPr lang="pl-PL" sz="3200" dirty="0" smtClean="0">
                <a:solidFill>
                  <a:prstClr val="black"/>
                </a:solidFill>
              </a:rPr>
              <a:t>czynnikowy</a:t>
            </a:r>
            <a:r>
              <a:rPr lang="en-US" sz="3200" dirty="0" smtClean="0">
                <a:solidFill>
                  <a:prstClr val="black"/>
                </a:solidFill>
              </a:rPr>
              <a:t> (factor)</a:t>
            </a:r>
            <a:r>
              <a:rPr lang="pl-PL" sz="3200" dirty="0" smtClean="0">
                <a:solidFill>
                  <a:prstClr val="black"/>
                </a:solidFill>
              </a:rPr>
              <a:t> </a:t>
            </a:r>
            <a:r>
              <a:rPr lang="pl-PL" sz="3200" dirty="0">
                <a:solidFill>
                  <a:prstClr val="black"/>
                </a:solidFill>
              </a:rPr>
              <a:t>(nazywany również wyliczeniowym lub kategorycznym)</a:t>
            </a:r>
          </a:p>
        </p:txBody>
      </p:sp>
      <p:sp>
        <p:nvSpPr>
          <p:cNvPr id="3" name="Prostokąt 2"/>
          <p:cNvSpPr/>
          <p:nvPr/>
        </p:nvSpPr>
        <p:spPr>
          <a:xfrm>
            <a:off x="295656" y="1704124"/>
            <a:ext cx="11180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# Zmienna płeć ma 20 wpisów „mężczyzna” </a:t>
            </a:r>
          </a:p>
          <a:p>
            <a:r>
              <a:rPr lang="pl-PL" dirty="0" smtClean="0"/>
              <a:t># oraz 30 wpisów „kobieta”</a:t>
            </a:r>
          </a:p>
          <a:p>
            <a:r>
              <a:rPr lang="pl-PL" dirty="0" smtClean="0"/>
              <a:t>płeć &lt;- c(rep(„mężczyzna”,20), rep(„kobieta”, 30)) </a:t>
            </a:r>
          </a:p>
          <a:p>
            <a:r>
              <a:rPr lang="pl-PL" dirty="0" smtClean="0"/>
              <a:t>płeć &lt;- </a:t>
            </a:r>
            <a:r>
              <a:rPr lang="pl-PL" dirty="0" err="1" smtClean="0"/>
              <a:t>factor</a:t>
            </a:r>
            <a:r>
              <a:rPr lang="pl-PL" dirty="0" smtClean="0"/>
              <a:t>(płeć)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9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82412" y="1360670"/>
            <a:ext cx="323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install.packages</a:t>
            </a:r>
            <a:r>
              <a:rPr lang="pl-PL" dirty="0" smtClean="0"/>
              <a:t>("</a:t>
            </a:r>
            <a:r>
              <a:rPr lang="pl-PL" dirty="0" err="1" smtClean="0"/>
              <a:t>VennDiagram</a:t>
            </a:r>
            <a:r>
              <a:rPr lang="pl-PL" dirty="0" smtClean="0"/>
              <a:t>")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82412" y="217670"/>
            <a:ext cx="5041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Diagram </a:t>
            </a:r>
            <a:r>
              <a:rPr lang="en-US" sz="5400" b="1" dirty="0" err="1" smtClean="0"/>
              <a:t>Venna</a:t>
            </a:r>
            <a:endParaRPr lang="pl-PL" sz="5400" b="1" dirty="0"/>
          </a:p>
        </p:txBody>
      </p:sp>
      <p:sp>
        <p:nvSpPr>
          <p:cNvPr id="4" name="Prostokąt 3"/>
          <p:cNvSpPr/>
          <p:nvPr/>
        </p:nvSpPr>
        <p:spPr>
          <a:xfrm>
            <a:off x="582412" y="1845302"/>
            <a:ext cx="218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mtClean="0"/>
              <a:t>library</a:t>
            </a:r>
            <a:r>
              <a:rPr lang="pl-PL" dirty="0" smtClean="0"/>
              <a:t>(</a:t>
            </a:r>
            <a:r>
              <a:rPr lang="pl-PL" dirty="0" err="1" smtClean="0"/>
              <a:t>VennDiagram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82412" y="2329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 smtClean="0"/>
              <a:t>listA</a:t>
            </a:r>
            <a:r>
              <a:rPr lang="pl-PL" dirty="0" smtClean="0"/>
              <a:t> &lt;- read.csv("Lesson-06/genes_list_A.txt",</a:t>
            </a:r>
            <a:r>
              <a:rPr lang="pl-PL" dirty="0" err="1" smtClean="0"/>
              <a:t>header</a:t>
            </a:r>
            <a:r>
              <a:rPr lang="pl-PL" dirty="0" smtClean="0"/>
              <a:t>=FALSE)</a:t>
            </a:r>
          </a:p>
          <a:p>
            <a:r>
              <a:rPr lang="pl-PL" dirty="0" smtClean="0"/>
              <a:t>A &lt;- listA$V1</a:t>
            </a:r>
          </a:p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88392" y="3253264"/>
            <a:ext cx="120152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/>
              <a:t>venn.diagram</a:t>
            </a:r>
            <a:r>
              <a:rPr lang="pl-PL" dirty="0" smtClean="0"/>
              <a:t>(list("list C"=C, "list D"=D), </a:t>
            </a:r>
            <a:r>
              <a:rPr lang="pl-PL" dirty="0" err="1" smtClean="0"/>
              <a:t>fill</a:t>
            </a:r>
            <a:r>
              <a:rPr lang="pl-PL" dirty="0" smtClean="0"/>
              <a:t> = c("</a:t>
            </a:r>
            <a:r>
              <a:rPr lang="pl-PL" dirty="0" err="1" smtClean="0"/>
              <a:t>yellow</a:t>
            </a:r>
            <a:r>
              <a:rPr lang="pl-PL" dirty="0" smtClean="0"/>
              <a:t>","</a:t>
            </a:r>
            <a:r>
              <a:rPr lang="pl-PL" dirty="0" err="1" smtClean="0"/>
              <a:t>cyan</a:t>
            </a:r>
            <a:r>
              <a:rPr lang="pl-PL" dirty="0" smtClean="0"/>
              <a:t>"), </a:t>
            </a:r>
            <a:r>
              <a:rPr lang="pl-PL" dirty="0" err="1" smtClean="0"/>
              <a:t>cex</a:t>
            </a:r>
            <a:r>
              <a:rPr lang="pl-PL" dirty="0" smtClean="0"/>
              <a:t> = 1.5, </a:t>
            </a:r>
            <a:r>
              <a:rPr lang="pl-PL" dirty="0" err="1" smtClean="0"/>
              <a:t>filename</a:t>
            </a:r>
            <a:r>
              <a:rPr lang="pl-PL" dirty="0" smtClean="0"/>
              <a:t>="Lesson-06/Venn_diagram_genes_2.png")</a:t>
            </a:r>
          </a:p>
          <a:p>
            <a:endParaRPr lang="pl-PL" dirty="0" smtClean="0"/>
          </a:p>
          <a:p>
            <a:r>
              <a:rPr lang="pl-PL" dirty="0" err="1" smtClean="0"/>
              <a:t>venn.diagram</a:t>
            </a:r>
            <a:r>
              <a:rPr lang="pl-PL" dirty="0" smtClean="0"/>
              <a:t>(list(A = A, C = C, D = D), </a:t>
            </a:r>
            <a:r>
              <a:rPr lang="pl-PL" dirty="0" err="1" smtClean="0"/>
              <a:t>fill</a:t>
            </a:r>
            <a:r>
              <a:rPr lang="pl-PL" dirty="0" smtClean="0"/>
              <a:t> = c("</a:t>
            </a:r>
            <a:r>
              <a:rPr lang="pl-PL" dirty="0" err="1" smtClean="0"/>
              <a:t>yellow</a:t>
            </a:r>
            <a:r>
              <a:rPr lang="pl-PL" dirty="0" smtClean="0"/>
              <a:t>","red","</a:t>
            </a:r>
            <a:r>
              <a:rPr lang="pl-PL" dirty="0" err="1" smtClean="0"/>
              <a:t>cyan</a:t>
            </a:r>
            <a:r>
              <a:rPr lang="pl-PL" dirty="0" smtClean="0"/>
              <a:t>"), </a:t>
            </a:r>
            <a:r>
              <a:rPr lang="pl-PL" dirty="0" err="1" smtClean="0"/>
              <a:t>cex</a:t>
            </a:r>
            <a:r>
              <a:rPr lang="pl-PL" dirty="0" smtClean="0"/>
              <a:t> = 1.5,filename="Lesson-06/Venn_diagram_genes_3.png")</a:t>
            </a:r>
          </a:p>
          <a:p>
            <a:endParaRPr lang="pl-PL" dirty="0" smtClean="0"/>
          </a:p>
          <a:p>
            <a:r>
              <a:rPr lang="pl-PL" dirty="0" err="1" smtClean="0"/>
              <a:t>venn.diagram</a:t>
            </a:r>
            <a:r>
              <a:rPr lang="pl-PL" dirty="0" smtClean="0"/>
              <a:t>(list(A = A, B = B, C = C, D = D), </a:t>
            </a:r>
            <a:r>
              <a:rPr lang="pl-PL" dirty="0" err="1" smtClean="0"/>
              <a:t>fill</a:t>
            </a:r>
            <a:r>
              <a:rPr lang="pl-PL" dirty="0" smtClean="0"/>
              <a:t> = c("</a:t>
            </a:r>
            <a:r>
              <a:rPr lang="pl-PL" dirty="0" err="1" smtClean="0"/>
              <a:t>yellow</a:t>
            </a:r>
            <a:r>
              <a:rPr lang="pl-PL" dirty="0" smtClean="0"/>
              <a:t>","red","</a:t>
            </a:r>
            <a:r>
              <a:rPr lang="pl-PL" dirty="0" err="1" smtClean="0"/>
              <a:t>cyan</a:t>
            </a:r>
            <a:r>
              <a:rPr lang="pl-PL" dirty="0" smtClean="0"/>
              <a:t>","</a:t>
            </a:r>
            <a:r>
              <a:rPr lang="pl-PL" dirty="0" err="1" smtClean="0"/>
              <a:t>forestgreen</a:t>
            </a:r>
            <a:r>
              <a:rPr lang="pl-PL" dirty="0" smtClean="0"/>
              <a:t>"), </a:t>
            </a:r>
            <a:r>
              <a:rPr lang="pl-PL" dirty="0" err="1" smtClean="0"/>
              <a:t>cex</a:t>
            </a:r>
            <a:r>
              <a:rPr lang="pl-PL" dirty="0" smtClean="0"/>
              <a:t> = 1.5,filename="Lesson-06/Venn_diagram_genes_4.png")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33" y="406399"/>
            <a:ext cx="3880133" cy="3880133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4"/>
            <a:ext cx="3914541" cy="391454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41" y="2943460"/>
            <a:ext cx="3914540" cy="39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6579" t="293" r="7456" b="-1"/>
          <a:stretch/>
        </p:blipFill>
        <p:spPr>
          <a:xfrm>
            <a:off x="786064" y="0"/>
            <a:ext cx="10427368" cy="68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084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839</Words>
  <Application>Microsoft Office PowerPoint</Application>
  <PresentationFormat>Panoramiczny</PresentationFormat>
  <Paragraphs>126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Diagram Venna, mapy cieplne etc.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Venna, mapy cieplne etc.</dc:title>
  <dc:creator>pc</dc:creator>
  <cp:lastModifiedBy>pc</cp:lastModifiedBy>
  <cp:revision>20</cp:revision>
  <dcterms:created xsi:type="dcterms:W3CDTF">2018-06-26T18:04:01Z</dcterms:created>
  <dcterms:modified xsi:type="dcterms:W3CDTF">2018-06-28T05:08:08Z</dcterms:modified>
</cp:coreProperties>
</file>