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D33-534E-4F0F-867E-E7053C1B5598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9143-69B3-4544-ACF3-6D5F0CB71D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17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D33-534E-4F0F-867E-E7053C1B5598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9143-69B3-4544-ACF3-6D5F0CB71D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814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D33-534E-4F0F-867E-E7053C1B5598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9143-69B3-4544-ACF3-6D5F0CB71D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4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D33-534E-4F0F-867E-E7053C1B5598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9143-69B3-4544-ACF3-6D5F0CB71D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05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D33-534E-4F0F-867E-E7053C1B5598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9143-69B3-4544-ACF3-6D5F0CB71D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32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D33-534E-4F0F-867E-E7053C1B5598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9143-69B3-4544-ACF3-6D5F0CB71D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7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D33-534E-4F0F-867E-E7053C1B5598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9143-69B3-4544-ACF3-6D5F0CB71D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302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D33-534E-4F0F-867E-E7053C1B5598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9143-69B3-4544-ACF3-6D5F0CB71D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00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D33-534E-4F0F-867E-E7053C1B5598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9143-69B3-4544-ACF3-6D5F0CB71D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13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D33-534E-4F0F-867E-E7053C1B5598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9143-69B3-4544-ACF3-6D5F0CB71D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380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BD33-534E-4F0F-867E-E7053C1B5598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9143-69B3-4544-ACF3-6D5F0CB71D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9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BD33-534E-4F0F-867E-E7053C1B5598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99143-69B3-4544-ACF3-6D5F0CB71D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194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46988" y="1629156"/>
            <a:ext cx="10611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/>
              <a:t>Funkcje</a:t>
            </a:r>
            <a:r>
              <a:rPr lang="en-US" sz="4800" dirty="0" smtClean="0"/>
              <a:t> cd.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/>
              <a:t>Grafika</a:t>
            </a:r>
            <a:r>
              <a:rPr lang="en-US" sz="4800" dirty="0" smtClean="0"/>
              <a:t> z </a:t>
            </a:r>
            <a:r>
              <a:rPr lang="en-US" sz="4800" dirty="0" err="1" smtClean="0"/>
              <a:t>użyciem</a:t>
            </a:r>
            <a:r>
              <a:rPr lang="en-US" sz="4800" dirty="0" smtClean="0"/>
              <a:t> </a:t>
            </a:r>
            <a:r>
              <a:rPr lang="en-US" sz="4800" dirty="0" err="1" smtClean="0"/>
              <a:t>pakietu</a:t>
            </a:r>
            <a:r>
              <a:rPr lang="en-US" sz="4800" dirty="0" smtClean="0"/>
              <a:t> ggplot2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34217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26042" t="7963" r="23958" b="8703"/>
          <a:stretch/>
        </p:blipFill>
        <p:spPr>
          <a:xfrm>
            <a:off x="2343150" y="96838"/>
            <a:ext cx="7186507" cy="673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4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73736" y="1234440"/>
            <a:ext cx="11914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/>
              <a:t>Doskonały</a:t>
            </a:r>
            <a:r>
              <a:rPr lang="en-US" sz="6600" dirty="0" smtClean="0"/>
              <a:t> </a:t>
            </a:r>
            <a:r>
              <a:rPr lang="en-US" sz="6600" dirty="0" err="1" smtClean="0"/>
              <a:t>pakiet</a:t>
            </a:r>
            <a:r>
              <a:rPr lang="en-US" sz="6600" dirty="0" smtClean="0"/>
              <a:t> do </a:t>
            </a:r>
            <a:r>
              <a:rPr lang="en-US" sz="6600" dirty="0" err="1" smtClean="0"/>
              <a:t>tworzenia</a:t>
            </a:r>
            <a:r>
              <a:rPr lang="en-US" sz="6600" dirty="0" smtClean="0"/>
              <a:t> </a:t>
            </a:r>
            <a:r>
              <a:rPr lang="en-US" sz="6600" dirty="0" err="1" smtClean="0"/>
              <a:t>wykresów</a:t>
            </a:r>
            <a:r>
              <a:rPr lang="en-US" sz="6600" dirty="0" smtClean="0"/>
              <a:t>: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ggplot2</a:t>
            </a:r>
            <a:endParaRPr lang="pl-PL" sz="4800" b="1" dirty="0">
              <a:solidFill>
                <a:srgbClr val="FF0000"/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2"/>
          <a:srcRect l="27500" t="31852" r="48333" b="30926"/>
          <a:stretch/>
        </p:blipFill>
        <p:spPr>
          <a:xfrm>
            <a:off x="4762500" y="2236733"/>
            <a:ext cx="5334000" cy="46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9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24792" t="22037" r="26667" b="55555"/>
          <a:stretch/>
        </p:blipFill>
        <p:spPr>
          <a:xfrm>
            <a:off x="1485900" y="552450"/>
            <a:ext cx="8877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1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57250" y="7436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Mapowania opisuje funkcja </a:t>
            </a:r>
            <a:r>
              <a:rPr lang="pl-PL" dirty="0" err="1"/>
              <a:t>aes</a:t>
            </a:r>
            <a:r>
              <a:rPr lang="pl-PL" dirty="0"/>
              <a:t>(). Argumenty tej funkcji to pary cecha </a:t>
            </a:r>
            <a:r>
              <a:rPr lang="pl-PL" dirty="0" smtClean="0"/>
              <a:t>wykresu=zmienna</a:t>
            </a:r>
            <a:r>
              <a:rPr lang="en-US" dirty="0" smtClean="0"/>
              <a:t> </a:t>
            </a:r>
            <a:r>
              <a:rPr lang="pl-PL" dirty="0"/>
              <a:t>opisują elementy wizualne wykresu </a:t>
            </a:r>
            <a:r>
              <a:rPr lang="pl-PL" dirty="0" err="1" smtClean="0"/>
              <a:t>np</a:t>
            </a:r>
            <a:r>
              <a:rPr lang="en-US" dirty="0" smtClean="0"/>
              <a:t> </a:t>
            </a:r>
            <a:r>
              <a:rPr lang="en-US" dirty="0" err="1" smtClean="0"/>
              <a:t>kształt</a:t>
            </a:r>
            <a:r>
              <a:rPr lang="en-US" dirty="0" smtClean="0"/>
              <a:t>, </a:t>
            </a:r>
            <a:r>
              <a:rPr lang="en-US" dirty="0" err="1" smtClean="0"/>
              <a:t>kolor</a:t>
            </a:r>
            <a:r>
              <a:rPr lang="en-US" dirty="0" smtClean="0"/>
              <a:t>, </a:t>
            </a:r>
            <a:r>
              <a:rPr lang="en-US" dirty="0" err="1" smtClean="0"/>
              <a:t>ustawienie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857250" y="2228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Trzon wykresu rozbudowuje się dodając kolejne funkcje z użyciem operatora +. W tym przypadku funkcja </a:t>
            </a:r>
            <a:r>
              <a:rPr lang="pl-PL" dirty="0" err="1"/>
              <a:t>geom_point</a:t>
            </a:r>
            <a:r>
              <a:rPr lang="pl-PL" dirty="0"/>
              <a:t>() dodaje do wykresu warstwę przedstawiającą dane za pomocą punktów</a:t>
            </a:r>
          </a:p>
        </p:txBody>
      </p:sp>
      <p:sp>
        <p:nvSpPr>
          <p:cNvPr id="4" name="Prostokąt 3"/>
          <p:cNvSpPr/>
          <p:nvPr/>
        </p:nvSpPr>
        <p:spPr>
          <a:xfrm>
            <a:off x="857250" y="3667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Funkcje, o nazwach rozpoczynających się od </a:t>
            </a:r>
            <a:r>
              <a:rPr lang="pl-PL" dirty="0" err="1"/>
              <a:t>geom</a:t>
            </a:r>
            <a:r>
              <a:rPr lang="pl-PL" dirty="0"/>
              <a:t>_ nazywamy geometriami,</a:t>
            </a:r>
          </a:p>
        </p:txBody>
      </p:sp>
      <p:sp>
        <p:nvSpPr>
          <p:cNvPr id="5" name="Prostokąt 4"/>
          <p:cNvSpPr/>
          <p:nvPr/>
        </p:nvSpPr>
        <p:spPr>
          <a:xfrm>
            <a:off x="857250" y="45524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Funkcje, o nazwach rozpoczynających się od </a:t>
            </a:r>
            <a:r>
              <a:rPr lang="pl-PL" dirty="0" err="1"/>
              <a:t>geom</a:t>
            </a:r>
            <a:r>
              <a:rPr lang="pl-PL" dirty="0"/>
              <a:t>_ nazywamy geometriami, określają one w jaki sposób dane są prezentowane.</a:t>
            </a:r>
          </a:p>
        </p:txBody>
      </p:sp>
    </p:spTree>
    <p:extLst>
      <p:ext uri="{BB962C8B-B14F-4D97-AF65-F5344CB8AC3E}">
        <p14:creationId xmlns:p14="http://schemas.microsoft.com/office/powerpoint/2010/main" val="110098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/>
          <p:cNvGrpSpPr/>
          <p:nvPr/>
        </p:nvGrpSpPr>
        <p:grpSpPr>
          <a:xfrm>
            <a:off x="423333" y="638175"/>
            <a:ext cx="11345333" cy="5581650"/>
            <a:chOff x="0" y="0"/>
            <a:chExt cx="11345333" cy="5581650"/>
          </a:xfrm>
        </p:grpSpPr>
        <p:pic>
          <p:nvPicPr>
            <p:cNvPr id="2" name="Obraz 1"/>
            <p:cNvPicPr>
              <a:picLocks noChangeAspect="1"/>
            </p:cNvPicPr>
            <p:nvPr/>
          </p:nvPicPr>
          <p:blipFill rotWithShape="1">
            <a:blip r:embed="rId2"/>
            <a:srcRect b="74627"/>
            <a:stretch/>
          </p:blipFill>
          <p:spPr>
            <a:xfrm>
              <a:off x="0" y="0"/>
              <a:ext cx="11345333" cy="1619250"/>
            </a:xfrm>
            <a:prstGeom prst="rect">
              <a:avLst/>
            </a:prstGeom>
          </p:spPr>
        </p:pic>
        <p:pic>
          <p:nvPicPr>
            <p:cNvPr id="3" name="Obraz 2"/>
            <p:cNvPicPr>
              <a:picLocks noChangeAspect="1"/>
            </p:cNvPicPr>
            <p:nvPr/>
          </p:nvPicPr>
          <p:blipFill rotWithShape="1">
            <a:blip r:embed="rId2"/>
            <a:srcRect t="37911"/>
            <a:stretch/>
          </p:blipFill>
          <p:spPr>
            <a:xfrm>
              <a:off x="0" y="1619250"/>
              <a:ext cx="11345333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963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8" y="0"/>
            <a:ext cx="12024784" cy="67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9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0"/>
            <a:ext cx="122936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6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80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76300" y="914401"/>
            <a:ext cx="10287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/>
              <a:t>&gt; </a:t>
            </a:r>
            <a:r>
              <a:rPr lang="pl-PL" sz="3600" dirty="0" err="1"/>
              <a:t>cat</a:t>
            </a:r>
            <a:r>
              <a:rPr lang="pl-PL" sz="3600" dirty="0"/>
              <a:t>("Źdźbło")</a:t>
            </a:r>
          </a:p>
          <a:p>
            <a:r>
              <a:rPr lang="pl-PL" sz="3600" dirty="0" err="1"/>
              <a:t>Zdzblo</a:t>
            </a:r>
            <a:endParaRPr lang="pl-PL" sz="3600" dirty="0"/>
          </a:p>
          <a:p>
            <a:endParaRPr lang="pl-PL" sz="3600" dirty="0"/>
          </a:p>
          <a:p>
            <a:r>
              <a:rPr lang="pl-PL" sz="3600" dirty="0"/>
              <a:t>Gdy wpiszemy funkcję:</a:t>
            </a:r>
          </a:p>
          <a:p>
            <a:endParaRPr lang="pl-PL" sz="3600" dirty="0"/>
          </a:p>
          <a:p>
            <a:r>
              <a:rPr lang="pl-PL" sz="3600" dirty="0" err="1"/>
              <a:t>Sys.setlocale</a:t>
            </a:r>
            <a:r>
              <a:rPr lang="pl-PL" sz="3600" dirty="0"/>
              <a:t>(</a:t>
            </a:r>
            <a:r>
              <a:rPr lang="pl-PL" sz="3600" dirty="0" err="1"/>
              <a:t>category</a:t>
            </a:r>
            <a:r>
              <a:rPr lang="pl-PL" sz="3600" dirty="0"/>
              <a:t> = "LC_ALL", </a:t>
            </a:r>
            <a:r>
              <a:rPr lang="pl-PL" sz="3600" dirty="0" err="1"/>
              <a:t>locale</a:t>
            </a:r>
            <a:r>
              <a:rPr lang="pl-PL" sz="3600" dirty="0"/>
              <a:t> = "</a:t>
            </a:r>
            <a:r>
              <a:rPr lang="pl-PL" sz="3600" dirty="0" err="1"/>
              <a:t>Polish</a:t>
            </a:r>
            <a:r>
              <a:rPr lang="pl-PL" sz="3600" dirty="0"/>
              <a:t>")</a:t>
            </a:r>
          </a:p>
          <a:p>
            <a:endParaRPr lang="pl-PL" sz="3600" dirty="0"/>
          </a:p>
          <a:p>
            <a:r>
              <a:rPr lang="pl-PL" sz="3600" dirty="0"/>
              <a:t>to mamy:</a:t>
            </a:r>
          </a:p>
          <a:p>
            <a:r>
              <a:rPr lang="pl-PL" sz="3600" dirty="0"/>
              <a:t>&gt; </a:t>
            </a:r>
            <a:r>
              <a:rPr lang="pl-PL" sz="3600" dirty="0" err="1"/>
              <a:t>cat</a:t>
            </a:r>
            <a:r>
              <a:rPr lang="pl-PL" sz="3600" dirty="0"/>
              <a:t>("Źdźbło")</a:t>
            </a:r>
          </a:p>
        </p:txBody>
      </p:sp>
    </p:spTree>
    <p:extLst>
      <p:ext uri="{BB962C8B-B14F-4D97-AF65-F5344CB8AC3E}">
        <p14:creationId xmlns:p14="http://schemas.microsoft.com/office/powerpoint/2010/main" val="65200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25104" t="11296" r="24479" b="5370"/>
          <a:stretch/>
        </p:blipFill>
        <p:spPr>
          <a:xfrm>
            <a:off x="2407920" y="0"/>
            <a:ext cx="7376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521" t="15000" r="41042" b="45378"/>
          <a:stretch/>
        </p:blipFill>
        <p:spPr>
          <a:xfrm>
            <a:off x="117751" y="776296"/>
            <a:ext cx="11950495" cy="45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1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t="32037" r="41458" b="4629"/>
          <a:stretch/>
        </p:blipFill>
        <p:spPr>
          <a:xfrm>
            <a:off x="323850" y="342900"/>
            <a:ext cx="107061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4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26355" t="6296" r="24271" b="4999"/>
          <a:stretch/>
        </p:blipFill>
        <p:spPr>
          <a:xfrm>
            <a:off x="2647950" y="160338"/>
            <a:ext cx="6541348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26250" t="11111" r="24375" b="7037"/>
          <a:stretch/>
        </p:blipFill>
        <p:spPr>
          <a:xfrm>
            <a:off x="2781300" y="250242"/>
            <a:ext cx="6896100" cy="643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4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26146" t="21667" r="24166" b="6667"/>
          <a:stretch/>
        </p:blipFill>
        <p:spPr>
          <a:xfrm>
            <a:off x="1800225" y="0"/>
            <a:ext cx="812416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3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26562" t="6665" r="24375" b="21112"/>
          <a:stretch/>
        </p:blipFill>
        <p:spPr>
          <a:xfrm>
            <a:off x="2152650" y="200318"/>
            <a:ext cx="7886700" cy="65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292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124</Words>
  <Application>Microsoft Office PowerPoint</Application>
  <PresentationFormat>Panoramiczny</PresentationFormat>
  <Paragraphs>17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pc</dc:creator>
  <cp:lastModifiedBy>pc</cp:lastModifiedBy>
  <cp:revision>22</cp:revision>
  <dcterms:created xsi:type="dcterms:W3CDTF">2018-06-06T07:55:07Z</dcterms:created>
  <dcterms:modified xsi:type="dcterms:W3CDTF">2018-06-11T09:57:30Z</dcterms:modified>
</cp:coreProperties>
</file>