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0" r:id="rId6"/>
    <p:sldId id="261" r:id="rId7"/>
    <p:sldId id="277" r:id="rId8"/>
    <p:sldId id="278" r:id="rId9"/>
    <p:sldId id="279" r:id="rId10"/>
    <p:sldId id="270" r:id="rId11"/>
    <p:sldId id="280" r:id="rId12"/>
    <p:sldId id="272" r:id="rId13"/>
    <p:sldId id="282" r:id="rId14"/>
    <p:sldId id="283" r:id="rId15"/>
    <p:sldId id="284" r:id="rId16"/>
    <p:sldId id="271" r:id="rId17"/>
    <p:sldId id="285" r:id="rId18"/>
    <p:sldId id="286" r:id="rId19"/>
    <p:sldId id="288" r:id="rId20"/>
    <p:sldId id="287" r:id="rId21"/>
    <p:sldId id="289" r:id="rId22"/>
    <p:sldId id="290" r:id="rId23"/>
    <p:sldId id="291" r:id="rId24"/>
    <p:sldId id="292" r:id="rId25"/>
    <p:sldId id="293" r:id="rId26"/>
    <p:sldId id="294" r:id="rId27"/>
    <p:sldId id="295" r:id="rId28"/>
    <p:sldId id="296" r:id="rId29"/>
    <p:sldId id="281" r:id="rId30"/>
    <p:sldId id="264" r:id="rId31"/>
    <p:sldId id="26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5EC639-2C4B-4360-B2FD-7E3B6CC3C6B3}" v="100" dt="2025-04-27T08:45:45.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0" autoAdjust="0"/>
    <p:restoredTop sz="94660"/>
  </p:normalViewPr>
  <p:slideViewPr>
    <p:cSldViewPr snapToGrid="0">
      <p:cViewPr varScale="1">
        <p:scale>
          <a:sx n="87" d="100"/>
          <a:sy n="87" d="100"/>
        </p:scale>
        <p:origin x="3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2304D18-FFC4-41D8-95E5-9222C6D2EE42}"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4A472BFB-7D20-43E8-8B1B-A11D6603FCF2}">
      <dgm:prSet custT="1"/>
      <dgm:spPr/>
      <dgm:t>
        <a:bodyPr/>
        <a:lstStyle/>
        <a:p>
          <a:pPr algn="just"/>
          <a:r>
            <a:rPr lang="en-US" sz="1800" dirty="0">
              <a:latin typeface="Times New Roman" panose="02020603050405020304" pitchFamily="18" charset="0"/>
              <a:cs typeface="Times New Roman" panose="02020603050405020304" pitchFamily="18" charset="0"/>
            </a:rPr>
            <a:t>The goal is to create an AI model that can identify and classify threats using Sysmon logs and present security findings in a Splunk dashboard.  </a:t>
          </a:r>
        </a:p>
      </dgm:t>
    </dgm:pt>
    <dgm:pt modelId="{F885AD29-43AD-4A90-8215-C9D69AF1CE44}" type="parTrans" cxnId="{EE5234ED-D615-4EF0-91A7-B57192FB2F59}">
      <dgm:prSet/>
      <dgm:spPr/>
      <dgm:t>
        <a:bodyPr/>
        <a:lstStyle/>
        <a:p>
          <a:endParaRPr lang="en-US"/>
        </a:p>
      </dgm:t>
    </dgm:pt>
    <dgm:pt modelId="{0060B3A9-CF5C-4546-8015-F3486CFB779C}" type="sibTrans" cxnId="{EE5234ED-D615-4EF0-91A7-B57192FB2F59}">
      <dgm:prSet/>
      <dgm:spPr/>
      <dgm:t>
        <a:bodyPr/>
        <a:lstStyle/>
        <a:p>
          <a:endParaRPr lang="en-US"/>
        </a:p>
      </dgm:t>
    </dgm:pt>
    <dgm:pt modelId="{43F0838F-FBE4-4C4C-8F46-6F329CDA051B}">
      <dgm:prSet custT="1"/>
      <dgm:spPr/>
      <dgm:t>
        <a:bodyPr/>
        <a:lstStyle/>
        <a:p>
          <a:pPr algn="just"/>
          <a:r>
            <a:rPr lang="en-US" sz="1800" dirty="0">
              <a:latin typeface="Times New Roman" panose="02020603050405020304" pitchFamily="18" charset="0"/>
              <a:cs typeface="Times New Roman" panose="02020603050405020304" pitchFamily="18" charset="0"/>
            </a:rPr>
            <a:t>Sysmon will be used to log system events, process creations, file modifications/creations, and network connections.</a:t>
          </a:r>
        </a:p>
      </dgm:t>
    </dgm:pt>
    <dgm:pt modelId="{53181DFE-4EF5-430A-AFC7-222CA8F8C3DE}" type="parTrans" cxnId="{06EC8229-4D4E-4926-8ECC-43097A99765C}">
      <dgm:prSet/>
      <dgm:spPr/>
      <dgm:t>
        <a:bodyPr/>
        <a:lstStyle/>
        <a:p>
          <a:endParaRPr lang="en-US"/>
        </a:p>
      </dgm:t>
    </dgm:pt>
    <dgm:pt modelId="{BF1A9447-E7D7-446A-8A81-D05BAD80D103}" type="sibTrans" cxnId="{06EC8229-4D4E-4926-8ECC-43097A99765C}">
      <dgm:prSet/>
      <dgm:spPr/>
      <dgm:t>
        <a:bodyPr/>
        <a:lstStyle/>
        <a:p>
          <a:endParaRPr lang="en-US"/>
        </a:p>
      </dgm:t>
    </dgm:pt>
    <dgm:pt modelId="{36794BB6-F27E-4EA7-98F7-0EDBAD2BF830}">
      <dgm:prSet custT="1"/>
      <dgm:spPr/>
      <dgm:t>
        <a:bodyPr/>
        <a:lstStyle/>
        <a:p>
          <a:pPr algn="just"/>
          <a:r>
            <a:rPr lang="en-US" sz="1800" dirty="0">
              <a:latin typeface="Times New Roman" panose="02020603050405020304" pitchFamily="18" charset="0"/>
              <a:cs typeface="Times New Roman" panose="02020603050405020304" pitchFamily="18" charset="0"/>
            </a:rPr>
            <a:t>Splunk will be used to fetch the Sysmon logs, parse, and preprocess the data.  </a:t>
          </a:r>
        </a:p>
      </dgm:t>
    </dgm:pt>
    <dgm:pt modelId="{F0A80CAB-5826-46AF-91B5-D946B0D3204E}" type="parTrans" cxnId="{92768828-412B-4018-BE77-39F930B09372}">
      <dgm:prSet/>
      <dgm:spPr/>
      <dgm:t>
        <a:bodyPr/>
        <a:lstStyle/>
        <a:p>
          <a:endParaRPr lang="en-US"/>
        </a:p>
      </dgm:t>
    </dgm:pt>
    <dgm:pt modelId="{A3E4E4F4-26C7-47A9-9679-F19E9AF3B985}" type="sibTrans" cxnId="{92768828-412B-4018-BE77-39F930B09372}">
      <dgm:prSet/>
      <dgm:spPr/>
      <dgm:t>
        <a:bodyPr/>
        <a:lstStyle/>
        <a:p>
          <a:endParaRPr lang="en-US"/>
        </a:p>
      </dgm:t>
    </dgm:pt>
    <dgm:pt modelId="{AE75A3A5-9415-4A09-9EF0-29F792DF110F}">
      <dgm:prSet custT="1"/>
      <dgm:spPr/>
      <dgm:t>
        <a:bodyPr/>
        <a:lstStyle/>
        <a:p>
          <a:pPr algn="just"/>
          <a:r>
            <a:rPr lang="en-US" sz="1800" dirty="0">
              <a:latin typeface="Times New Roman" panose="02020603050405020304" pitchFamily="18" charset="0"/>
              <a:cs typeface="Times New Roman" panose="02020603050405020304" pitchFamily="18" charset="0"/>
            </a:rPr>
            <a:t>The data that has been prepared will be used as input for the ML/AI model that performs the threat identification and classification. </a:t>
          </a:r>
        </a:p>
      </dgm:t>
    </dgm:pt>
    <dgm:pt modelId="{6B42AE40-6973-4D21-84AE-764855EED3C2}" type="parTrans" cxnId="{0A68ECB5-22B5-44A7-A61E-F1C7CECA0394}">
      <dgm:prSet/>
      <dgm:spPr/>
      <dgm:t>
        <a:bodyPr/>
        <a:lstStyle/>
        <a:p>
          <a:endParaRPr lang="en-US"/>
        </a:p>
      </dgm:t>
    </dgm:pt>
    <dgm:pt modelId="{17683FBA-D2B8-49D1-9723-16EF64565CF1}" type="sibTrans" cxnId="{0A68ECB5-22B5-44A7-A61E-F1C7CECA0394}">
      <dgm:prSet/>
      <dgm:spPr/>
      <dgm:t>
        <a:bodyPr/>
        <a:lstStyle/>
        <a:p>
          <a:endParaRPr lang="en-US"/>
        </a:p>
      </dgm:t>
    </dgm:pt>
    <dgm:pt modelId="{FC56A1D1-17D3-4182-9B7F-762DA3935E77}">
      <dgm:prSet custT="1"/>
      <dgm:spPr/>
      <dgm:t>
        <a:bodyPr/>
        <a:lstStyle/>
        <a:p>
          <a:pPr algn="just"/>
          <a:r>
            <a:rPr lang="en-US" sz="1800" dirty="0">
              <a:latin typeface="Times New Roman" panose="02020603050405020304" pitchFamily="18" charset="0"/>
              <a:cs typeface="Times New Roman" panose="02020603050405020304" pitchFamily="18" charset="0"/>
            </a:rPr>
            <a:t>The Streamlit dashboards will be developed to provide visualizations that can assist security analysts in enhancing the effectiveness of threat response and providing meaningful conclusions.</a:t>
          </a:r>
        </a:p>
      </dgm:t>
    </dgm:pt>
    <dgm:pt modelId="{53AF7704-AB70-4B79-B20D-85AF56BBAE06}" type="parTrans" cxnId="{C6FE4399-9922-4FC5-86BE-338BB32E59FF}">
      <dgm:prSet/>
      <dgm:spPr/>
      <dgm:t>
        <a:bodyPr/>
        <a:lstStyle/>
        <a:p>
          <a:endParaRPr lang="en-US"/>
        </a:p>
      </dgm:t>
    </dgm:pt>
    <dgm:pt modelId="{261AD0DB-2B11-49A8-A703-9AF88F44D0B4}" type="sibTrans" cxnId="{C6FE4399-9922-4FC5-86BE-338BB32E59FF}">
      <dgm:prSet/>
      <dgm:spPr/>
      <dgm:t>
        <a:bodyPr/>
        <a:lstStyle/>
        <a:p>
          <a:endParaRPr lang="en-US"/>
        </a:p>
      </dgm:t>
    </dgm:pt>
    <dgm:pt modelId="{77EEA199-BBA9-4FEE-AF63-9F40B95E8E33}" type="pres">
      <dgm:prSet presAssocID="{12304D18-FFC4-41D8-95E5-9222C6D2EE42}" presName="root" presStyleCnt="0">
        <dgm:presLayoutVars>
          <dgm:dir/>
          <dgm:resizeHandles val="exact"/>
        </dgm:presLayoutVars>
      </dgm:prSet>
      <dgm:spPr/>
    </dgm:pt>
    <dgm:pt modelId="{B362A59D-2F07-4868-AEFE-1A3418C179B6}" type="pres">
      <dgm:prSet presAssocID="{4A472BFB-7D20-43E8-8B1B-A11D6603FCF2}" presName="compNode" presStyleCnt="0"/>
      <dgm:spPr/>
    </dgm:pt>
    <dgm:pt modelId="{9D488A83-D640-4D5B-B882-DB2FD166A821}" type="pres">
      <dgm:prSet presAssocID="{4A472BFB-7D20-43E8-8B1B-A11D6603FCF2}" presName="bgRect" presStyleLbl="bgShp" presStyleIdx="0" presStyleCnt="5"/>
      <dgm:spPr/>
    </dgm:pt>
    <dgm:pt modelId="{6A13C419-E74F-4727-A83C-8AC63A64689B}" type="pres">
      <dgm:prSet presAssocID="{4A472BFB-7D20-43E8-8B1B-A11D6603FC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A7006F9-3C3B-4C98-8014-7673DFB0C99D}" type="pres">
      <dgm:prSet presAssocID="{4A472BFB-7D20-43E8-8B1B-A11D6603FCF2}" presName="spaceRect" presStyleCnt="0"/>
      <dgm:spPr/>
    </dgm:pt>
    <dgm:pt modelId="{676F86EC-BDDE-471A-89A7-8A8798A9A079}" type="pres">
      <dgm:prSet presAssocID="{4A472BFB-7D20-43E8-8B1B-A11D6603FCF2}" presName="parTx" presStyleLbl="revTx" presStyleIdx="0" presStyleCnt="5">
        <dgm:presLayoutVars>
          <dgm:chMax val="0"/>
          <dgm:chPref val="0"/>
        </dgm:presLayoutVars>
      </dgm:prSet>
      <dgm:spPr/>
    </dgm:pt>
    <dgm:pt modelId="{593A472A-4135-42B7-9523-4B9978AD76CF}" type="pres">
      <dgm:prSet presAssocID="{0060B3A9-CF5C-4546-8015-F3486CFB779C}" presName="sibTrans" presStyleCnt="0"/>
      <dgm:spPr/>
    </dgm:pt>
    <dgm:pt modelId="{B535C541-9D1E-4FB0-84B4-12DA829215CB}" type="pres">
      <dgm:prSet presAssocID="{43F0838F-FBE4-4C4C-8F46-6F329CDA051B}" presName="compNode" presStyleCnt="0"/>
      <dgm:spPr/>
    </dgm:pt>
    <dgm:pt modelId="{5BE1B5DD-4A56-4DD4-B406-AE86C96A778F}" type="pres">
      <dgm:prSet presAssocID="{43F0838F-FBE4-4C4C-8F46-6F329CDA051B}" presName="bgRect" presStyleLbl="bgShp" presStyleIdx="1" presStyleCnt="5"/>
      <dgm:spPr/>
    </dgm:pt>
    <dgm:pt modelId="{A9B2A7CD-2BCF-45C9-9DF0-94A53874F42C}" type="pres">
      <dgm:prSet presAssocID="{43F0838F-FBE4-4C4C-8F46-6F329CDA051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F0E92708-D153-49FC-887D-EF81883A84E1}" type="pres">
      <dgm:prSet presAssocID="{43F0838F-FBE4-4C4C-8F46-6F329CDA051B}" presName="spaceRect" presStyleCnt="0"/>
      <dgm:spPr/>
    </dgm:pt>
    <dgm:pt modelId="{F6149292-244E-4C73-961A-A0CA359B7178}" type="pres">
      <dgm:prSet presAssocID="{43F0838F-FBE4-4C4C-8F46-6F329CDA051B}" presName="parTx" presStyleLbl="revTx" presStyleIdx="1" presStyleCnt="5">
        <dgm:presLayoutVars>
          <dgm:chMax val="0"/>
          <dgm:chPref val="0"/>
        </dgm:presLayoutVars>
      </dgm:prSet>
      <dgm:spPr/>
    </dgm:pt>
    <dgm:pt modelId="{98DEE529-7F6B-44C6-9545-0F7F678D3C67}" type="pres">
      <dgm:prSet presAssocID="{BF1A9447-E7D7-446A-8A81-D05BAD80D103}" presName="sibTrans" presStyleCnt="0"/>
      <dgm:spPr/>
    </dgm:pt>
    <dgm:pt modelId="{2D3D12FD-46E8-4FCF-822E-555BF3CD2CEA}" type="pres">
      <dgm:prSet presAssocID="{36794BB6-F27E-4EA7-98F7-0EDBAD2BF830}" presName="compNode" presStyleCnt="0"/>
      <dgm:spPr/>
    </dgm:pt>
    <dgm:pt modelId="{3367D195-9D2E-4080-A646-D332A0417185}" type="pres">
      <dgm:prSet presAssocID="{36794BB6-F27E-4EA7-98F7-0EDBAD2BF830}" presName="bgRect" presStyleLbl="bgShp" presStyleIdx="2" presStyleCnt="5"/>
      <dgm:spPr/>
    </dgm:pt>
    <dgm:pt modelId="{2E7A7930-41EF-4239-BE52-1B3FBBD291CF}" type="pres">
      <dgm:prSet presAssocID="{36794BB6-F27E-4EA7-98F7-0EDBAD2BF83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493513BB-1ABC-4981-8087-06F4BDCAFCD7}" type="pres">
      <dgm:prSet presAssocID="{36794BB6-F27E-4EA7-98F7-0EDBAD2BF830}" presName="spaceRect" presStyleCnt="0"/>
      <dgm:spPr/>
    </dgm:pt>
    <dgm:pt modelId="{2DA822BA-B00E-440E-93B6-DD78EED74507}" type="pres">
      <dgm:prSet presAssocID="{36794BB6-F27E-4EA7-98F7-0EDBAD2BF830}" presName="parTx" presStyleLbl="revTx" presStyleIdx="2" presStyleCnt="5">
        <dgm:presLayoutVars>
          <dgm:chMax val="0"/>
          <dgm:chPref val="0"/>
        </dgm:presLayoutVars>
      </dgm:prSet>
      <dgm:spPr/>
    </dgm:pt>
    <dgm:pt modelId="{70B90E23-DDF4-432B-8A08-A6A6CC68240C}" type="pres">
      <dgm:prSet presAssocID="{A3E4E4F4-26C7-47A9-9679-F19E9AF3B985}" presName="sibTrans" presStyleCnt="0"/>
      <dgm:spPr/>
    </dgm:pt>
    <dgm:pt modelId="{9CF9642A-846B-4F2C-BD24-CA931ED1A40E}" type="pres">
      <dgm:prSet presAssocID="{AE75A3A5-9415-4A09-9EF0-29F792DF110F}" presName="compNode" presStyleCnt="0"/>
      <dgm:spPr/>
    </dgm:pt>
    <dgm:pt modelId="{7B15A6EA-4AEF-4A97-A9D0-7FB8DE64969C}" type="pres">
      <dgm:prSet presAssocID="{AE75A3A5-9415-4A09-9EF0-29F792DF110F}" presName="bgRect" presStyleLbl="bgShp" presStyleIdx="3" presStyleCnt="5"/>
      <dgm:spPr/>
    </dgm:pt>
    <dgm:pt modelId="{75379463-8B1A-4151-9863-C2F67E4201D0}" type="pres">
      <dgm:prSet presAssocID="{AE75A3A5-9415-4A09-9EF0-29F792DF110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A370C862-0259-46B6-BE6F-AF25C3D19DB8}" type="pres">
      <dgm:prSet presAssocID="{AE75A3A5-9415-4A09-9EF0-29F792DF110F}" presName="spaceRect" presStyleCnt="0"/>
      <dgm:spPr/>
    </dgm:pt>
    <dgm:pt modelId="{CB0FA44E-2632-43AC-A859-5120B5708B07}" type="pres">
      <dgm:prSet presAssocID="{AE75A3A5-9415-4A09-9EF0-29F792DF110F}" presName="parTx" presStyleLbl="revTx" presStyleIdx="3" presStyleCnt="5">
        <dgm:presLayoutVars>
          <dgm:chMax val="0"/>
          <dgm:chPref val="0"/>
        </dgm:presLayoutVars>
      </dgm:prSet>
      <dgm:spPr/>
    </dgm:pt>
    <dgm:pt modelId="{27AE839D-BCEA-482C-890B-20ECF6D77C5D}" type="pres">
      <dgm:prSet presAssocID="{17683FBA-D2B8-49D1-9723-16EF64565CF1}" presName="sibTrans" presStyleCnt="0"/>
      <dgm:spPr/>
    </dgm:pt>
    <dgm:pt modelId="{ADF1CB34-6C2B-4D42-834B-565A305062D3}" type="pres">
      <dgm:prSet presAssocID="{FC56A1D1-17D3-4182-9B7F-762DA3935E77}" presName="compNode" presStyleCnt="0"/>
      <dgm:spPr/>
    </dgm:pt>
    <dgm:pt modelId="{D3D6AD49-0118-44D8-B8BD-8B50B0CC3B41}" type="pres">
      <dgm:prSet presAssocID="{FC56A1D1-17D3-4182-9B7F-762DA3935E77}" presName="bgRect" presStyleLbl="bgShp" presStyleIdx="4" presStyleCnt="5"/>
      <dgm:spPr/>
    </dgm:pt>
    <dgm:pt modelId="{9B36E346-54F3-44C3-B11E-D67CA8960FCD}" type="pres">
      <dgm:prSet presAssocID="{FC56A1D1-17D3-4182-9B7F-762DA3935E7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342BB431-7423-4E30-8B5A-A396CF5CC108}" type="pres">
      <dgm:prSet presAssocID="{FC56A1D1-17D3-4182-9B7F-762DA3935E77}" presName="spaceRect" presStyleCnt="0"/>
      <dgm:spPr/>
    </dgm:pt>
    <dgm:pt modelId="{9102C9CC-C20C-48BC-ABB3-0DD63E87B116}" type="pres">
      <dgm:prSet presAssocID="{FC56A1D1-17D3-4182-9B7F-762DA3935E77}" presName="parTx" presStyleLbl="revTx" presStyleIdx="4" presStyleCnt="5">
        <dgm:presLayoutVars>
          <dgm:chMax val="0"/>
          <dgm:chPref val="0"/>
        </dgm:presLayoutVars>
      </dgm:prSet>
      <dgm:spPr/>
    </dgm:pt>
  </dgm:ptLst>
  <dgm:cxnLst>
    <dgm:cxn modelId="{92768828-412B-4018-BE77-39F930B09372}" srcId="{12304D18-FFC4-41D8-95E5-9222C6D2EE42}" destId="{36794BB6-F27E-4EA7-98F7-0EDBAD2BF830}" srcOrd="2" destOrd="0" parTransId="{F0A80CAB-5826-46AF-91B5-D946B0D3204E}" sibTransId="{A3E4E4F4-26C7-47A9-9679-F19E9AF3B985}"/>
    <dgm:cxn modelId="{06EC8229-4D4E-4926-8ECC-43097A99765C}" srcId="{12304D18-FFC4-41D8-95E5-9222C6D2EE42}" destId="{43F0838F-FBE4-4C4C-8F46-6F329CDA051B}" srcOrd="1" destOrd="0" parTransId="{53181DFE-4EF5-430A-AFC7-222CA8F8C3DE}" sibTransId="{BF1A9447-E7D7-446A-8A81-D05BAD80D103}"/>
    <dgm:cxn modelId="{5C6A5D70-E4EF-492B-B4CE-4D8BEEABB262}" type="presOf" srcId="{43F0838F-FBE4-4C4C-8F46-6F329CDA051B}" destId="{F6149292-244E-4C73-961A-A0CA359B7178}" srcOrd="0" destOrd="0" presId="urn:microsoft.com/office/officeart/2018/2/layout/IconVerticalSolidList"/>
    <dgm:cxn modelId="{B8F8E359-B584-4643-8754-E32905FEEBCE}" type="presOf" srcId="{AE75A3A5-9415-4A09-9EF0-29F792DF110F}" destId="{CB0FA44E-2632-43AC-A859-5120B5708B07}" srcOrd="0" destOrd="0" presId="urn:microsoft.com/office/officeart/2018/2/layout/IconVerticalSolidList"/>
    <dgm:cxn modelId="{BAD2047A-C331-40E0-A2C4-AC5990ADA21F}" type="presOf" srcId="{4A472BFB-7D20-43E8-8B1B-A11D6603FCF2}" destId="{676F86EC-BDDE-471A-89A7-8A8798A9A079}" srcOrd="0" destOrd="0" presId="urn:microsoft.com/office/officeart/2018/2/layout/IconVerticalSolidList"/>
    <dgm:cxn modelId="{C6FE4399-9922-4FC5-86BE-338BB32E59FF}" srcId="{12304D18-FFC4-41D8-95E5-9222C6D2EE42}" destId="{FC56A1D1-17D3-4182-9B7F-762DA3935E77}" srcOrd="4" destOrd="0" parTransId="{53AF7704-AB70-4B79-B20D-85AF56BBAE06}" sibTransId="{261AD0DB-2B11-49A8-A703-9AF88F44D0B4}"/>
    <dgm:cxn modelId="{A21265A0-1F16-41EA-878F-E33CAC8EB727}" type="presOf" srcId="{12304D18-FFC4-41D8-95E5-9222C6D2EE42}" destId="{77EEA199-BBA9-4FEE-AF63-9F40B95E8E33}" srcOrd="0" destOrd="0" presId="urn:microsoft.com/office/officeart/2018/2/layout/IconVerticalSolidList"/>
    <dgm:cxn modelId="{0A68ECB5-22B5-44A7-A61E-F1C7CECA0394}" srcId="{12304D18-FFC4-41D8-95E5-9222C6D2EE42}" destId="{AE75A3A5-9415-4A09-9EF0-29F792DF110F}" srcOrd="3" destOrd="0" parTransId="{6B42AE40-6973-4D21-84AE-764855EED3C2}" sibTransId="{17683FBA-D2B8-49D1-9723-16EF64565CF1}"/>
    <dgm:cxn modelId="{EE5234ED-D615-4EF0-91A7-B57192FB2F59}" srcId="{12304D18-FFC4-41D8-95E5-9222C6D2EE42}" destId="{4A472BFB-7D20-43E8-8B1B-A11D6603FCF2}" srcOrd="0" destOrd="0" parTransId="{F885AD29-43AD-4A90-8215-C9D69AF1CE44}" sibTransId="{0060B3A9-CF5C-4546-8015-F3486CFB779C}"/>
    <dgm:cxn modelId="{7C6552EE-A517-4D28-B04A-DF318618F650}" type="presOf" srcId="{36794BB6-F27E-4EA7-98F7-0EDBAD2BF830}" destId="{2DA822BA-B00E-440E-93B6-DD78EED74507}" srcOrd="0" destOrd="0" presId="urn:microsoft.com/office/officeart/2018/2/layout/IconVerticalSolidList"/>
    <dgm:cxn modelId="{03BFBBF7-2700-4171-B3B2-A086FD9A3EFB}" type="presOf" srcId="{FC56A1D1-17D3-4182-9B7F-762DA3935E77}" destId="{9102C9CC-C20C-48BC-ABB3-0DD63E87B116}" srcOrd="0" destOrd="0" presId="urn:microsoft.com/office/officeart/2018/2/layout/IconVerticalSolidList"/>
    <dgm:cxn modelId="{BA4FB30F-3A27-4162-876B-BB0F8CB30552}" type="presParOf" srcId="{77EEA199-BBA9-4FEE-AF63-9F40B95E8E33}" destId="{B362A59D-2F07-4868-AEFE-1A3418C179B6}" srcOrd="0" destOrd="0" presId="urn:microsoft.com/office/officeart/2018/2/layout/IconVerticalSolidList"/>
    <dgm:cxn modelId="{1E0ADC0D-CA5B-452E-9071-D34523A79817}" type="presParOf" srcId="{B362A59D-2F07-4868-AEFE-1A3418C179B6}" destId="{9D488A83-D640-4D5B-B882-DB2FD166A821}" srcOrd="0" destOrd="0" presId="urn:microsoft.com/office/officeart/2018/2/layout/IconVerticalSolidList"/>
    <dgm:cxn modelId="{C5E9C4C0-8000-4596-AFEF-8A7F883373C5}" type="presParOf" srcId="{B362A59D-2F07-4868-AEFE-1A3418C179B6}" destId="{6A13C419-E74F-4727-A83C-8AC63A64689B}" srcOrd="1" destOrd="0" presId="urn:microsoft.com/office/officeart/2018/2/layout/IconVerticalSolidList"/>
    <dgm:cxn modelId="{E659C66C-F0BB-4515-8045-8E3E6D0B989B}" type="presParOf" srcId="{B362A59D-2F07-4868-AEFE-1A3418C179B6}" destId="{9A7006F9-3C3B-4C98-8014-7673DFB0C99D}" srcOrd="2" destOrd="0" presId="urn:microsoft.com/office/officeart/2018/2/layout/IconVerticalSolidList"/>
    <dgm:cxn modelId="{1C31A095-DCB6-4A02-B925-3B5E344C02DD}" type="presParOf" srcId="{B362A59D-2F07-4868-AEFE-1A3418C179B6}" destId="{676F86EC-BDDE-471A-89A7-8A8798A9A079}" srcOrd="3" destOrd="0" presId="urn:microsoft.com/office/officeart/2018/2/layout/IconVerticalSolidList"/>
    <dgm:cxn modelId="{8CEC2370-83FA-4F73-88D9-D4A00ED65DB8}" type="presParOf" srcId="{77EEA199-BBA9-4FEE-AF63-9F40B95E8E33}" destId="{593A472A-4135-42B7-9523-4B9978AD76CF}" srcOrd="1" destOrd="0" presId="urn:microsoft.com/office/officeart/2018/2/layout/IconVerticalSolidList"/>
    <dgm:cxn modelId="{AA585EE3-E343-4367-AF9E-411F674DEBF8}" type="presParOf" srcId="{77EEA199-BBA9-4FEE-AF63-9F40B95E8E33}" destId="{B535C541-9D1E-4FB0-84B4-12DA829215CB}" srcOrd="2" destOrd="0" presId="urn:microsoft.com/office/officeart/2018/2/layout/IconVerticalSolidList"/>
    <dgm:cxn modelId="{C89225BD-3F6A-454D-AE18-24F0FA2A921F}" type="presParOf" srcId="{B535C541-9D1E-4FB0-84B4-12DA829215CB}" destId="{5BE1B5DD-4A56-4DD4-B406-AE86C96A778F}" srcOrd="0" destOrd="0" presId="urn:microsoft.com/office/officeart/2018/2/layout/IconVerticalSolidList"/>
    <dgm:cxn modelId="{BE3239E8-145E-40D9-AA3A-33106CF071E0}" type="presParOf" srcId="{B535C541-9D1E-4FB0-84B4-12DA829215CB}" destId="{A9B2A7CD-2BCF-45C9-9DF0-94A53874F42C}" srcOrd="1" destOrd="0" presId="urn:microsoft.com/office/officeart/2018/2/layout/IconVerticalSolidList"/>
    <dgm:cxn modelId="{06E8D72A-5BE1-4AA0-AB2B-F35141BE87BD}" type="presParOf" srcId="{B535C541-9D1E-4FB0-84B4-12DA829215CB}" destId="{F0E92708-D153-49FC-887D-EF81883A84E1}" srcOrd="2" destOrd="0" presId="urn:microsoft.com/office/officeart/2018/2/layout/IconVerticalSolidList"/>
    <dgm:cxn modelId="{64C2288F-9C22-44A8-91B5-54AE0921F90D}" type="presParOf" srcId="{B535C541-9D1E-4FB0-84B4-12DA829215CB}" destId="{F6149292-244E-4C73-961A-A0CA359B7178}" srcOrd="3" destOrd="0" presId="urn:microsoft.com/office/officeart/2018/2/layout/IconVerticalSolidList"/>
    <dgm:cxn modelId="{53D6A5FD-0DAF-483C-8246-376DD51F892F}" type="presParOf" srcId="{77EEA199-BBA9-4FEE-AF63-9F40B95E8E33}" destId="{98DEE529-7F6B-44C6-9545-0F7F678D3C67}" srcOrd="3" destOrd="0" presId="urn:microsoft.com/office/officeart/2018/2/layout/IconVerticalSolidList"/>
    <dgm:cxn modelId="{24407E80-84EB-4F65-92F6-5D4690331DE5}" type="presParOf" srcId="{77EEA199-BBA9-4FEE-AF63-9F40B95E8E33}" destId="{2D3D12FD-46E8-4FCF-822E-555BF3CD2CEA}" srcOrd="4" destOrd="0" presId="urn:microsoft.com/office/officeart/2018/2/layout/IconVerticalSolidList"/>
    <dgm:cxn modelId="{B240A771-A7BD-4A67-A033-04F685E32939}" type="presParOf" srcId="{2D3D12FD-46E8-4FCF-822E-555BF3CD2CEA}" destId="{3367D195-9D2E-4080-A646-D332A0417185}" srcOrd="0" destOrd="0" presId="urn:microsoft.com/office/officeart/2018/2/layout/IconVerticalSolidList"/>
    <dgm:cxn modelId="{92383F8B-3D0E-4861-97CC-2F68D16B14F4}" type="presParOf" srcId="{2D3D12FD-46E8-4FCF-822E-555BF3CD2CEA}" destId="{2E7A7930-41EF-4239-BE52-1B3FBBD291CF}" srcOrd="1" destOrd="0" presId="urn:microsoft.com/office/officeart/2018/2/layout/IconVerticalSolidList"/>
    <dgm:cxn modelId="{1140B400-1CA7-4145-8B4A-50C24CF8BD26}" type="presParOf" srcId="{2D3D12FD-46E8-4FCF-822E-555BF3CD2CEA}" destId="{493513BB-1ABC-4981-8087-06F4BDCAFCD7}" srcOrd="2" destOrd="0" presId="urn:microsoft.com/office/officeart/2018/2/layout/IconVerticalSolidList"/>
    <dgm:cxn modelId="{8C526E31-757D-4411-AC1C-64463DD23B77}" type="presParOf" srcId="{2D3D12FD-46E8-4FCF-822E-555BF3CD2CEA}" destId="{2DA822BA-B00E-440E-93B6-DD78EED74507}" srcOrd="3" destOrd="0" presId="urn:microsoft.com/office/officeart/2018/2/layout/IconVerticalSolidList"/>
    <dgm:cxn modelId="{44DF11CB-EB30-40CA-8E5C-348BDDDBD510}" type="presParOf" srcId="{77EEA199-BBA9-4FEE-AF63-9F40B95E8E33}" destId="{70B90E23-DDF4-432B-8A08-A6A6CC68240C}" srcOrd="5" destOrd="0" presId="urn:microsoft.com/office/officeart/2018/2/layout/IconVerticalSolidList"/>
    <dgm:cxn modelId="{CC48E2D3-8C77-41CD-B0A0-6275F802E14B}" type="presParOf" srcId="{77EEA199-BBA9-4FEE-AF63-9F40B95E8E33}" destId="{9CF9642A-846B-4F2C-BD24-CA931ED1A40E}" srcOrd="6" destOrd="0" presId="urn:microsoft.com/office/officeart/2018/2/layout/IconVerticalSolidList"/>
    <dgm:cxn modelId="{DDC9B44D-163A-43D3-A544-2F03D9392D88}" type="presParOf" srcId="{9CF9642A-846B-4F2C-BD24-CA931ED1A40E}" destId="{7B15A6EA-4AEF-4A97-A9D0-7FB8DE64969C}" srcOrd="0" destOrd="0" presId="urn:microsoft.com/office/officeart/2018/2/layout/IconVerticalSolidList"/>
    <dgm:cxn modelId="{6D16EB87-ECF1-489E-86C7-E20F36ADA199}" type="presParOf" srcId="{9CF9642A-846B-4F2C-BD24-CA931ED1A40E}" destId="{75379463-8B1A-4151-9863-C2F67E4201D0}" srcOrd="1" destOrd="0" presId="urn:microsoft.com/office/officeart/2018/2/layout/IconVerticalSolidList"/>
    <dgm:cxn modelId="{9F6211D4-EF56-4763-96A0-A4E1686A0EA8}" type="presParOf" srcId="{9CF9642A-846B-4F2C-BD24-CA931ED1A40E}" destId="{A370C862-0259-46B6-BE6F-AF25C3D19DB8}" srcOrd="2" destOrd="0" presId="urn:microsoft.com/office/officeart/2018/2/layout/IconVerticalSolidList"/>
    <dgm:cxn modelId="{C2E10811-DDF4-45DF-A50F-91E83D543CFF}" type="presParOf" srcId="{9CF9642A-846B-4F2C-BD24-CA931ED1A40E}" destId="{CB0FA44E-2632-43AC-A859-5120B5708B07}" srcOrd="3" destOrd="0" presId="urn:microsoft.com/office/officeart/2018/2/layout/IconVerticalSolidList"/>
    <dgm:cxn modelId="{4F09F724-ABC8-40E9-A1F1-CF508839E212}" type="presParOf" srcId="{77EEA199-BBA9-4FEE-AF63-9F40B95E8E33}" destId="{27AE839D-BCEA-482C-890B-20ECF6D77C5D}" srcOrd="7" destOrd="0" presId="urn:microsoft.com/office/officeart/2018/2/layout/IconVerticalSolidList"/>
    <dgm:cxn modelId="{E6266C37-90B6-473D-8FB8-BC21B4D16401}" type="presParOf" srcId="{77EEA199-BBA9-4FEE-AF63-9F40B95E8E33}" destId="{ADF1CB34-6C2B-4D42-834B-565A305062D3}" srcOrd="8" destOrd="0" presId="urn:microsoft.com/office/officeart/2018/2/layout/IconVerticalSolidList"/>
    <dgm:cxn modelId="{2645378A-A704-4196-8C65-776C475D1340}" type="presParOf" srcId="{ADF1CB34-6C2B-4D42-834B-565A305062D3}" destId="{D3D6AD49-0118-44D8-B8BD-8B50B0CC3B41}" srcOrd="0" destOrd="0" presId="urn:microsoft.com/office/officeart/2018/2/layout/IconVerticalSolidList"/>
    <dgm:cxn modelId="{1DE46B65-8601-4D3B-9E04-41DBAE2BE76B}" type="presParOf" srcId="{ADF1CB34-6C2B-4D42-834B-565A305062D3}" destId="{9B36E346-54F3-44C3-B11E-D67CA8960FCD}" srcOrd="1" destOrd="0" presId="urn:microsoft.com/office/officeart/2018/2/layout/IconVerticalSolidList"/>
    <dgm:cxn modelId="{537D587B-13C6-4DFD-9955-47C9EDDC823B}" type="presParOf" srcId="{ADF1CB34-6C2B-4D42-834B-565A305062D3}" destId="{342BB431-7423-4E30-8B5A-A396CF5CC108}" srcOrd="2" destOrd="0" presId="urn:microsoft.com/office/officeart/2018/2/layout/IconVerticalSolidList"/>
    <dgm:cxn modelId="{ED4288EC-8271-4D3D-9A9F-70B20AB951B5}" type="presParOf" srcId="{ADF1CB34-6C2B-4D42-834B-565A305062D3}" destId="{9102C9CC-C20C-48BC-ABB3-0DD63E87B1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488A83-D640-4D5B-B882-DB2FD166A821}">
      <dsp:nvSpPr>
        <dsp:cNvPr id="0" name=""/>
        <dsp:cNvSpPr/>
      </dsp:nvSpPr>
      <dsp:spPr>
        <a:xfrm>
          <a:off x="0" y="4101"/>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13C419-E74F-4727-A83C-8AC63A64689B}">
      <dsp:nvSpPr>
        <dsp:cNvPr id="0" name=""/>
        <dsp:cNvSpPr/>
      </dsp:nvSpPr>
      <dsp:spPr>
        <a:xfrm>
          <a:off x="264255" y="200654"/>
          <a:ext cx="480464" cy="4804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6F86EC-BDDE-471A-89A7-8A8798A9A079}">
      <dsp:nvSpPr>
        <dsp:cNvPr id="0" name=""/>
        <dsp:cNvSpPr/>
      </dsp:nvSpPr>
      <dsp:spPr>
        <a:xfrm>
          <a:off x="1008974" y="4101"/>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goal is to create an AI model that can identify and classify threats using Sysmon logs and present security findings in a Splunk dashboard.  </a:t>
          </a:r>
        </a:p>
      </dsp:txBody>
      <dsp:txXfrm>
        <a:off x="1008974" y="4101"/>
        <a:ext cx="9812750" cy="873571"/>
      </dsp:txXfrm>
    </dsp:sp>
    <dsp:sp modelId="{5BE1B5DD-4A56-4DD4-B406-AE86C96A778F}">
      <dsp:nvSpPr>
        <dsp:cNvPr id="0" name=""/>
        <dsp:cNvSpPr/>
      </dsp:nvSpPr>
      <dsp:spPr>
        <a:xfrm>
          <a:off x="0" y="1096065"/>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B2A7CD-2BCF-45C9-9DF0-94A53874F42C}">
      <dsp:nvSpPr>
        <dsp:cNvPr id="0" name=""/>
        <dsp:cNvSpPr/>
      </dsp:nvSpPr>
      <dsp:spPr>
        <a:xfrm>
          <a:off x="264255" y="1292618"/>
          <a:ext cx="480464" cy="4804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149292-244E-4C73-961A-A0CA359B7178}">
      <dsp:nvSpPr>
        <dsp:cNvPr id="0" name=""/>
        <dsp:cNvSpPr/>
      </dsp:nvSpPr>
      <dsp:spPr>
        <a:xfrm>
          <a:off x="1008974" y="1096065"/>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Sysmon will be used to log system events, process creations, file modifications/creations, and network connections.</a:t>
          </a:r>
        </a:p>
      </dsp:txBody>
      <dsp:txXfrm>
        <a:off x="1008974" y="1096065"/>
        <a:ext cx="9812750" cy="873571"/>
      </dsp:txXfrm>
    </dsp:sp>
    <dsp:sp modelId="{3367D195-9D2E-4080-A646-D332A0417185}">
      <dsp:nvSpPr>
        <dsp:cNvPr id="0" name=""/>
        <dsp:cNvSpPr/>
      </dsp:nvSpPr>
      <dsp:spPr>
        <a:xfrm>
          <a:off x="0" y="2188028"/>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7A7930-41EF-4239-BE52-1B3FBBD291CF}">
      <dsp:nvSpPr>
        <dsp:cNvPr id="0" name=""/>
        <dsp:cNvSpPr/>
      </dsp:nvSpPr>
      <dsp:spPr>
        <a:xfrm>
          <a:off x="264255" y="2384582"/>
          <a:ext cx="480464" cy="4804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A822BA-B00E-440E-93B6-DD78EED74507}">
      <dsp:nvSpPr>
        <dsp:cNvPr id="0" name=""/>
        <dsp:cNvSpPr/>
      </dsp:nvSpPr>
      <dsp:spPr>
        <a:xfrm>
          <a:off x="1008974" y="2188028"/>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Splunk will be used to fetch the Sysmon logs, parse, and preprocess the data.  </a:t>
          </a:r>
        </a:p>
      </dsp:txBody>
      <dsp:txXfrm>
        <a:off x="1008974" y="2188028"/>
        <a:ext cx="9812750" cy="873571"/>
      </dsp:txXfrm>
    </dsp:sp>
    <dsp:sp modelId="{7B15A6EA-4AEF-4A97-A9D0-7FB8DE64969C}">
      <dsp:nvSpPr>
        <dsp:cNvPr id="0" name=""/>
        <dsp:cNvSpPr/>
      </dsp:nvSpPr>
      <dsp:spPr>
        <a:xfrm>
          <a:off x="0" y="3279992"/>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379463-8B1A-4151-9863-C2F67E4201D0}">
      <dsp:nvSpPr>
        <dsp:cNvPr id="0" name=""/>
        <dsp:cNvSpPr/>
      </dsp:nvSpPr>
      <dsp:spPr>
        <a:xfrm>
          <a:off x="264255" y="3476546"/>
          <a:ext cx="480464" cy="4804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0FA44E-2632-43AC-A859-5120B5708B07}">
      <dsp:nvSpPr>
        <dsp:cNvPr id="0" name=""/>
        <dsp:cNvSpPr/>
      </dsp:nvSpPr>
      <dsp:spPr>
        <a:xfrm>
          <a:off x="1008974" y="3279992"/>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data that has been prepared will be used as input for the ML/AI model that performs the threat identification and classification. </a:t>
          </a:r>
        </a:p>
      </dsp:txBody>
      <dsp:txXfrm>
        <a:off x="1008974" y="3279992"/>
        <a:ext cx="9812750" cy="873571"/>
      </dsp:txXfrm>
    </dsp:sp>
    <dsp:sp modelId="{D3D6AD49-0118-44D8-B8BD-8B50B0CC3B41}">
      <dsp:nvSpPr>
        <dsp:cNvPr id="0" name=""/>
        <dsp:cNvSpPr/>
      </dsp:nvSpPr>
      <dsp:spPr>
        <a:xfrm>
          <a:off x="0" y="4371956"/>
          <a:ext cx="10821724" cy="873571"/>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36E346-54F3-44C3-B11E-D67CA8960FCD}">
      <dsp:nvSpPr>
        <dsp:cNvPr id="0" name=""/>
        <dsp:cNvSpPr/>
      </dsp:nvSpPr>
      <dsp:spPr>
        <a:xfrm>
          <a:off x="264255" y="4568510"/>
          <a:ext cx="480464" cy="4804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02C9CC-C20C-48BC-ABB3-0DD63E87B116}">
      <dsp:nvSpPr>
        <dsp:cNvPr id="0" name=""/>
        <dsp:cNvSpPr/>
      </dsp:nvSpPr>
      <dsp:spPr>
        <a:xfrm>
          <a:off x="1008974" y="4371956"/>
          <a:ext cx="9812750" cy="8735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3" tIns="92453" rIns="92453" bIns="92453"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Streamlit dashboards will be developed to provide visualizations that can assist security analysts in enhancing the effectiveness of threat response and providing meaningful conclusions.</a:t>
          </a:r>
        </a:p>
      </dsp:txBody>
      <dsp:txXfrm>
        <a:off x="1008974" y="4371956"/>
        <a:ext cx="9812750" cy="87357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F866-BF83-1CD8-B876-522B280ADC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D12F36-09F4-332E-8701-541DAE990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F62F27-6F82-28B4-99B4-63D46FB175E4}"/>
              </a:ext>
            </a:extLst>
          </p:cNvPr>
          <p:cNvSpPr>
            <a:spLocks noGrp="1"/>
          </p:cNvSpPr>
          <p:nvPr>
            <p:ph type="dt" sz="half" idx="10"/>
          </p:nvPr>
        </p:nvSpPr>
        <p:spPr/>
        <p:txBody>
          <a:bodyPr/>
          <a:lstStyle/>
          <a:p>
            <a:fld id="{8EB5B069-E17F-4180-B8A1-81B3C23163DF}" type="datetimeFigureOut">
              <a:rPr lang="en-US" smtClean="0"/>
              <a:t>4/27/2025</a:t>
            </a:fld>
            <a:endParaRPr lang="en-US"/>
          </a:p>
        </p:txBody>
      </p:sp>
      <p:sp>
        <p:nvSpPr>
          <p:cNvPr id="5" name="Footer Placeholder 4">
            <a:extLst>
              <a:ext uri="{FF2B5EF4-FFF2-40B4-BE49-F238E27FC236}">
                <a16:creationId xmlns:a16="http://schemas.microsoft.com/office/drawing/2014/main" id="{83E5B735-B238-0007-C574-A28D566EB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D3FAA-0B02-9863-EBA8-0ACC906729A9}"/>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314059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8FC0-1460-0E5E-A617-E09042F4F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8E9A39-FE61-DD64-FC04-9ACE1EDEB6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83D7D-D92B-E11D-E338-4B1240C108D0}"/>
              </a:ext>
            </a:extLst>
          </p:cNvPr>
          <p:cNvSpPr>
            <a:spLocks noGrp="1"/>
          </p:cNvSpPr>
          <p:nvPr>
            <p:ph type="dt" sz="half" idx="10"/>
          </p:nvPr>
        </p:nvSpPr>
        <p:spPr/>
        <p:txBody>
          <a:bodyPr/>
          <a:lstStyle/>
          <a:p>
            <a:fld id="{8EB5B069-E17F-4180-B8A1-81B3C23163DF}" type="datetimeFigureOut">
              <a:rPr lang="en-US" smtClean="0"/>
              <a:t>4/27/2025</a:t>
            </a:fld>
            <a:endParaRPr lang="en-US"/>
          </a:p>
        </p:txBody>
      </p:sp>
      <p:sp>
        <p:nvSpPr>
          <p:cNvPr id="5" name="Footer Placeholder 4">
            <a:extLst>
              <a:ext uri="{FF2B5EF4-FFF2-40B4-BE49-F238E27FC236}">
                <a16:creationId xmlns:a16="http://schemas.microsoft.com/office/drawing/2014/main" id="{A2741C29-A2FC-656F-34E5-F916AAC15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144A6-F6C7-D962-F36E-80F0E72DA1ED}"/>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1089996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3E5A2-6715-918D-E6E9-64AB118869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C74B69-58E6-7A33-EA34-A382CA719B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058DF-C67B-4058-3514-9AFF0EDC769F}"/>
              </a:ext>
            </a:extLst>
          </p:cNvPr>
          <p:cNvSpPr>
            <a:spLocks noGrp="1"/>
          </p:cNvSpPr>
          <p:nvPr>
            <p:ph type="dt" sz="half" idx="10"/>
          </p:nvPr>
        </p:nvSpPr>
        <p:spPr/>
        <p:txBody>
          <a:bodyPr/>
          <a:lstStyle/>
          <a:p>
            <a:fld id="{8EB5B069-E17F-4180-B8A1-81B3C23163DF}" type="datetimeFigureOut">
              <a:rPr lang="en-US" smtClean="0"/>
              <a:t>4/27/2025</a:t>
            </a:fld>
            <a:endParaRPr lang="en-US"/>
          </a:p>
        </p:txBody>
      </p:sp>
      <p:sp>
        <p:nvSpPr>
          <p:cNvPr id="5" name="Footer Placeholder 4">
            <a:extLst>
              <a:ext uri="{FF2B5EF4-FFF2-40B4-BE49-F238E27FC236}">
                <a16:creationId xmlns:a16="http://schemas.microsoft.com/office/drawing/2014/main" id="{81547A60-147B-663F-4ABD-CAA87D74A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C5C51-0D31-780E-68D2-E1F78061E440}"/>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323766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EF92-5BD7-6D66-4EFB-E6F7E4D63E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C92632-FD81-1587-8539-19A8D28601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E17E9-7F9E-FFFF-2689-89471FE472A3}"/>
              </a:ext>
            </a:extLst>
          </p:cNvPr>
          <p:cNvSpPr>
            <a:spLocks noGrp="1"/>
          </p:cNvSpPr>
          <p:nvPr>
            <p:ph type="dt" sz="half" idx="10"/>
          </p:nvPr>
        </p:nvSpPr>
        <p:spPr/>
        <p:txBody>
          <a:bodyPr/>
          <a:lstStyle/>
          <a:p>
            <a:fld id="{8EB5B069-E17F-4180-B8A1-81B3C23163DF}" type="datetimeFigureOut">
              <a:rPr lang="en-US" smtClean="0"/>
              <a:t>4/27/2025</a:t>
            </a:fld>
            <a:endParaRPr lang="en-US"/>
          </a:p>
        </p:txBody>
      </p:sp>
      <p:sp>
        <p:nvSpPr>
          <p:cNvPr id="5" name="Footer Placeholder 4">
            <a:extLst>
              <a:ext uri="{FF2B5EF4-FFF2-40B4-BE49-F238E27FC236}">
                <a16:creationId xmlns:a16="http://schemas.microsoft.com/office/drawing/2014/main" id="{ED80CD89-9A1C-AD99-7BA0-F0E7CA88F5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E5C4E-EA66-30F9-DE3E-1CE2EA0EF796}"/>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2034861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1BDB-1F42-51CE-6FA3-14168E6A7C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FCEFD8-88F3-2BB4-9414-E1F6379378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925194-7A75-54DF-AB44-2724EE2E2A19}"/>
              </a:ext>
            </a:extLst>
          </p:cNvPr>
          <p:cNvSpPr>
            <a:spLocks noGrp="1"/>
          </p:cNvSpPr>
          <p:nvPr>
            <p:ph type="dt" sz="half" idx="10"/>
          </p:nvPr>
        </p:nvSpPr>
        <p:spPr/>
        <p:txBody>
          <a:bodyPr/>
          <a:lstStyle/>
          <a:p>
            <a:fld id="{8EB5B069-E17F-4180-B8A1-81B3C23163DF}" type="datetimeFigureOut">
              <a:rPr lang="en-US" smtClean="0"/>
              <a:t>4/27/2025</a:t>
            </a:fld>
            <a:endParaRPr lang="en-US"/>
          </a:p>
        </p:txBody>
      </p:sp>
      <p:sp>
        <p:nvSpPr>
          <p:cNvPr id="5" name="Footer Placeholder 4">
            <a:extLst>
              <a:ext uri="{FF2B5EF4-FFF2-40B4-BE49-F238E27FC236}">
                <a16:creationId xmlns:a16="http://schemas.microsoft.com/office/drawing/2014/main" id="{348325E0-83CA-11B8-FBDB-DBED11FC4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58FBB-8432-CF03-5ED7-7016D15350DB}"/>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111996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D757C-F377-9C83-C19D-C5419D5E2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ADBD3-F0B8-BEAA-5BAA-41E6901ED1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A0A3BE-8296-56F4-384A-9BA19CEFBB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493AE4-575F-D570-DDE9-62414BF22AA1}"/>
              </a:ext>
            </a:extLst>
          </p:cNvPr>
          <p:cNvSpPr>
            <a:spLocks noGrp="1"/>
          </p:cNvSpPr>
          <p:nvPr>
            <p:ph type="dt" sz="half" idx="10"/>
          </p:nvPr>
        </p:nvSpPr>
        <p:spPr/>
        <p:txBody>
          <a:bodyPr/>
          <a:lstStyle/>
          <a:p>
            <a:fld id="{8EB5B069-E17F-4180-B8A1-81B3C23163DF}" type="datetimeFigureOut">
              <a:rPr lang="en-US" smtClean="0"/>
              <a:t>4/27/2025</a:t>
            </a:fld>
            <a:endParaRPr lang="en-US"/>
          </a:p>
        </p:txBody>
      </p:sp>
      <p:sp>
        <p:nvSpPr>
          <p:cNvPr id="6" name="Footer Placeholder 5">
            <a:extLst>
              <a:ext uri="{FF2B5EF4-FFF2-40B4-BE49-F238E27FC236}">
                <a16:creationId xmlns:a16="http://schemas.microsoft.com/office/drawing/2014/main" id="{42C8738A-9E5C-921D-F88C-6237C4A101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5CA74-022A-C2F1-7B93-349370270814}"/>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2535666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CE84-FC50-F026-01BA-4F380AE1B7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85984E-6B59-116E-9F60-C8E88B843F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301834-64B9-D98E-5BBC-B598D2BA35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A79F74-920F-60E5-8448-4D13E5C48C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FCE419-9240-BA86-8D39-4563E61BEE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E14ADE-12DC-F2AA-BE31-55454203FF8F}"/>
              </a:ext>
            </a:extLst>
          </p:cNvPr>
          <p:cNvSpPr>
            <a:spLocks noGrp="1"/>
          </p:cNvSpPr>
          <p:nvPr>
            <p:ph type="dt" sz="half" idx="10"/>
          </p:nvPr>
        </p:nvSpPr>
        <p:spPr/>
        <p:txBody>
          <a:bodyPr/>
          <a:lstStyle/>
          <a:p>
            <a:fld id="{8EB5B069-E17F-4180-B8A1-81B3C23163DF}" type="datetimeFigureOut">
              <a:rPr lang="en-US" smtClean="0"/>
              <a:t>4/27/2025</a:t>
            </a:fld>
            <a:endParaRPr lang="en-US"/>
          </a:p>
        </p:txBody>
      </p:sp>
      <p:sp>
        <p:nvSpPr>
          <p:cNvPr id="8" name="Footer Placeholder 7">
            <a:extLst>
              <a:ext uri="{FF2B5EF4-FFF2-40B4-BE49-F238E27FC236}">
                <a16:creationId xmlns:a16="http://schemas.microsoft.com/office/drawing/2014/main" id="{97E2C0EC-82C7-FC3A-B43D-19B3A813E7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D1DA55-E9DB-1937-BD79-1C0F0469E440}"/>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879740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A4010-BD45-9D18-674C-2FE64A846E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6B1783-E6C4-3F81-726E-AF3D440B7A89}"/>
              </a:ext>
            </a:extLst>
          </p:cNvPr>
          <p:cNvSpPr>
            <a:spLocks noGrp="1"/>
          </p:cNvSpPr>
          <p:nvPr>
            <p:ph type="dt" sz="half" idx="10"/>
          </p:nvPr>
        </p:nvSpPr>
        <p:spPr/>
        <p:txBody>
          <a:bodyPr/>
          <a:lstStyle/>
          <a:p>
            <a:fld id="{8EB5B069-E17F-4180-B8A1-81B3C23163DF}" type="datetimeFigureOut">
              <a:rPr lang="en-US" smtClean="0"/>
              <a:t>4/27/2025</a:t>
            </a:fld>
            <a:endParaRPr lang="en-US"/>
          </a:p>
        </p:txBody>
      </p:sp>
      <p:sp>
        <p:nvSpPr>
          <p:cNvPr id="4" name="Footer Placeholder 3">
            <a:extLst>
              <a:ext uri="{FF2B5EF4-FFF2-40B4-BE49-F238E27FC236}">
                <a16:creationId xmlns:a16="http://schemas.microsoft.com/office/drawing/2014/main" id="{78A2C725-F252-5359-7A39-9E6BE39E9B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3E0D5-712B-43F2-3B76-DF2C93E49538}"/>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115776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452AFA-E2D5-3824-EF13-91ADD677F3E6}"/>
              </a:ext>
            </a:extLst>
          </p:cNvPr>
          <p:cNvSpPr>
            <a:spLocks noGrp="1"/>
          </p:cNvSpPr>
          <p:nvPr>
            <p:ph type="dt" sz="half" idx="10"/>
          </p:nvPr>
        </p:nvSpPr>
        <p:spPr/>
        <p:txBody>
          <a:bodyPr/>
          <a:lstStyle/>
          <a:p>
            <a:fld id="{8EB5B069-E17F-4180-B8A1-81B3C23163DF}" type="datetimeFigureOut">
              <a:rPr lang="en-US" smtClean="0"/>
              <a:t>4/27/2025</a:t>
            </a:fld>
            <a:endParaRPr lang="en-US"/>
          </a:p>
        </p:txBody>
      </p:sp>
      <p:sp>
        <p:nvSpPr>
          <p:cNvPr id="3" name="Footer Placeholder 2">
            <a:extLst>
              <a:ext uri="{FF2B5EF4-FFF2-40B4-BE49-F238E27FC236}">
                <a16:creationId xmlns:a16="http://schemas.microsoft.com/office/drawing/2014/main" id="{7484EF00-0D32-5AB1-0851-7C7EE201D0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1783F0-0B9D-856E-D384-AE3FA161351D}"/>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388229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791E-3A28-40C3-0230-A946C6180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7F13AC-A92C-BFAC-1935-0EF7849DE6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9957D-FCC7-F14E-441F-A97FD1336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07A883-5004-976B-44D8-DEED7CDDC915}"/>
              </a:ext>
            </a:extLst>
          </p:cNvPr>
          <p:cNvSpPr>
            <a:spLocks noGrp="1"/>
          </p:cNvSpPr>
          <p:nvPr>
            <p:ph type="dt" sz="half" idx="10"/>
          </p:nvPr>
        </p:nvSpPr>
        <p:spPr/>
        <p:txBody>
          <a:bodyPr/>
          <a:lstStyle/>
          <a:p>
            <a:fld id="{8EB5B069-E17F-4180-B8A1-81B3C23163DF}" type="datetimeFigureOut">
              <a:rPr lang="en-US" smtClean="0"/>
              <a:t>4/27/2025</a:t>
            </a:fld>
            <a:endParaRPr lang="en-US"/>
          </a:p>
        </p:txBody>
      </p:sp>
      <p:sp>
        <p:nvSpPr>
          <p:cNvPr id="6" name="Footer Placeholder 5">
            <a:extLst>
              <a:ext uri="{FF2B5EF4-FFF2-40B4-BE49-F238E27FC236}">
                <a16:creationId xmlns:a16="http://schemas.microsoft.com/office/drawing/2014/main" id="{50E39A2A-0BBE-FD6E-263B-D806AC4EA8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979828-AD00-F601-46C3-BF98E407633F}"/>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3987108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A536-29D1-AAF5-4F4E-7C6747481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44B8BD-A59F-D3CB-2752-EB0E570E0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F41B71-51B6-2B8E-D3EB-3BC779DF3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CBDF3A-C27B-8DEB-0D6A-28DDBC440450}"/>
              </a:ext>
            </a:extLst>
          </p:cNvPr>
          <p:cNvSpPr>
            <a:spLocks noGrp="1"/>
          </p:cNvSpPr>
          <p:nvPr>
            <p:ph type="dt" sz="half" idx="10"/>
          </p:nvPr>
        </p:nvSpPr>
        <p:spPr/>
        <p:txBody>
          <a:bodyPr/>
          <a:lstStyle/>
          <a:p>
            <a:fld id="{8EB5B069-E17F-4180-B8A1-81B3C23163DF}" type="datetimeFigureOut">
              <a:rPr lang="en-US" smtClean="0"/>
              <a:t>4/27/2025</a:t>
            </a:fld>
            <a:endParaRPr lang="en-US"/>
          </a:p>
        </p:txBody>
      </p:sp>
      <p:sp>
        <p:nvSpPr>
          <p:cNvPr id="6" name="Footer Placeholder 5">
            <a:extLst>
              <a:ext uri="{FF2B5EF4-FFF2-40B4-BE49-F238E27FC236}">
                <a16:creationId xmlns:a16="http://schemas.microsoft.com/office/drawing/2014/main" id="{C7B3E4FC-2DBD-56C1-2405-BFCF27009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F6A9A4-FFD0-A947-571A-AC77126CA315}"/>
              </a:ext>
            </a:extLst>
          </p:cNvPr>
          <p:cNvSpPr>
            <a:spLocks noGrp="1"/>
          </p:cNvSpPr>
          <p:nvPr>
            <p:ph type="sldNum" sz="quarter" idx="12"/>
          </p:nvPr>
        </p:nvSpPr>
        <p:spPr/>
        <p:txBody>
          <a:bodyPr/>
          <a:lstStyle/>
          <a:p>
            <a:fld id="{F6A53FD1-C8B8-4952-9173-AE8F44BAC5C1}" type="slidenum">
              <a:rPr lang="en-US" smtClean="0"/>
              <a:t>‹#›</a:t>
            </a:fld>
            <a:endParaRPr lang="en-US"/>
          </a:p>
        </p:txBody>
      </p:sp>
    </p:spTree>
    <p:extLst>
      <p:ext uri="{BB962C8B-B14F-4D97-AF65-F5344CB8AC3E}">
        <p14:creationId xmlns:p14="http://schemas.microsoft.com/office/powerpoint/2010/main" val="4141659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2B75-58A5-677B-EE9B-4773EA482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81533F-7430-3138-69ED-78917000F2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4D611-11F7-FEEF-77B6-CEAFE5FB3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B5B069-E17F-4180-B8A1-81B3C23163DF}" type="datetimeFigureOut">
              <a:rPr lang="en-US" smtClean="0"/>
              <a:t>4/27/2025</a:t>
            </a:fld>
            <a:endParaRPr lang="en-US"/>
          </a:p>
        </p:txBody>
      </p:sp>
      <p:sp>
        <p:nvSpPr>
          <p:cNvPr id="5" name="Footer Placeholder 4">
            <a:extLst>
              <a:ext uri="{FF2B5EF4-FFF2-40B4-BE49-F238E27FC236}">
                <a16:creationId xmlns:a16="http://schemas.microsoft.com/office/drawing/2014/main" id="{62D4168E-B5D6-5732-385A-2C22D6BC6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53853E4-2614-337C-ADD5-D4DE18CE8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A53FD1-C8B8-4952-9173-AE8F44BAC5C1}" type="slidenum">
              <a:rPr lang="en-US" smtClean="0"/>
              <a:t>‹#›</a:t>
            </a:fld>
            <a:endParaRPr lang="en-US"/>
          </a:p>
        </p:txBody>
      </p:sp>
    </p:spTree>
    <p:extLst>
      <p:ext uri="{BB962C8B-B14F-4D97-AF65-F5344CB8AC3E}">
        <p14:creationId xmlns:p14="http://schemas.microsoft.com/office/powerpoint/2010/main" val="1026694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splunk.com/en_us/products/splunk-enterprise.html" TargetMode="External"/><Relationship Id="rId2" Type="http://schemas.openxmlformats.org/officeDocument/2006/relationships/hyperlink" Target="https://learn.microsoft.com/en-us/sysinternals/downloads/sysmon" TargetMode="External"/><Relationship Id="rId1" Type="http://schemas.openxmlformats.org/officeDocument/2006/relationships/slideLayout" Target="../slideLayouts/slideLayout2.xml"/><Relationship Id="rId5" Type="http://schemas.openxmlformats.org/officeDocument/2006/relationships/hyperlink" Target="https://github.com/SwiftOnSecurity/sysmon-config?tab=readme-ov-file" TargetMode="External"/><Relationship Id="rId4" Type="http://schemas.openxmlformats.org/officeDocument/2006/relationships/hyperlink" Target="https://www.lockheedmartin.com/en-us/capabilities/cyber/cyber-kill-chain.html"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8" Type="http://schemas.openxmlformats.org/officeDocument/2006/relationships/hyperlink" Target="https://ieeexplore.ieee.org/document/10.1109/OJCS.2025.3536800" TargetMode="External"/><Relationship Id="rId3" Type="http://schemas.openxmlformats.org/officeDocument/2006/relationships/hyperlink" Target="https://doi.org/10.1016/j.cose.2022.102680" TargetMode="External"/><Relationship Id="rId7" Type="http://schemas.openxmlformats.org/officeDocument/2006/relationships/hyperlink" Target="https://ieeexplore.ieee.org/document/9027325" TargetMode="External"/><Relationship Id="rId2" Type="http://schemas.openxmlformats.org/officeDocument/2006/relationships/hyperlink" Target="https://ieeexplore.ieee.org/document/978-1-7281-5628-6" TargetMode="External"/><Relationship Id="rId1" Type="http://schemas.openxmlformats.org/officeDocument/2006/relationships/slideLayout" Target="../slideLayouts/slideLayout2.xml"/><Relationship Id="rId6" Type="http://schemas.openxmlformats.org/officeDocument/2006/relationships/hyperlink" Target="https://ieeexplore.ieee.org/document/9623421" TargetMode="External"/><Relationship Id="rId5" Type="http://schemas.openxmlformats.org/officeDocument/2006/relationships/hyperlink" Target="https://cybersecurity.springeropen.com/articles/10.1186/s42400-020-00052-5" TargetMode="External"/><Relationship Id="rId4" Type="http://schemas.openxmlformats.org/officeDocument/2006/relationships/hyperlink" Target="https://ieeexplore.ieee.org/document/10.1109/ACCESS.2022.Doi"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F865BC-6011-26B9-CD3B-58C4A9245BAF}"/>
              </a:ext>
            </a:extLst>
          </p:cNvPr>
          <p:cNvSpPr>
            <a:spLocks noGrp="1"/>
          </p:cNvSpPr>
          <p:nvPr>
            <p:ph type="ctrTitle"/>
          </p:nvPr>
        </p:nvSpPr>
        <p:spPr>
          <a:xfrm>
            <a:off x="787125" y="1995778"/>
            <a:ext cx="10721117" cy="2484262"/>
          </a:xfrm>
        </p:spPr>
        <p:txBody>
          <a:bodyPr>
            <a:normAutofit/>
          </a:bodyPr>
          <a:lstStyle/>
          <a:p>
            <a:r>
              <a:rPr lang="en-US" sz="5400"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Sysmon Sysinternal Telemetry and Threat Intelligence</a:t>
            </a:r>
            <a:br>
              <a:rPr lang="en-US" sz="54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br>
            <a:endParaRPr lang="en-US" sz="5400" dirty="0">
              <a:solidFill>
                <a:srgbClr val="FFFFFF"/>
              </a:solidFill>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9274428-7450-8B34-ECA9-71ADA372008C}"/>
              </a:ext>
            </a:extLst>
          </p:cNvPr>
          <p:cNvSpPr>
            <a:spLocks noGrp="1"/>
          </p:cNvSpPr>
          <p:nvPr>
            <p:ph type="subTitle" idx="1"/>
          </p:nvPr>
        </p:nvSpPr>
        <p:spPr>
          <a:xfrm>
            <a:off x="4285397" y="4960961"/>
            <a:ext cx="7055893" cy="1078054"/>
          </a:xfrm>
        </p:spPr>
        <p:txBody>
          <a:bodyPr>
            <a:normAutofit/>
          </a:bodyPr>
          <a:lstStyle/>
          <a:p>
            <a:pPr algn="l"/>
            <a:r>
              <a:rPr lang="en-US" b="1" dirty="0">
                <a:solidFill>
                  <a:srgbClr val="FFFFFF"/>
                </a:solidFill>
                <a:latin typeface="Times New Roman" panose="02020603050405020304" pitchFamily="18" charset="0"/>
                <a:cs typeface="Times New Roman" panose="02020603050405020304" pitchFamily="18" charset="0"/>
              </a:rPr>
              <a:t>Team Members:</a:t>
            </a:r>
          </a:p>
          <a:p>
            <a:pPr algn="l"/>
            <a:r>
              <a:rPr lang="en-US" b="1" dirty="0">
                <a:solidFill>
                  <a:srgbClr val="FFFFFF"/>
                </a:solidFill>
                <a:latin typeface="Times New Roman" panose="02020603050405020304" pitchFamily="18" charset="0"/>
                <a:cs typeface="Times New Roman" panose="02020603050405020304" pitchFamily="18" charset="0"/>
              </a:rPr>
              <a:t>Malavika Reddy Kotha</a:t>
            </a:r>
          </a:p>
        </p:txBody>
      </p:sp>
    </p:spTree>
    <p:extLst>
      <p:ext uri="{BB962C8B-B14F-4D97-AF65-F5344CB8AC3E}">
        <p14:creationId xmlns:p14="http://schemas.microsoft.com/office/powerpoint/2010/main" val="2752886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6D0F2-E3AE-C9C3-581C-5539DC8FECD3}"/>
              </a:ext>
            </a:extLst>
          </p:cNvPr>
          <p:cNvSpPr>
            <a:spLocks noGrp="1"/>
          </p:cNvSpPr>
          <p:nvPr>
            <p:ph type="title"/>
          </p:nvPr>
        </p:nvSpPr>
        <p:spPr>
          <a:xfrm>
            <a:off x="1371599" y="294538"/>
            <a:ext cx="9895951" cy="1033669"/>
          </a:xfrm>
        </p:spPr>
        <p:txBody>
          <a:bodyPr>
            <a:normAutofit/>
          </a:bodyPr>
          <a:lstStyle/>
          <a:p>
            <a:r>
              <a:rPr lang="en-US" sz="3700" b="1" dirty="0">
                <a:solidFill>
                  <a:srgbClr val="FFFFFF"/>
                </a:solidFill>
                <a:latin typeface="Times New Roman" panose="02020603050405020304" pitchFamily="18" charset="0"/>
                <a:cs typeface="Times New Roman" panose="02020603050405020304" pitchFamily="18" charset="0"/>
              </a:rPr>
              <a:t>Initial Sysmon and Splunk Environment set up</a:t>
            </a:r>
          </a:p>
        </p:txBody>
      </p:sp>
      <p:sp>
        <p:nvSpPr>
          <p:cNvPr id="3" name="Content Placeholder 2">
            <a:extLst>
              <a:ext uri="{FF2B5EF4-FFF2-40B4-BE49-F238E27FC236}">
                <a16:creationId xmlns:a16="http://schemas.microsoft.com/office/drawing/2014/main" id="{1E511580-1096-A962-26FA-159E07218A4E}"/>
              </a:ext>
            </a:extLst>
          </p:cNvPr>
          <p:cNvSpPr>
            <a:spLocks noGrp="1"/>
          </p:cNvSpPr>
          <p:nvPr>
            <p:ph idx="1"/>
          </p:nvPr>
        </p:nvSpPr>
        <p:spPr>
          <a:xfrm>
            <a:off x="1371599" y="2318197"/>
            <a:ext cx="9724031" cy="3683358"/>
          </a:xfrm>
        </p:spPr>
        <p:txBody>
          <a:bodyPr anchor="ctr">
            <a:normAutofit lnSpcReduction="10000"/>
          </a:bodyPr>
          <a:lstStyle/>
          <a:p>
            <a:pPr>
              <a:spcBef>
                <a:spcPts val="1029"/>
              </a:spcBef>
              <a:spcAft>
                <a:spcPts val="1029"/>
              </a:spcAf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Sysmon Installation from Microsoft </a:t>
            </a:r>
            <a:r>
              <a:rPr lang="en-US" sz="2000" b="1" i="0" dirty="0" err="1">
                <a:effectLst/>
                <a:latin typeface="Times New Roman" panose="02020603050405020304" pitchFamily="18" charset="0"/>
                <a:cs typeface="Times New Roman" panose="02020603050405020304" pitchFamily="18" charset="0"/>
              </a:rPr>
              <a:t>Sysinternals</a:t>
            </a:r>
            <a:r>
              <a:rPr lang="en-US" sz="2000" b="1" dirty="0">
                <a:latin typeface="Times New Roman" panose="02020603050405020304" pitchFamily="18" charset="0"/>
                <a:cs typeface="Times New Roman" panose="02020603050405020304" pitchFamily="18" charset="0"/>
              </a:rPr>
              <a:t>:</a:t>
            </a:r>
            <a:endParaRPr lang="en-US" sz="2000" b="1" i="0" dirty="0">
              <a:effectLst/>
              <a:latin typeface="Times New Roman" panose="02020603050405020304" pitchFamily="18" charset="0"/>
              <a:cs typeface="Times New Roman" panose="02020603050405020304" pitchFamily="18" charset="0"/>
            </a:endParaRPr>
          </a:p>
          <a:p>
            <a:pPr>
              <a:spcBef>
                <a:spcPts val="1029"/>
              </a:spcBef>
              <a:spcAft>
                <a:spcPts val="1029"/>
              </a:spcAft>
              <a:buFontTx/>
              <a:buChar char="-"/>
            </a:pPr>
            <a:r>
              <a:rPr lang="en-US" sz="1600" i="0" dirty="0">
                <a:effectLst/>
                <a:latin typeface="Times New Roman" panose="02020603050405020304" pitchFamily="18" charset="0"/>
                <a:cs typeface="Times New Roman" panose="02020603050405020304" pitchFamily="18" charset="0"/>
              </a:rPr>
              <a:t>Collects logs from </a:t>
            </a:r>
            <a:r>
              <a:rPr lang="en-US" sz="1600" dirty="0">
                <a:latin typeface="Times New Roman" panose="02020603050405020304" pitchFamily="18" charset="0"/>
                <a:cs typeface="Times New Roman" panose="02020603050405020304" pitchFamily="18" charset="0"/>
              </a:rPr>
              <a:t>Windows Event Viewer from the local computer(can also use logs from multiple devices in an organization). </a:t>
            </a:r>
          </a:p>
          <a:p>
            <a:pPr>
              <a:spcBef>
                <a:spcPts val="1029"/>
              </a:spcBef>
              <a:spcAft>
                <a:spcPts val="1029"/>
              </a:spcAft>
              <a:buFontTx/>
              <a:buChar char="-"/>
            </a:pPr>
            <a:r>
              <a:rPr lang="en-US" sz="1600" b="1" i="0" dirty="0">
                <a:effectLst/>
                <a:latin typeface="Times New Roman" panose="02020603050405020304" pitchFamily="18" charset="0"/>
                <a:cs typeface="Times New Roman" panose="02020603050405020304" pitchFamily="18" charset="0"/>
              </a:rPr>
              <a:t>Installation: </a:t>
            </a:r>
            <a:r>
              <a:rPr lang="en-US" sz="1600" i="0" dirty="0">
                <a:effectLst/>
                <a:latin typeface="Times New Roman" panose="02020603050405020304" pitchFamily="18" charset="0"/>
                <a:cs typeface="Times New Roman" panose="02020603050405020304" pitchFamily="18" charset="0"/>
              </a:rPr>
              <a:t>sysmon.exe -</a:t>
            </a:r>
            <a:r>
              <a:rPr lang="en-US" sz="1600" i="0" dirty="0" err="1">
                <a:effectLst/>
                <a:latin typeface="Times New Roman" panose="02020603050405020304" pitchFamily="18" charset="0"/>
                <a:cs typeface="Times New Roman" panose="02020603050405020304" pitchFamily="18" charset="0"/>
              </a:rPr>
              <a:t>accepteula</a:t>
            </a:r>
            <a:r>
              <a:rPr lang="en-US" sz="1600" i="0" dirty="0">
                <a:effectLst/>
                <a:latin typeface="Times New Roman" panose="02020603050405020304" pitchFamily="18" charset="0"/>
                <a:cs typeface="Times New Roman" panose="02020603050405020304" pitchFamily="18" charset="0"/>
              </a:rPr>
              <a:t> -</a:t>
            </a:r>
            <a:r>
              <a:rPr lang="en-US" sz="1600" i="0" dirty="0" err="1">
                <a:effectLst/>
                <a:latin typeface="Times New Roman" panose="02020603050405020304" pitchFamily="18" charset="0"/>
                <a:cs typeface="Times New Roman" panose="02020603050405020304" pitchFamily="18" charset="0"/>
              </a:rPr>
              <a:t>i</a:t>
            </a:r>
            <a:r>
              <a:rPr lang="en-US" sz="1600" i="0" dirty="0">
                <a:effectLst/>
                <a:latin typeface="Times New Roman" panose="02020603050405020304" pitchFamily="18" charset="0"/>
                <a:cs typeface="Times New Roman" panose="02020603050405020304" pitchFamily="18" charset="0"/>
              </a:rPr>
              <a:t> sysmonconfig-export.xml</a:t>
            </a:r>
          </a:p>
          <a:p>
            <a:pPr>
              <a:spcBef>
                <a:spcPts val="1029"/>
              </a:spcBef>
              <a:spcAft>
                <a:spcPts val="1029"/>
              </a:spcAft>
              <a:buFontTx/>
              <a:buChar char="-"/>
            </a:pPr>
            <a:r>
              <a:rPr lang="en-US" sz="1600" b="1" dirty="0">
                <a:latin typeface="Times New Roman" panose="02020603050405020304" pitchFamily="18" charset="0"/>
                <a:cs typeface="Times New Roman" panose="02020603050405020304" pitchFamily="18" charset="0"/>
              </a:rPr>
              <a:t>Logs will be stored in Event Viewer: </a:t>
            </a:r>
            <a:r>
              <a:rPr lang="en-US" sz="1600" dirty="0">
                <a:latin typeface="Times New Roman" panose="02020603050405020304" pitchFamily="18" charset="0"/>
                <a:cs typeface="Times New Roman" panose="02020603050405020304" pitchFamily="18" charset="0"/>
              </a:rPr>
              <a:t>Applications and Services Logs &gt; Microsoft &gt; Windows &gt; Sysmon &gt; Operational</a:t>
            </a:r>
          </a:p>
          <a:p>
            <a:pPr>
              <a:spcBef>
                <a:spcPts val="1029"/>
              </a:spcBef>
              <a:spcAft>
                <a:spcPts val="1029"/>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Splunk Enterprise Installation:</a:t>
            </a:r>
          </a:p>
          <a:p>
            <a:pPr>
              <a:spcBef>
                <a:spcPts val="1029"/>
              </a:spcBef>
              <a:spcAft>
                <a:spcPts val="1029"/>
              </a:spcAft>
              <a:buFontTx/>
              <a:buChar char="-"/>
            </a:pPr>
            <a:r>
              <a:rPr lang="en-US" sz="1600" i="0" dirty="0">
                <a:effectLst/>
                <a:latin typeface="Times New Roman" panose="02020603050405020304" pitchFamily="18" charset="0"/>
                <a:cs typeface="Times New Roman" panose="02020603050405020304" pitchFamily="18" charset="0"/>
              </a:rPr>
              <a:t>Extracting Sysmon log</a:t>
            </a:r>
            <a:r>
              <a:rPr lang="en-US" sz="1600" dirty="0">
                <a:latin typeface="Times New Roman" panose="02020603050405020304" pitchFamily="18" charset="0"/>
                <a:cs typeface="Times New Roman" panose="02020603050405020304" pitchFamily="18" charset="0"/>
              </a:rPr>
              <a:t> data (.csv) from Splunk.</a:t>
            </a:r>
          </a:p>
          <a:p>
            <a:pPr>
              <a:spcBef>
                <a:spcPts val="1029"/>
              </a:spcBef>
              <a:spcAft>
                <a:spcPts val="1029"/>
              </a:spcAft>
              <a:buFontTx/>
              <a:buChar char="-"/>
            </a:pPr>
            <a:r>
              <a:rPr lang="en-US" sz="1600" i="0" dirty="0">
                <a:effectLst/>
                <a:latin typeface="Times New Roman" panose="02020603050405020304" pitchFamily="18" charset="0"/>
                <a:cs typeface="Times New Roman" panose="02020603050405020304" pitchFamily="18" charset="0"/>
              </a:rPr>
              <a:t>Input File / .CSV file: </a:t>
            </a:r>
            <a:r>
              <a:rPr lang="en-US" sz="1600" b="1" i="0" dirty="0">
                <a:effectLst/>
                <a:latin typeface="Times New Roman" panose="02020603050405020304" pitchFamily="18" charset="0"/>
                <a:cs typeface="Times New Roman" panose="02020603050405020304" pitchFamily="18" charset="0"/>
              </a:rPr>
              <a:t>CKC_data.csv</a:t>
            </a:r>
          </a:p>
        </p:txBody>
      </p:sp>
    </p:spTree>
    <p:extLst>
      <p:ext uri="{BB962C8B-B14F-4D97-AF65-F5344CB8AC3E}">
        <p14:creationId xmlns:p14="http://schemas.microsoft.com/office/powerpoint/2010/main" val="225529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7D7D1F-3690-40FC-855B-89915387ADC8}"/>
              </a:ext>
            </a:extLst>
          </p:cNvPr>
          <p:cNvSpPr>
            <a:spLocks noGrp="1"/>
          </p:cNvSpPr>
          <p:nvPr>
            <p:ph type="title"/>
          </p:nvPr>
        </p:nvSpPr>
        <p:spPr>
          <a:xfrm>
            <a:off x="838200" y="1641752"/>
            <a:ext cx="4391025" cy="1323439"/>
          </a:xfrm>
        </p:spPr>
        <p:txBody>
          <a:bodyPr anchor="t">
            <a:normAutofit/>
          </a:bodyPr>
          <a:lstStyle/>
          <a:p>
            <a:r>
              <a:rPr lang="en-US" sz="4000" b="1">
                <a:solidFill>
                  <a:schemeClr val="bg1"/>
                </a:solidFill>
                <a:latin typeface="Times New Roman" panose="02020603050405020304" pitchFamily="18" charset="0"/>
                <a:cs typeface="Times New Roman" panose="02020603050405020304" pitchFamily="18" charset="0"/>
              </a:rPr>
              <a:t>Data Source Identification</a:t>
            </a:r>
          </a:p>
        </p:txBody>
      </p:sp>
      <p:sp>
        <p:nvSpPr>
          <p:cNvPr id="3" name="Content Placeholder 2">
            <a:extLst>
              <a:ext uri="{FF2B5EF4-FFF2-40B4-BE49-F238E27FC236}">
                <a16:creationId xmlns:a16="http://schemas.microsoft.com/office/drawing/2014/main" id="{C5D780FF-89EB-1AC4-3B81-EC51A75AE427}"/>
              </a:ext>
            </a:extLst>
          </p:cNvPr>
          <p:cNvSpPr>
            <a:spLocks noGrp="1"/>
          </p:cNvSpPr>
          <p:nvPr>
            <p:ph idx="1"/>
          </p:nvPr>
        </p:nvSpPr>
        <p:spPr>
          <a:xfrm>
            <a:off x="510364" y="3125972"/>
            <a:ext cx="4718862" cy="2474728"/>
          </a:xfrm>
        </p:spPr>
        <p:txBody>
          <a:bodyPr>
            <a:normAutofit/>
          </a:bodyPr>
          <a:lstStyle/>
          <a:p>
            <a:pPr algn="just"/>
            <a:r>
              <a:rPr lang="en-US" sz="1600" b="1" u="sng" dirty="0">
                <a:solidFill>
                  <a:schemeClr val="bg1">
                    <a:alpha val="80000"/>
                  </a:schemeClr>
                </a:solidFill>
                <a:latin typeface="Times New Roman" panose="02020603050405020304" pitchFamily="18" charset="0"/>
                <a:cs typeface="Times New Roman" panose="02020603050405020304" pitchFamily="18" charset="0"/>
              </a:rPr>
              <a:t>Sysmon Logs: </a:t>
            </a:r>
            <a:r>
              <a:rPr lang="en-US" sz="1500" dirty="0">
                <a:solidFill>
                  <a:schemeClr val="bg1">
                    <a:alpha val="80000"/>
                  </a:schemeClr>
                </a:solidFill>
                <a:latin typeface="Times New Roman" panose="02020603050405020304" pitchFamily="18" charset="0"/>
                <a:cs typeface="Times New Roman" panose="02020603050405020304" pitchFamily="18" charset="0"/>
              </a:rPr>
              <a:t>The System Monitor (Sysmon) serves as a Windows system service and driver which Microsoft provides through the </a:t>
            </a:r>
            <a:r>
              <a:rPr lang="en-US" sz="1500" dirty="0" err="1">
                <a:solidFill>
                  <a:schemeClr val="bg1">
                    <a:alpha val="80000"/>
                  </a:schemeClr>
                </a:solidFill>
                <a:latin typeface="Times New Roman" panose="02020603050405020304" pitchFamily="18" charset="0"/>
                <a:cs typeface="Times New Roman" panose="02020603050405020304" pitchFamily="18" charset="0"/>
              </a:rPr>
              <a:t>Sysinternals</a:t>
            </a:r>
            <a:r>
              <a:rPr lang="en-US" sz="1500" dirty="0">
                <a:solidFill>
                  <a:schemeClr val="bg1">
                    <a:alpha val="80000"/>
                  </a:schemeClr>
                </a:solidFill>
                <a:latin typeface="Times New Roman" panose="02020603050405020304" pitchFamily="18" charset="0"/>
                <a:cs typeface="Times New Roman" panose="02020603050405020304" pitchFamily="18" charset="0"/>
              </a:rPr>
              <a:t> Suite. These logs are collected using a customized sysmonconfig.xml configuration and exported via Splunk, where they are parsed and preprocessed. This real-world telemetry forms the backbone of the project’s dataset.</a:t>
            </a:r>
          </a:p>
          <a:p>
            <a:pPr marL="0" indent="0" algn="just">
              <a:buNone/>
            </a:pPr>
            <a:endParaRPr lang="en-US" sz="1500" dirty="0">
              <a:solidFill>
                <a:schemeClr val="bg1">
                  <a:alpha val="80000"/>
                </a:schemeClr>
              </a:solidFill>
              <a:latin typeface="Times New Roman" panose="02020603050405020304" pitchFamily="18" charset="0"/>
              <a:cs typeface="Times New Roman" panose="02020603050405020304" pitchFamily="18" charset="0"/>
            </a:endParaRPr>
          </a:p>
          <a:p>
            <a:pPr algn="just"/>
            <a:endParaRPr lang="en-US" sz="1500" dirty="0">
              <a:solidFill>
                <a:schemeClr val="bg1">
                  <a:alpha val="80000"/>
                </a:schemeClr>
              </a:solidFill>
              <a:latin typeface="Times New Roman" panose="02020603050405020304" pitchFamily="18" charset="0"/>
              <a:cs typeface="Times New Roman" panose="02020603050405020304" pitchFamily="18" charset="0"/>
            </a:endParaRPr>
          </a:p>
        </p:txBody>
      </p:sp>
      <p:pic>
        <p:nvPicPr>
          <p:cNvPr id="7" name="Picture 6" descr="A screenshot of a computer&#10;&#10;AI-generated content may be incorrect.">
            <a:extLst>
              <a:ext uri="{FF2B5EF4-FFF2-40B4-BE49-F238E27FC236}">
                <a16:creationId xmlns:a16="http://schemas.microsoft.com/office/drawing/2014/main" id="{5F2D31C0-3342-4557-439B-080423842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6853" y="1101956"/>
            <a:ext cx="6647518" cy="4271030"/>
          </a:xfrm>
          <a:prstGeom prst="rect">
            <a:avLst/>
          </a:prstGeom>
        </p:spPr>
      </p:pic>
    </p:spTree>
    <p:extLst>
      <p:ext uri="{BB962C8B-B14F-4D97-AF65-F5344CB8AC3E}">
        <p14:creationId xmlns:p14="http://schemas.microsoft.com/office/powerpoint/2010/main" val="64457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2BBD12-E12C-053D-F824-DB468C68D604}"/>
              </a:ext>
            </a:extLst>
          </p:cNvPr>
          <p:cNvSpPr>
            <a:spLocks noGrp="1"/>
          </p:cNvSpPr>
          <p:nvPr>
            <p:ph type="title"/>
          </p:nvPr>
        </p:nvSpPr>
        <p:spPr>
          <a:xfrm>
            <a:off x="574158" y="248038"/>
            <a:ext cx="10979889" cy="1159200"/>
          </a:xfrm>
        </p:spPr>
        <p:txBody>
          <a:bodyPr vert="horz" lIns="91440" tIns="45720" rIns="91440" bIns="45720" rtlCol="0" anchor="ctr">
            <a:noAutofit/>
          </a:bodyPr>
          <a:lstStyle/>
          <a:p>
            <a:pPr algn="ctr"/>
            <a:r>
              <a:rPr lang="en-US" sz="3200" b="1" kern="1200" dirty="0">
                <a:solidFill>
                  <a:srgbClr val="FFFFFF"/>
                </a:solidFill>
                <a:latin typeface="Times New Roman" panose="02020603050405020304" pitchFamily="18" charset="0"/>
                <a:cs typeface="Times New Roman" panose="02020603050405020304" pitchFamily="18" charset="0"/>
              </a:rPr>
              <a:t>SPL query used to export Sysmon log data set from Splunk</a:t>
            </a:r>
          </a:p>
        </p:txBody>
      </p:sp>
      <p:pic>
        <p:nvPicPr>
          <p:cNvPr id="7" name="Content Placeholder 6" descr="A screenshot of a computer screen&#10;&#10;AI-generated content may be incorrect.">
            <a:extLst>
              <a:ext uri="{FF2B5EF4-FFF2-40B4-BE49-F238E27FC236}">
                <a16:creationId xmlns:a16="http://schemas.microsoft.com/office/drawing/2014/main" id="{C38D2974-F3A5-7832-9CE2-AE2E7F12E0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9129" y="1822348"/>
            <a:ext cx="11393741" cy="4557187"/>
          </a:xfrm>
        </p:spPr>
      </p:pic>
    </p:spTree>
    <p:extLst>
      <p:ext uri="{BB962C8B-B14F-4D97-AF65-F5344CB8AC3E}">
        <p14:creationId xmlns:p14="http://schemas.microsoft.com/office/powerpoint/2010/main" val="239432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328F3-3BBE-B5A4-C5B2-D242AB41AD0E}"/>
              </a:ext>
            </a:extLst>
          </p:cNvPr>
          <p:cNvSpPr>
            <a:spLocks noGrp="1"/>
          </p:cNvSpPr>
          <p:nvPr>
            <p:ph type="title"/>
          </p:nvPr>
        </p:nvSpPr>
        <p:spPr>
          <a:xfrm>
            <a:off x="761800" y="762001"/>
            <a:ext cx="5334197" cy="1708242"/>
          </a:xfrm>
        </p:spPr>
        <p:txBody>
          <a:bodyPr anchor="ctr">
            <a:normAutofit/>
          </a:bodyPr>
          <a:lstStyle/>
          <a:p>
            <a:pPr algn="ctr"/>
            <a:r>
              <a:rPr lang="en-US" sz="4000" b="1" dirty="0">
                <a:latin typeface="Times New Roman" panose="02020603050405020304" pitchFamily="18" charset="0"/>
                <a:cs typeface="Times New Roman" panose="02020603050405020304" pitchFamily="18" charset="0"/>
              </a:rPr>
              <a:t>Cyber Kill Chain (CKC) Framework</a:t>
            </a:r>
          </a:p>
        </p:txBody>
      </p:sp>
      <p:sp>
        <p:nvSpPr>
          <p:cNvPr id="3" name="Content Placeholder 2">
            <a:extLst>
              <a:ext uri="{FF2B5EF4-FFF2-40B4-BE49-F238E27FC236}">
                <a16:creationId xmlns:a16="http://schemas.microsoft.com/office/drawing/2014/main" id="{B0D61D0B-3114-CAE7-E6E5-34764E372A64}"/>
              </a:ext>
            </a:extLst>
          </p:cNvPr>
          <p:cNvSpPr>
            <a:spLocks noGrp="1"/>
          </p:cNvSpPr>
          <p:nvPr>
            <p:ph idx="1"/>
          </p:nvPr>
        </p:nvSpPr>
        <p:spPr>
          <a:xfrm>
            <a:off x="761800" y="2470244"/>
            <a:ext cx="5334197" cy="3769835"/>
          </a:xfrm>
        </p:spPr>
        <p:txBody>
          <a:bodyPr anchor="ctr">
            <a:normAutofit/>
          </a:bodyPr>
          <a:lstStyle/>
          <a:p>
            <a:pPr algn="just"/>
            <a:r>
              <a:rPr lang="en-US" sz="1800" dirty="0">
                <a:latin typeface="Times New Roman" panose="02020603050405020304" pitchFamily="18" charset="0"/>
                <a:cs typeface="Times New Roman" panose="02020603050405020304" pitchFamily="18" charset="0"/>
              </a:rPr>
              <a:t>The Cyber Kill Chain (CKC), developed by Lockheed Martin, is a framework that breaks down a cyberattack into 7 different stages, helping security teams understand, detect, and stop threats at any point in the chain.</a:t>
            </a:r>
          </a:p>
          <a:p>
            <a:pPr algn="just"/>
            <a:r>
              <a:rPr lang="en-US" sz="1800" dirty="0">
                <a:latin typeface="Times New Roman" panose="02020603050405020304" pitchFamily="18" charset="0"/>
                <a:cs typeface="Times New Roman" panose="02020603050405020304" pitchFamily="18" charset="0"/>
              </a:rPr>
              <a:t>By mapping Sysmon logs to CKC stages, we train ML models to not just detect threats but understand the attacker’s position in the kill chain.</a:t>
            </a: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5" name="Picture 4" descr="A blue hexagon with icons and text&#10;&#10;AI-generated content may be incorrect.">
            <a:extLst>
              <a:ext uri="{FF2B5EF4-FFF2-40B4-BE49-F238E27FC236}">
                <a16:creationId xmlns:a16="http://schemas.microsoft.com/office/drawing/2014/main" id="{4452D635-23CC-6571-E30E-037514A2A029}"/>
              </a:ext>
            </a:extLst>
          </p:cNvPr>
          <p:cNvPicPr>
            <a:picLocks noChangeAspect="1"/>
          </p:cNvPicPr>
          <p:nvPr/>
        </p:nvPicPr>
        <p:blipFill>
          <a:blip r:embed="rId2">
            <a:extLst>
              <a:ext uri="{28A0092B-C50C-407E-A947-70E740481C1C}">
                <a14:useLocalDpi xmlns:a14="http://schemas.microsoft.com/office/drawing/2010/main" val="0"/>
              </a:ext>
            </a:extLst>
          </a:blip>
          <a:srcRect l="2561" r="6875" b="-1"/>
          <a:stretch/>
        </p:blipFill>
        <p:spPr>
          <a:xfrm>
            <a:off x="6216502" y="-10886"/>
            <a:ext cx="5975498"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62254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31B2A28-C74E-F9ED-FC61-E1E643C1C22B}"/>
              </a:ext>
            </a:extLst>
          </p:cNvPr>
          <p:cNvSpPr>
            <a:spLocks noGrp="1"/>
          </p:cNvSpPr>
          <p:nvPr>
            <p:ph type="title"/>
          </p:nvPr>
        </p:nvSpPr>
        <p:spPr>
          <a:xfrm>
            <a:off x="617989" y="2788371"/>
            <a:ext cx="3230997" cy="2052987"/>
          </a:xfrm>
        </p:spPr>
        <p:txBody>
          <a:bodyPr vert="horz" lIns="91440" tIns="45720" rIns="91440" bIns="45720" rtlCol="0" anchor="t">
            <a:normAutofit/>
          </a:bodyPr>
          <a:lstStyle/>
          <a:p>
            <a:r>
              <a:rPr lang="en-US" sz="4000" kern="1200" dirty="0">
                <a:solidFill>
                  <a:srgbClr val="FFFFFF"/>
                </a:solidFill>
                <a:latin typeface="Times New Roman" panose="02020603050405020304" pitchFamily="18" charset="0"/>
                <a:cs typeface="Times New Roman" panose="02020603050405020304" pitchFamily="18" charset="0"/>
              </a:rPr>
              <a:t>CKC Sysmon Log mapping  </a:t>
            </a:r>
          </a:p>
        </p:txBody>
      </p:sp>
      <p:pic>
        <p:nvPicPr>
          <p:cNvPr id="5" name="Content Placeholder 4" descr="A screenshot of a computer program&#10;&#10;AI-generated content may be incorrect.">
            <a:extLst>
              <a:ext uri="{FF2B5EF4-FFF2-40B4-BE49-F238E27FC236}">
                <a16:creationId xmlns:a16="http://schemas.microsoft.com/office/drawing/2014/main" id="{099DA3CB-002F-E4B0-7FFE-57BF6CAAFA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01042" y="212651"/>
            <a:ext cx="7066417" cy="6178141"/>
          </a:xfrm>
          <a:prstGeom prst="rect">
            <a:avLst/>
          </a:prstGeom>
        </p:spPr>
      </p:pic>
    </p:spTree>
    <p:extLst>
      <p:ext uri="{BB962C8B-B14F-4D97-AF65-F5344CB8AC3E}">
        <p14:creationId xmlns:p14="http://schemas.microsoft.com/office/powerpoint/2010/main" val="1036163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EC4B5F5-BEEE-522C-53C9-A97785693A9D}"/>
              </a:ext>
            </a:extLst>
          </p:cNvPr>
          <p:cNvSpPr>
            <a:spLocks noGrp="1"/>
          </p:cNvSpPr>
          <p:nvPr>
            <p:ph type="title"/>
          </p:nvPr>
        </p:nvSpPr>
        <p:spPr>
          <a:xfrm>
            <a:off x="1371598" y="319314"/>
            <a:ext cx="9477377" cy="1030515"/>
          </a:xfrm>
        </p:spPr>
        <p:txBody>
          <a:bodyPr anchor="ctr">
            <a:normAutofit/>
          </a:bodyPr>
          <a:lstStyle/>
          <a:p>
            <a:r>
              <a:rPr lang="en-US" b="1" dirty="0">
                <a:solidFill>
                  <a:srgbClr val="FFFFFF"/>
                </a:solidFill>
                <a:latin typeface="Times New Roman" panose="02020603050405020304" pitchFamily="18" charset="0"/>
                <a:cs typeface="Times New Roman" panose="02020603050405020304" pitchFamily="18" charset="0"/>
              </a:rPr>
              <a:t>Log Mapping contd..</a:t>
            </a:r>
          </a:p>
        </p:txBody>
      </p:sp>
      <p:pic>
        <p:nvPicPr>
          <p:cNvPr id="7" name="Picture 6" descr="A screenshot of a computer program&#10;&#10;AI-generated content may be incorrect.">
            <a:extLst>
              <a:ext uri="{FF2B5EF4-FFF2-40B4-BE49-F238E27FC236}">
                <a16:creationId xmlns:a16="http://schemas.microsoft.com/office/drawing/2014/main" id="{2F67F6F6-27D6-5B59-6493-D70BFB623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353" y="2253675"/>
            <a:ext cx="4734373" cy="2035779"/>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E98A4506-6335-4339-08B1-FCA4A8C8F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8096" y="2356353"/>
            <a:ext cx="5707608" cy="1726549"/>
          </a:xfrm>
          <a:prstGeom prst="rect">
            <a:avLst/>
          </a:prstGeom>
        </p:spPr>
      </p:pic>
      <p:sp>
        <p:nvSpPr>
          <p:cNvPr id="3" name="Content Placeholder 2">
            <a:extLst>
              <a:ext uri="{FF2B5EF4-FFF2-40B4-BE49-F238E27FC236}">
                <a16:creationId xmlns:a16="http://schemas.microsoft.com/office/drawing/2014/main" id="{A2FBFF2B-D92D-0F0F-E82F-7880C3357642}"/>
              </a:ext>
            </a:extLst>
          </p:cNvPr>
          <p:cNvSpPr>
            <a:spLocks noGrp="1"/>
          </p:cNvSpPr>
          <p:nvPr>
            <p:ph idx="1"/>
          </p:nvPr>
        </p:nvSpPr>
        <p:spPr>
          <a:xfrm>
            <a:off x="1371598" y="5070346"/>
            <a:ext cx="9496427" cy="1385266"/>
          </a:xfrm>
        </p:spPr>
        <p:txBody>
          <a:bodyPr>
            <a:normAutofit/>
          </a:bodyPr>
          <a:lstStyle/>
          <a:p>
            <a:r>
              <a:rPr lang="en-US" sz="2000" dirty="0">
                <a:latin typeface="Times New Roman" panose="02020603050405020304" pitchFamily="18" charset="0"/>
                <a:cs typeface="Times New Roman" panose="02020603050405020304" pitchFamily="18" charset="0"/>
              </a:rPr>
              <a:t>Labeling every log using CKC stages. The stage value is stored in ‘</a:t>
            </a:r>
            <a:r>
              <a:rPr lang="en-US" sz="2000" dirty="0" err="1">
                <a:latin typeface="Times New Roman" panose="02020603050405020304" pitchFamily="18" charset="0"/>
                <a:cs typeface="Times New Roman" panose="02020603050405020304" pitchFamily="18" charset="0"/>
              </a:rPr>
              <a:t>CKC_stage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CKC_stage</a:t>
            </a:r>
            <a:r>
              <a:rPr lang="en-US" sz="2000" dirty="0">
                <a:latin typeface="Times New Roman" panose="02020603050405020304" pitchFamily="18" charset="0"/>
                <a:cs typeface="Times New Roman" panose="02020603050405020304" pitchFamily="18" charset="0"/>
              </a:rPr>
              <a:t>’ is assigned with any one of the 7 stages, it is labeled as ‘threat’, else labeled as a ‘benign’.</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1338940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F82AF7-0233-53B7-54F0-18D0BBD5BA3E}"/>
              </a:ext>
            </a:extLst>
          </p:cNvPr>
          <p:cNvSpPr>
            <a:spLocks noGrp="1"/>
          </p:cNvSpPr>
          <p:nvPr>
            <p:ph type="title"/>
          </p:nvPr>
        </p:nvSpPr>
        <p:spPr>
          <a:xfrm>
            <a:off x="1136397" y="502020"/>
            <a:ext cx="5323715" cy="1642970"/>
          </a:xfrm>
        </p:spPr>
        <p:txBody>
          <a:bodyPr anchor="b">
            <a:normAutofit/>
          </a:bodyPr>
          <a:lstStyle/>
          <a:p>
            <a:r>
              <a:rPr lang="en-US" sz="4000" b="1" dirty="0">
                <a:latin typeface="Times New Roman" panose="02020603050405020304" pitchFamily="18" charset="0"/>
                <a:cs typeface="Times New Roman" panose="02020603050405020304" pitchFamily="18" charset="0"/>
              </a:rPr>
              <a:t>Data preprocessing</a:t>
            </a:r>
          </a:p>
        </p:txBody>
      </p:sp>
      <p:sp>
        <p:nvSpPr>
          <p:cNvPr id="3" name="Content Placeholder 2">
            <a:extLst>
              <a:ext uri="{FF2B5EF4-FFF2-40B4-BE49-F238E27FC236}">
                <a16:creationId xmlns:a16="http://schemas.microsoft.com/office/drawing/2014/main" id="{9A59CBDD-1732-BB0C-8B3E-A76E72B7EE51}"/>
              </a:ext>
            </a:extLst>
          </p:cNvPr>
          <p:cNvSpPr>
            <a:spLocks noGrp="1"/>
          </p:cNvSpPr>
          <p:nvPr>
            <p:ph idx="1"/>
          </p:nvPr>
        </p:nvSpPr>
        <p:spPr>
          <a:xfrm>
            <a:off x="1144923" y="2405894"/>
            <a:ext cx="5315189" cy="3535083"/>
          </a:xfrm>
        </p:spPr>
        <p:txBody>
          <a:bodyPr anchor="t">
            <a:normAutofit/>
          </a:bodyPr>
          <a:lstStyle/>
          <a:p>
            <a:pPr lvl="1">
              <a:spcBef>
                <a:spcPts val="300"/>
              </a:spcBef>
              <a:spcAft>
                <a:spcPts val="1029"/>
              </a:spcAft>
            </a:pPr>
            <a:r>
              <a:rPr lang="en-US" sz="1700" i="0" dirty="0">
                <a:effectLst/>
                <a:latin typeface="Times New Roman" panose="02020603050405020304" pitchFamily="18" charset="0"/>
                <a:cs typeface="Times New Roman" panose="02020603050405020304" pitchFamily="18" charset="0"/>
              </a:rPr>
              <a:t>Data Cleaning: Removing unnecessary columns.</a:t>
            </a:r>
          </a:p>
          <a:p>
            <a:pPr lvl="1">
              <a:spcBef>
                <a:spcPts val="300"/>
              </a:spcBef>
              <a:spcAft>
                <a:spcPts val="1029"/>
              </a:spcAft>
            </a:pPr>
            <a:r>
              <a:rPr lang="en-US" sz="1700" i="0" dirty="0">
                <a:effectLst/>
                <a:latin typeface="Times New Roman" panose="02020603050405020304" pitchFamily="18" charset="0"/>
                <a:cs typeface="Times New Roman" panose="02020603050405020304" pitchFamily="18" charset="0"/>
              </a:rPr>
              <a:t>Handled missing values: Remove missing values/fill them.</a:t>
            </a:r>
          </a:p>
          <a:p>
            <a:pPr lvl="1">
              <a:spcBef>
                <a:spcPts val="300"/>
              </a:spcBef>
              <a:spcAft>
                <a:spcPts val="1029"/>
              </a:spcAft>
            </a:pPr>
            <a:r>
              <a:rPr lang="en-US" sz="1700" i="0" dirty="0">
                <a:effectLst/>
                <a:latin typeface="Times New Roman" panose="02020603050405020304" pitchFamily="18" charset="0"/>
                <a:cs typeface="Times New Roman" panose="02020603050405020304" pitchFamily="18" charset="0"/>
              </a:rPr>
              <a:t>Encoding: handling categorical data for the training model</a:t>
            </a:r>
          </a:p>
          <a:p>
            <a:pPr lvl="1">
              <a:spcBef>
                <a:spcPts val="300"/>
              </a:spcBef>
              <a:spcAft>
                <a:spcPts val="1029"/>
              </a:spcAft>
            </a:pPr>
            <a:r>
              <a:rPr lang="en-US" sz="1700" dirty="0">
                <a:latin typeface="Times New Roman" panose="02020603050405020304" pitchFamily="18" charset="0"/>
                <a:cs typeface="Times New Roman" panose="02020603050405020304" pitchFamily="18" charset="0"/>
              </a:rPr>
              <a:t>Handling Time Date: extracting _time column</a:t>
            </a:r>
          </a:p>
          <a:p>
            <a:pPr marL="457200" lvl="1" indent="0">
              <a:spcBef>
                <a:spcPts val="300"/>
              </a:spcBef>
              <a:spcAft>
                <a:spcPts val="1029"/>
              </a:spcAft>
              <a:buNone/>
            </a:pPr>
            <a:endParaRPr lang="en-US" sz="1700" dirty="0">
              <a:latin typeface="Times New Roman" panose="02020603050405020304" pitchFamily="18" charset="0"/>
              <a:cs typeface="Times New Roman" panose="02020603050405020304" pitchFamily="18" charset="0"/>
            </a:endParaRPr>
          </a:p>
          <a:p>
            <a:pPr marL="457200" lvl="1" indent="0">
              <a:spcBef>
                <a:spcPts val="300"/>
              </a:spcBef>
              <a:spcAft>
                <a:spcPts val="1029"/>
              </a:spcAft>
              <a:buNone/>
            </a:pPr>
            <a:r>
              <a:rPr lang="en-US" sz="1700" b="1" dirty="0">
                <a:latin typeface="Times New Roman" panose="02020603050405020304" pitchFamily="18" charset="0"/>
                <a:cs typeface="Times New Roman" panose="02020603050405020304" pitchFamily="18" charset="0"/>
              </a:rPr>
              <a:t>df.info() </a:t>
            </a:r>
            <a:r>
              <a:rPr lang="en-US" sz="1700" dirty="0">
                <a:latin typeface="Times New Roman" panose="02020603050405020304" pitchFamily="18" charset="0"/>
                <a:cs typeface="Times New Roman" panose="02020603050405020304" pitchFamily="18" charset="0"/>
              </a:rPr>
              <a:t>shows the missing values, column data, and the datatype of the columns.</a:t>
            </a:r>
          </a:p>
          <a:p>
            <a:pPr marL="457200" lvl="1" indent="0">
              <a:spcBef>
                <a:spcPts val="300"/>
              </a:spcBef>
              <a:spcAft>
                <a:spcPts val="1029"/>
              </a:spcAft>
              <a:buNone/>
            </a:pPr>
            <a:r>
              <a:rPr lang="en-US" sz="1700" dirty="0">
                <a:latin typeface="Times New Roman" panose="02020603050405020304" pitchFamily="18" charset="0"/>
                <a:cs typeface="Times New Roman" panose="02020603050405020304" pitchFamily="18" charset="0"/>
              </a:rPr>
              <a:t>We have </a:t>
            </a:r>
            <a:r>
              <a:rPr lang="en-US" sz="1700" b="1" dirty="0">
                <a:latin typeface="Times New Roman" panose="02020603050405020304" pitchFamily="18" charset="0"/>
                <a:cs typeface="Times New Roman" panose="02020603050405020304" pitchFamily="18" charset="0"/>
              </a:rPr>
              <a:t>5,18,736 logs </a:t>
            </a:r>
            <a:r>
              <a:rPr lang="en-US" sz="1700" dirty="0">
                <a:latin typeface="Times New Roman" panose="02020603050405020304" pitchFamily="18" charset="0"/>
                <a:cs typeface="Times New Roman" panose="02020603050405020304" pitchFamily="18" charset="0"/>
              </a:rPr>
              <a:t>in the input dataset.</a:t>
            </a:r>
          </a:p>
        </p:txBody>
      </p:sp>
      <p:sp>
        <p:nvSpPr>
          <p:cNvPr id="19" name="Rectangle 1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computer&#10;&#10;AI-generated content may be incorrect.">
            <a:extLst>
              <a:ext uri="{FF2B5EF4-FFF2-40B4-BE49-F238E27FC236}">
                <a16:creationId xmlns:a16="http://schemas.microsoft.com/office/drawing/2014/main" id="{ECA09CFA-8484-C9EC-0895-1C7AE067D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956" y="909081"/>
            <a:ext cx="3892552" cy="5071731"/>
          </a:xfrm>
          <a:prstGeom prst="rect">
            <a:avLst/>
          </a:prstGeom>
        </p:spPr>
      </p:pic>
    </p:spTree>
    <p:extLst>
      <p:ext uri="{BB962C8B-B14F-4D97-AF65-F5344CB8AC3E}">
        <p14:creationId xmlns:p14="http://schemas.microsoft.com/office/powerpoint/2010/main" val="3802942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2" name="Oval 31">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68" name="Straight Connector 6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71" name="Rectangle 7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0" name="Straight Connector 49">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6AAC59-80F9-5EC2-5659-5CC78D0E9364}"/>
              </a:ext>
            </a:extLst>
          </p:cNvPr>
          <p:cNvSpPr>
            <a:spLocks noGrp="1"/>
          </p:cNvSpPr>
          <p:nvPr>
            <p:ph type="title"/>
          </p:nvPr>
        </p:nvSpPr>
        <p:spPr>
          <a:xfrm>
            <a:off x="411707" y="1233843"/>
            <a:ext cx="5071221" cy="2129586"/>
          </a:xfrm>
          <a:noFill/>
        </p:spPr>
        <p:txBody>
          <a:bodyPr anchor="t">
            <a:normAutofit/>
          </a:bodyPr>
          <a:lstStyle/>
          <a:p>
            <a:r>
              <a:rPr lang="en-US" sz="4100" b="1" i="0" dirty="0">
                <a:solidFill>
                  <a:schemeClr val="bg1"/>
                </a:solidFill>
                <a:effectLst/>
                <a:latin typeface="Times New Roman" panose="02020603050405020304" pitchFamily="18" charset="0"/>
                <a:cs typeface="Times New Roman" panose="02020603050405020304" pitchFamily="18" charset="0"/>
              </a:rPr>
              <a:t>Data Cleaning: Removing unnecessary columns</a:t>
            </a:r>
            <a:endParaRPr lang="en-US" sz="4100" dirty="0">
              <a:solidFill>
                <a:schemeClr val="bg1"/>
              </a:solidFill>
            </a:endParaRPr>
          </a:p>
        </p:txBody>
      </p:sp>
      <p:pic>
        <p:nvPicPr>
          <p:cNvPr id="9" name="Picture 8" descr="A screenshot of a computer&#10;&#10;AI-generated content may be incorrect.">
            <a:extLst>
              <a:ext uri="{FF2B5EF4-FFF2-40B4-BE49-F238E27FC236}">
                <a16:creationId xmlns:a16="http://schemas.microsoft.com/office/drawing/2014/main" id="{E08F8C88-21C2-5328-AF57-7C5418504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296" y="3089317"/>
            <a:ext cx="10843065" cy="3061699"/>
          </a:xfrm>
          <a:prstGeom prst="rect">
            <a:avLst/>
          </a:prstGeom>
        </p:spPr>
      </p:pic>
      <p:grpSp>
        <p:nvGrpSpPr>
          <p:cNvPr id="55" name="Group 54">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56" name="Straight Connector 55">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1" name="Oval 60">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91A84EB8-796F-D4F3-F1D7-1D7BE7540E93}"/>
              </a:ext>
            </a:extLst>
          </p:cNvPr>
          <p:cNvSpPr>
            <a:spLocks noGrp="1"/>
          </p:cNvSpPr>
          <p:nvPr>
            <p:ph idx="1"/>
          </p:nvPr>
        </p:nvSpPr>
        <p:spPr>
          <a:xfrm>
            <a:off x="5688102" y="928612"/>
            <a:ext cx="5549111" cy="1002386"/>
          </a:xfrm>
          <a:noFill/>
        </p:spPr>
        <p:txBody>
          <a:bodyPr anchor="t">
            <a:normAutofit/>
          </a:bodyPr>
          <a:lstStyle/>
          <a:p>
            <a:r>
              <a:rPr lang="en-US" sz="1800" dirty="0">
                <a:solidFill>
                  <a:schemeClr val="bg1"/>
                </a:solidFill>
                <a:latin typeface="Times New Roman" panose="02020603050405020304" pitchFamily="18" charset="0"/>
                <a:cs typeface="Times New Roman" panose="02020603050405020304" pitchFamily="18" charset="0"/>
              </a:rPr>
              <a:t>As we are implementing this on the local computer, we are removing ‘Computer’ and ‘user’ columns, but they are crucial for forensic purposes.</a:t>
            </a: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441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CB95732-565A-4D2C-A3AB-CC460C0D38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19B653C-798C-4333-8452-3DF3AE3C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FE50278-E2EC-42B2-A1F1-921DD3990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305994" y="-5310547"/>
            <a:ext cx="1580014" cy="12192002"/>
          </a:xfrm>
          <a:prstGeom prst="rect">
            <a:avLst/>
          </a:prstGeom>
          <a:gradFill>
            <a:gsLst>
              <a:gs pos="19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236153F-0DB4-40DD-87C6-B40C1B7E28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72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5A1E3-9EAB-209A-DFB9-4DD720406F2E}"/>
              </a:ext>
            </a:extLst>
          </p:cNvPr>
          <p:cNvSpPr>
            <a:spLocks noGrp="1"/>
          </p:cNvSpPr>
          <p:nvPr>
            <p:ph type="title"/>
          </p:nvPr>
        </p:nvSpPr>
        <p:spPr>
          <a:xfrm>
            <a:off x="699715" y="288404"/>
            <a:ext cx="8621494" cy="1051546"/>
          </a:xfrm>
        </p:spPr>
        <p:txBody>
          <a:bodyPr vert="horz" lIns="91440" tIns="45720" rIns="91440" bIns="45720" rtlCol="0" anchor="ctr">
            <a:normAutofit/>
          </a:bodyPr>
          <a:lstStyle/>
          <a:p>
            <a:pPr algn="ctr"/>
            <a:r>
              <a:rPr lang="en-US" sz="4000" b="1" i="0" dirty="0">
                <a:solidFill>
                  <a:srgbClr val="FFFFFF"/>
                </a:solidFill>
                <a:effectLst/>
                <a:latin typeface="Times New Roman" panose="02020603050405020304" pitchFamily="18" charset="0"/>
                <a:cs typeface="Times New Roman" panose="02020603050405020304" pitchFamily="18" charset="0"/>
              </a:rPr>
              <a:t>Handled missing values</a:t>
            </a:r>
            <a:br>
              <a:rPr lang="en-US" sz="3100" b="1" i="0" dirty="0">
                <a:solidFill>
                  <a:srgbClr val="FFFFFF"/>
                </a:solidFill>
                <a:effectLst/>
                <a:latin typeface="Times New Roman" panose="02020603050405020304" pitchFamily="18" charset="0"/>
                <a:cs typeface="Times New Roman" panose="02020603050405020304" pitchFamily="18" charset="0"/>
              </a:rPr>
            </a:br>
            <a:r>
              <a:rPr lang="en-US" sz="2000" i="0" dirty="0">
                <a:solidFill>
                  <a:srgbClr val="FFFFFF"/>
                </a:solidFill>
                <a:effectLst/>
                <a:latin typeface="Times New Roman" panose="02020603050405020304" pitchFamily="18" charset="0"/>
                <a:cs typeface="Times New Roman" panose="02020603050405020304" pitchFamily="18" charset="0"/>
              </a:rPr>
              <a:t>After </a:t>
            </a:r>
            <a:r>
              <a:rPr lang="en-US" sz="2000" dirty="0">
                <a:solidFill>
                  <a:srgbClr val="FFFFFF"/>
                </a:solidFill>
                <a:latin typeface="Times New Roman" panose="02020603050405020304" pitchFamily="18" charset="0"/>
                <a:cs typeface="Times New Roman" panose="02020603050405020304" pitchFamily="18" charset="0"/>
              </a:rPr>
              <a:t>checking </a:t>
            </a:r>
            <a:r>
              <a:rPr lang="en-US" sz="2000" i="0" dirty="0">
                <a:solidFill>
                  <a:srgbClr val="FFFFFF"/>
                </a:solidFill>
                <a:effectLst/>
                <a:latin typeface="Times New Roman" panose="02020603050405020304" pitchFamily="18" charset="0"/>
                <a:cs typeface="Times New Roman" panose="02020603050405020304" pitchFamily="18" charset="0"/>
              </a:rPr>
              <a:t>the missing values count </a:t>
            </a:r>
            <a:endParaRPr lang="en-US" sz="2000" dirty="0">
              <a:solidFill>
                <a:srgbClr val="FFFFFF"/>
              </a:solidFill>
              <a:latin typeface="Times New Roman" panose="02020603050405020304" pitchFamily="18" charset="0"/>
              <a:cs typeface="Times New Roman" panose="02020603050405020304" pitchFamily="18" charset="0"/>
            </a:endParaRPr>
          </a:p>
        </p:txBody>
      </p:sp>
      <p:pic>
        <p:nvPicPr>
          <p:cNvPr id="11" name="Content Placeholder 10" descr="A screenshot of a computer&#10;&#10;AI-generated content may be incorrect.">
            <a:extLst>
              <a:ext uri="{FF2B5EF4-FFF2-40B4-BE49-F238E27FC236}">
                <a16:creationId xmlns:a16="http://schemas.microsoft.com/office/drawing/2014/main" id="{24AFC781-0F2D-69AA-1A98-56A5861041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812" y="2264983"/>
            <a:ext cx="2464779" cy="3667984"/>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EB0B9A72-EA78-29FE-721D-F719A3F43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6342" y="2264983"/>
            <a:ext cx="3365322" cy="3591110"/>
          </a:xfrm>
          <a:prstGeom prst="rect">
            <a:avLst/>
          </a:prstGeom>
        </p:spPr>
      </p:pic>
      <p:pic>
        <p:nvPicPr>
          <p:cNvPr id="13" name="Picture 12" descr="A screenshot of a computer program&#10;&#10;AI-generated content may be incorrect.">
            <a:extLst>
              <a:ext uri="{FF2B5EF4-FFF2-40B4-BE49-F238E27FC236}">
                <a16:creationId xmlns:a16="http://schemas.microsoft.com/office/drawing/2014/main" id="{01CC2455-D820-1A82-5215-4C33DA7CF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0969" y="2173384"/>
            <a:ext cx="4479994" cy="4086199"/>
          </a:xfrm>
          <a:prstGeom prst="rect">
            <a:avLst/>
          </a:prstGeom>
        </p:spPr>
      </p:pic>
    </p:spTree>
    <p:extLst>
      <p:ext uri="{BB962C8B-B14F-4D97-AF65-F5344CB8AC3E}">
        <p14:creationId xmlns:p14="http://schemas.microsoft.com/office/powerpoint/2010/main" val="2800090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C08D9-A152-F4E5-C145-B16DA254EE9A}"/>
              </a:ext>
            </a:extLst>
          </p:cNvPr>
          <p:cNvSpPr>
            <a:spLocks noGrp="1"/>
          </p:cNvSpPr>
          <p:nvPr>
            <p:ph type="title"/>
          </p:nvPr>
        </p:nvSpPr>
        <p:spPr>
          <a:xfrm>
            <a:off x="1136397" y="502020"/>
            <a:ext cx="5323715" cy="908566"/>
          </a:xfrm>
        </p:spPr>
        <p:txBody>
          <a:bodyPr anchor="b">
            <a:normAutofit/>
          </a:bodyPr>
          <a:lstStyle/>
          <a:p>
            <a:r>
              <a:rPr lang="en-US" b="1" i="0" dirty="0">
                <a:effectLst/>
                <a:latin typeface="Times New Roman" panose="02020603050405020304" pitchFamily="18" charset="0"/>
                <a:cs typeface="Times New Roman" panose="02020603050405020304" pitchFamily="18" charset="0"/>
              </a:rPr>
              <a:t>Encoding</a:t>
            </a:r>
            <a:endParaRPr lang="en-US" b="1" dirty="0"/>
          </a:p>
        </p:txBody>
      </p:sp>
      <p:sp>
        <p:nvSpPr>
          <p:cNvPr id="3" name="Content Placeholder 2">
            <a:extLst>
              <a:ext uri="{FF2B5EF4-FFF2-40B4-BE49-F238E27FC236}">
                <a16:creationId xmlns:a16="http://schemas.microsoft.com/office/drawing/2014/main" id="{3F6A1A93-BC37-DEB9-A902-6E7875D17996}"/>
              </a:ext>
            </a:extLst>
          </p:cNvPr>
          <p:cNvSpPr>
            <a:spLocks noGrp="1"/>
          </p:cNvSpPr>
          <p:nvPr>
            <p:ph idx="1"/>
          </p:nvPr>
        </p:nvSpPr>
        <p:spPr>
          <a:xfrm>
            <a:off x="1144923" y="1516912"/>
            <a:ext cx="5315189" cy="4424065"/>
          </a:xfrm>
        </p:spPr>
        <p:txBody>
          <a:bodyPr anchor="t">
            <a:normAutofit/>
          </a:bodyPr>
          <a:lstStyle/>
          <a:p>
            <a:r>
              <a:rPr lang="en-US" sz="2000" dirty="0">
                <a:latin typeface="Times New Roman" panose="02020603050405020304" pitchFamily="18" charset="0"/>
                <a:cs typeface="Times New Roman" panose="02020603050405020304" pitchFamily="18" charset="0"/>
              </a:rPr>
              <a:t>Encoding all the categorical data columns.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 shot of a computer program&#10;&#10;AI-generated content may be incorrect.">
            <a:extLst>
              <a:ext uri="{FF2B5EF4-FFF2-40B4-BE49-F238E27FC236}">
                <a16:creationId xmlns:a16="http://schemas.microsoft.com/office/drawing/2014/main" id="{6AF28EA4-17A3-A800-BCB1-3C03F8165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805" y="1962750"/>
            <a:ext cx="7836550" cy="4207037"/>
          </a:xfrm>
          <a:prstGeom prst="rect">
            <a:avLst/>
          </a:prstGeom>
        </p:spPr>
      </p:pic>
    </p:spTree>
    <p:extLst>
      <p:ext uri="{BB962C8B-B14F-4D97-AF65-F5344CB8AC3E}">
        <p14:creationId xmlns:p14="http://schemas.microsoft.com/office/powerpoint/2010/main" val="189489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F363D-5B33-104C-ED92-42D17859133D}"/>
              </a:ext>
            </a:extLst>
          </p:cNvPr>
          <p:cNvSpPr>
            <a:spLocks noGrp="1"/>
          </p:cNvSpPr>
          <p:nvPr>
            <p:ph type="title"/>
          </p:nvPr>
        </p:nvSpPr>
        <p:spPr>
          <a:xfrm>
            <a:off x="739471" y="294538"/>
            <a:ext cx="10993179" cy="1081038"/>
          </a:xfrm>
        </p:spPr>
        <p:txBody>
          <a:bodyPr>
            <a:normAutofit/>
          </a:bodyPr>
          <a:lstStyle/>
          <a:p>
            <a:pPr algn="ctr"/>
            <a:r>
              <a:rPr lang="en-US"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Literature review and analysis, project plan</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BA5F5F-E9F4-1A91-E675-FFFE6930F824}"/>
              </a:ext>
            </a:extLst>
          </p:cNvPr>
          <p:cNvSpPr>
            <a:spLocks noGrp="1"/>
          </p:cNvSpPr>
          <p:nvPr>
            <p:ph idx="1"/>
          </p:nvPr>
        </p:nvSpPr>
        <p:spPr>
          <a:xfrm>
            <a:off x="1371599" y="2318197"/>
            <a:ext cx="9724031" cy="3683358"/>
          </a:xfrm>
        </p:spPr>
        <p:txBody>
          <a:bodyPr anchor="ctr">
            <a:normAutofit/>
          </a:bodyPr>
          <a:lstStyle/>
          <a:p>
            <a:pPr marL="0" indent="0" algn="just">
              <a:buNone/>
            </a:pPr>
            <a:r>
              <a:rPr lang="en-US" sz="2000" b="1" dirty="0">
                <a:effectLst/>
                <a:latin typeface="Times New Roman" panose="02020603050405020304" pitchFamily="18" charset="0"/>
                <a:ea typeface="Aptos" panose="020B0004020202020204" pitchFamily="34" charset="0"/>
                <a:cs typeface="Times New Roman" panose="02020603050405020304" pitchFamily="18" charset="0"/>
              </a:rPr>
              <a:t>Introduction:</a:t>
            </a:r>
          </a:p>
          <a:p>
            <a:pPr marL="0" indent="0" algn="just">
              <a:buNone/>
            </a:pPr>
            <a:r>
              <a:rPr lang="en-US" sz="2000" dirty="0">
                <a:latin typeface="Times New Roman" panose="02020603050405020304" pitchFamily="18" charset="0"/>
                <a:cs typeface="Times New Roman" panose="02020603050405020304" pitchFamily="18" charset="0"/>
              </a:rPr>
              <a:t>The cyber security threats are on the rise, and this brings risks to organizations and individuals. The traditional threat detection systems are based on the rules and do not recognize new and advanced threats. The use of </a:t>
            </a:r>
            <a:r>
              <a:rPr lang="en-US" sz="2000" b="1" dirty="0">
                <a:latin typeface="Times New Roman" panose="02020603050405020304" pitchFamily="18" charset="0"/>
                <a:cs typeface="Times New Roman" panose="02020603050405020304" pitchFamily="18" charset="0"/>
              </a:rPr>
              <a:t>AI in threat detection </a:t>
            </a:r>
            <a:r>
              <a:rPr lang="en-US" sz="2000" dirty="0">
                <a:latin typeface="Times New Roman" panose="02020603050405020304" pitchFamily="18" charset="0"/>
                <a:cs typeface="Times New Roman" panose="02020603050405020304" pitchFamily="18" charset="0"/>
              </a:rPr>
              <a:t>helps the system to learn from previous events or attacks and detect the threats. </a:t>
            </a:r>
          </a:p>
          <a:p>
            <a:pPr marL="0" indent="0" algn="just">
              <a:buNone/>
            </a:pPr>
            <a:r>
              <a:rPr lang="en-US" sz="2000" dirty="0">
                <a:latin typeface="Times New Roman" panose="02020603050405020304" pitchFamily="18" charset="0"/>
                <a:cs typeface="Times New Roman" panose="02020603050405020304" pitchFamily="18" charset="0"/>
              </a:rPr>
              <a:t>In this project, we use Sysmon to collect system logs and give these logs to Splunk to preprocess them. This processed data will be input for the ML model. Our goal is to develop an AI-based system which automatically classifies and detect threats.</a:t>
            </a:r>
          </a:p>
        </p:txBody>
      </p:sp>
    </p:spTree>
    <p:extLst>
      <p:ext uri="{BB962C8B-B14F-4D97-AF65-F5344CB8AC3E}">
        <p14:creationId xmlns:p14="http://schemas.microsoft.com/office/powerpoint/2010/main" val="1380127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A screenshot of a computer&#10;&#10;AI-generated content may be incorrect.">
            <a:extLst>
              <a:ext uri="{FF2B5EF4-FFF2-40B4-BE49-F238E27FC236}">
                <a16:creationId xmlns:a16="http://schemas.microsoft.com/office/drawing/2014/main" id="{BFBB0F65-7964-1EEF-EC34-FEA13C158F7D}"/>
              </a:ext>
            </a:extLst>
          </p:cNvPr>
          <p:cNvPicPr>
            <a:picLocks noChangeAspect="1"/>
          </p:cNvPicPr>
          <p:nvPr/>
        </p:nvPicPr>
        <p:blipFill>
          <a:blip r:embed="rId2">
            <a:extLst>
              <a:ext uri="{28A0092B-C50C-407E-A947-70E740481C1C}">
                <a14:useLocalDpi xmlns:a14="http://schemas.microsoft.com/office/drawing/2010/main" val="0"/>
              </a:ext>
            </a:extLst>
          </a:blip>
          <a:srcRect t="10807" r="1" b="1"/>
          <a:stretch/>
        </p:blipFill>
        <p:spPr>
          <a:xfrm>
            <a:off x="686596" y="2450786"/>
            <a:ext cx="10851111" cy="3508437"/>
          </a:xfrm>
          <a:prstGeom prst="rect">
            <a:avLst/>
          </a:prstGeom>
        </p:spPr>
      </p:pic>
      <p:grpSp>
        <p:nvGrpSpPr>
          <p:cNvPr id="30" name="Group 29">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31" name="Straight Connector 30">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9" name="Straight Connector 38">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AD2707E-247C-5F95-EE33-76CB21350CAF}"/>
              </a:ext>
            </a:extLst>
          </p:cNvPr>
          <p:cNvSpPr>
            <a:spLocks noGrp="1"/>
          </p:cNvSpPr>
          <p:nvPr>
            <p:ph type="title"/>
          </p:nvPr>
        </p:nvSpPr>
        <p:spPr>
          <a:xfrm>
            <a:off x="552515" y="998914"/>
            <a:ext cx="5466111" cy="1225644"/>
          </a:xfrm>
          <a:noFill/>
        </p:spPr>
        <p:txBody>
          <a:bodyPr anchor="t">
            <a:normAutofit fontScale="90000"/>
          </a:bodyPr>
          <a:lstStyle/>
          <a:p>
            <a:r>
              <a:rPr lang="en-US" sz="4800" b="1" dirty="0">
                <a:solidFill>
                  <a:schemeClr val="bg1"/>
                </a:solidFill>
                <a:latin typeface="Times New Roman" panose="02020603050405020304" pitchFamily="18" charset="0"/>
                <a:cs typeface="Times New Roman" panose="02020603050405020304" pitchFamily="18" charset="0"/>
              </a:rPr>
              <a:t>Handling Time Date</a:t>
            </a:r>
            <a:endParaRPr lang="en-US" sz="4800" dirty="0">
              <a:solidFill>
                <a:schemeClr val="bg1"/>
              </a:solidFill>
            </a:endParaRPr>
          </a:p>
        </p:txBody>
      </p:sp>
      <p:sp>
        <p:nvSpPr>
          <p:cNvPr id="3" name="Content Placeholder 2">
            <a:extLst>
              <a:ext uri="{FF2B5EF4-FFF2-40B4-BE49-F238E27FC236}">
                <a16:creationId xmlns:a16="http://schemas.microsoft.com/office/drawing/2014/main" id="{5B348DB5-A44A-B01F-3FAD-9FF271EC2993}"/>
              </a:ext>
            </a:extLst>
          </p:cNvPr>
          <p:cNvSpPr>
            <a:spLocks noGrp="1"/>
          </p:cNvSpPr>
          <p:nvPr>
            <p:ph idx="1"/>
          </p:nvPr>
        </p:nvSpPr>
        <p:spPr>
          <a:xfrm>
            <a:off x="5688102" y="1093874"/>
            <a:ext cx="5789600" cy="1062426"/>
          </a:xfrm>
          <a:noFill/>
        </p:spPr>
        <p:txBody>
          <a:bodyPr anchor="t">
            <a:normAutofit/>
          </a:bodyPr>
          <a:lstStyle/>
          <a:p>
            <a:r>
              <a:rPr lang="en-US" sz="1800" dirty="0">
                <a:solidFill>
                  <a:schemeClr val="bg1"/>
                </a:solidFill>
                <a:latin typeface="Times New Roman" panose="02020603050405020304" pitchFamily="18" charset="0"/>
                <a:cs typeface="Times New Roman" panose="02020603050405020304" pitchFamily="18" charset="0"/>
              </a:rPr>
              <a:t>Log data has a ‘_time’ column, which is useful for forensic purposes.</a:t>
            </a:r>
          </a:p>
          <a:p>
            <a:pPr marL="0" indent="0">
              <a:buNone/>
            </a:pPr>
            <a:endParaRPr lang="en-US"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485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D0FAAB4-ECBF-0D1A-5686-0604B5F1772C}"/>
              </a:ext>
            </a:extLst>
          </p:cNvPr>
          <p:cNvSpPr>
            <a:spLocks noGrp="1"/>
          </p:cNvSpPr>
          <p:nvPr>
            <p:ph type="title"/>
          </p:nvPr>
        </p:nvSpPr>
        <p:spPr>
          <a:xfrm>
            <a:off x="1371598" y="319314"/>
            <a:ext cx="9477377" cy="1030515"/>
          </a:xfrm>
        </p:spPr>
        <p:txBody>
          <a:bodyPr anchor="ctr">
            <a:normAutofit/>
          </a:bodyPr>
          <a:lstStyle/>
          <a:p>
            <a:pPr algn="ctr"/>
            <a:r>
              <a:rPr lang="en-US" b="1" dirty="0">
                <a:solidFill>
                  <a:srgbClr val="FFFFFF"/>
                </a:solidFill>
                <a:latin typeface="Times New Roman" panose="02020603050405020304" pitchFamily="18" charset="0"/>
                <a:cs typeface="Times New Roman" panose="02020603050405020304" pitchFamily="18" charset="0"/>
              </a:rPr>
              <a:t>Handling Imbalanced data</a:t>
            </a:r>
          </a:p>
        </p:txBody>
      </p:sp>
      <p:pic>
        <p:nvPicPr>
          <p:cNvPr id="7" name="Picture 6" descr="A screenshot of a computer&#10;&#10;AI-generated content may be incorrect.">
            <a:extLst>
              <a:ext uri="{FF2B5EF4-FFF2-40B4-BE49-F238E27FC236}">
                <a16:creationId xmlns:a16="http://schemas.microsoft.com/office/drawing/2014/main" id="{597AB101-D25A-49CC-A49E-8F2D0A087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204" y="1787654"/>
            <a:ext cx="4515293" cy="2930213"/>
          </a:xfrm>
          <a:prstGeom prst="rect">
            <a:avLst/>
          </a:prstGeom>
        </p:spPr>
      </p:pic>
      <p:pic>
        <p:nvPicPr>
          <p:cNvPr id="5" name="Picture 4" descr="A screenshot of a computer code&#10;&#10;AI-generated content may be incorrect.">
            <a:extLst>
              <a:ext uri="{FF2B5EF4-FFF2-40B4-BE49-F238E27FC236}">
                <a16:creationId xmlns:a16="http://schemas.microsoft.com/office/drawing/2014/main" id="{47EF0356-6C50-4F01-BFDA-0518F925CC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671" y="2133368"/>
            <a:ext cx="4600354" cy="2379074"/>
          </a:xfrm>
          <a:prstGeom prst="rect">
            <a:avLst/>
          </a:prstGeom>
        </p:spPr>
      </p:pic>
      <p:sp>
        <p:nvSpPr>
          <p:cNvPr id="3" name="Content Placeholder 2">
            <a:extLst>
              <a:ext uri="{FF2B5EF4-FFF2-40B4-BE49-F238E27FC236}">
                <a16:creationId xmlns:a16="http://schemas.microsoft.com/office/drawing/2014/main" id="{32068E5B-04F3-7CE9-6E4E-A0668E4F3494}"/>
              </a:ext>
            </a:extLst>
          </p:cNvPr>
          <p:cNvSpPr>
            <a:spLocks noGrp="1"/>
          </p:cNvSpPr>
          <p:nvPr>
            <p:ph idx="1"/>
          </p:nvPr>
        </p:nvSpPr>
        <p:spPr>
          <a:xfrm>
            <a:off x="1371598" y="5070346"/>
            <a:ext cx="9496427" cy="1385266"/>
          </a:xfrm>
        </p:spPr>
        <p:txBody>
          <a:bodyPr>
            <a:normAutofit/>
          </a:bodyPr>
          <a:lstStyle/>
          <a:p>
            <a:pPr algn="just"/>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he majority of events are labeled as ‘benign’, and a small percentage are labeled as ‘threat’.</a:t>
            </a:r>
          </a:p>
          <a:p>
            <a:pPr algn="just"/>
            <a:r>
              <a:rPr lang="en-US" sz="2000" dirty="0">
                <a:latin typeface="Times New Roman" panose="02020603050405020304" pitchFamily="18" charset="0"/>
                <a:cs typeface="Times New Roman" panose="02020603050405020304" pitchFamily="18" charset="0"/>
              </a:rPr>
              <a:t>We have 5,14,816 logs labeled as ‘benign’ and only 3,920 logs as ‘threat’</a:t>
            </a:r>
            <a:endParaRPr lang="en-US" sz="2000" b="0" i="0" dirty="0">
              <a:effectLst/>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3193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905DC0-63B0-CB4A-E85E-FF112F9AE520}"/>
              </a:ext>
            </a:extLst>
          </p:cNvPr>
          <p:cNvSpPr>
            <a:spLocks noGrp="1"/>
          </p:cNvSpPr>
          <p:nvPr>
            <p:ph type="title"/>
          </p:nvPr>
        </p:nvSpPr>
        <p:spPr>
          <a:xfrm>
            <a:off x="1136396" y="502020"/>
            <a:ext cx="5593587" cy="1642970"/>
          </a:xfrm>
        </p:spPr>
        <p:txBody>
          <a:bodyPr anchor="b">
            <a:normAutofit/>
          </a:bodyPr>
          <a:lstStyle/>
          <a:p>
            <a:r>
              <a:rPr lang="en-US" sz="4000" b="1" dirty="0">
                <a:latin typeface="Times New Roman" panose="02020603050405020304" pitchFamily="18" charset="0"/>
                <a:cs typeface="Times New Roman" panose="02020603050405020304" pitchFamily="18" charset="0"/>
              </a:rPr>
              <a:t>Model Implementation 1</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140E62-3085-533B-4355-C339B3F0A05B}"/>
              </a:ext>
            </a:extLst>
          </p:cNvPr>
          <p:cNvSpPr>
            <a:spLocks noGrp="1"/>
          </p:cNvSpPr>
          <p:nvPr>
            <p:ph idx="1"/>
          </p:nvPr>
        </p:nvSpPr>
        <p:spPr>
          <a:xfrm>
            <a:off x="1144923" y="2405894"/>
            <a:ext cx="5315189" cy="3535083"/>
          </a:xfrm>
        </p:spPr>
        <p:txBody>
          <a:bodyPr anchor="t">
            <a:normAutofit/>
          </a:bodyPr>
          <a:lstStyle/>
          <a:p>
            <a:pPr marL="0" indent="0" algn="just">
              <a:buNone/>
            </a:pPr>
            <a:r>
              <a:rPr lang="en-US" sz="1800" b="1" dirty="0">
                <a:latin typeface="Times New Roman" panose="02020603050405020304" pitchFamily="18" charset="0"/>
                <a:cs typeface="Times New Roman" panose="02020603050405020304" pitchFamily="18" charset="0"/>
              </a:rPr>
              <a:t>1. Random Forest:</a:t>
            </a:r>
          </a:p>
          <a:p>
            <a:pPr marL="0" indent="0" algn="just">
              <a:buNone/>
            </a:pPr>
            <a:r>
              <a:rPr lang="en-US" sz="1800" dirty="0">
                <a:latin typeface="Times New Roman" panose="02020603050405020304" pitchFamily="18" charset="0"/>
                <a:cs typeface="Times New Roman" panose="02020603050405020304" pitchFamily="18" charset="0"/>
              </a:rPr>
              <a:t>Random Forest is a machine learning model that builds many decision trees instead of just one. Each tree is trained on a random portion of the data, and its results are combined. This method reduces errors and overfitting, and it usually makes very strong predictions. We chose Random Forest because it’s very reliable for large and complex datasets like system logs, where many small patterns matter.</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7A81A88-B20C-E107-DA97-67A559E7B933}"/>
              </a:ext>
            </a:extLst>
          </p:cNvPr>
          <p:cNvPicPr>
            <a:picLocks noChangeAspect="1"/>
          </p:cNvPicPr>
          <p:nvPr/>
        </p:nvPicPr>
        <p:blipFill>
          <a:blip r:embed="rId2"/>
          <a:stretch>
            <a:fillRect/>
          </a:stretch>
        </p:blipFill>
        <p:spPr>
          <a:xfrm>
            <a:off x="6810452" y="269714"/>
            <a:ext cx="5070652" cy="6318571"/>
          </a:xfrm>
          <a:prstGeom prst="rect">
            <a:avLst/>
          </a:prstGeom>
        </p:spPr>
      </p:pic>
    </p:spTree>
    <p:extLst>
      <p:ext uri="{BB962C8B-B14F-4D97-AF65-F5344CB8AC3E}">
        <p14:creationId xmlns:p14="http://schemas.microsoft.com/office/powerpoint/2010/main" val="3610803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71744-4838-B56B-2F78-EAB34DD34B18}"/>
              </a:ext>
            </a:extLst>
          </p:cNvPr>
          <p:cNvSpPr>
            <a:spLocks noGrp="1"/>
          </p:cNvSpPr>
          <p:nvPr>
            <p:ph type="title"/>
          </p:nvPr>
        </p:nvSpPr>
        <p:spPr>
          <a:xfrm>
            <a:off x="1136397" y="502020"/>
            <a:ext cx="5666739" cy="1642970"/>
          </a:xfrm>
        </p:spPr>
        <p:txBody>
          <a:bodyPr anchor="b">
            <a:normAutofit/>
          </a:bodyPr>
          <a:lstStyle/>
          <a:p>
            <a:r>
              <a:rPr lang="en-US" sz="4000" b="1" dirty="0">
                <a:latin typeface="Times New Roman" panose="02020603050405020304" pitchFamily="18" charset="0"/>
                <a:cs typeface="Times New Roman" panose="02020603050405020304" pitchFamily="18" charset="0"/>
              </a:rPr>
              <a:t>Model Implementation 2</a:t>
            </a:r>
            <a:endParaRPr lang="en-US" sz="4000" dirty="0"/>
          </a:p>
        </p:txBody>
      </p:sp>
      <p:sp>
        <p:nvSpPr>
          <p:cNvPr id="3" name="Content Placeholder 2">
            <a:extLst>
              <a:ext uri="{FF2B5EF4-FFF2-40B4-BE49-F238E27FC236}">
                <a16:creationId xmlns:a16="http://schemas.microsoft.com/office/drawing/2014/main" id="{312F2368-4A67-12D1-BF19-8622E7B9A539}"/>
              </a:ext>
            </a:extLst>
          </p:cNvPr>
          <p:cNvSpPr>
            <a:spLocks noGrp="1"/>
          </p:cNvSpPr>
          <p:nvPr>
            <p:ph idx="1"/>
          </p:nvPr>
        </p:nvSpPr>
        <p:spPr>
          <a:xfrm>
            <a:off x="1144923" y="2405894"/>
            <a:ext cx="5315189" cy="3535083"/>
          </a:xfrm>
        </p:spPr>
        <p:txBody>
          <a:bodyPr anchor="t">
            <a:normAutofit/>
          </a:bodyPr>
          <a:lstStyle/>
          <a:p>
            <a:pPr marL="0" indent="0" algn="just">
              <a:buNone/>
            </a:pPr>
            <a:r>
              <a:rPr lang="en-US" sz="1800" b="1" dirty="0">
                <a:latin typeface="Times New Roman" panose="02020603050405020304" pitchFamily="18" charset="0"/>
                <a:cs typeface="Times New Roman" panose="02020603050405020304" pitchFamily="18" charset="0"/>
              </a:rPr>
              <a:t>2. Logistic Regression:</a:t>
            </a:r>
          </a:p>
          <a:p>
            <a:pPr marL="0" indent="0" algn="just">
              <a:buNone/>
            </a:pPr>
            <a:r>
              <a:rPr lang="en-US" sz="1800" dirty="0">
                <a:latin typeface="Times New Roman" panose="02020603050405020304" pitchFamily="18" charset="0"/>
                <a:cs typeface="Times New Roman" panose="02020603050405020304" pitchFamily="18" charset="0"/>
              </a:rPr>
              <a:t>Logistic regression is one of the simplest models we can use for classification. It calculates the probability of an event happening, like whether a log is a threat or benign. Even though it’s simple, it’s powerful if the data has a linear relationship. We have included Logistic Regression because it’s fast, easy to train, and gives a good baseline to compare with more complex models.</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0A807097-21DB-24B2-F176-F70A50624EB0}"/>
              </a:ext>
            </a:extLst>
          </p:cNvPr>
          <p:cNvPicPr>
            <a:picLocks noChangeAspect="1"/>
          </p:cNvPicPr>
          <p:nvPr/>
        </p:nvPicPr>
        <p:blipFill>
          <a:blip r:embed="rId2"/>
          <a:srcRect t="525" r="1" b="1"/>
          <a:stretch/>
        </p:blipFill>
        <p:spPr>
          <a:xfrm>
            <a:off x="6929838" y="315742"/>
            <a:ext cx="4835348" cy="6226492"/>
          </a:xfrm>
          <a:prstGeom prst="rect">
            <a:avLst/>
          </a:prstGeom>
        </p:spPr>
      </p:pic>
    </p:spTree>
    <p:extLst>
      <p:ext uri="{BB962C8B-B14F-4D97-AF65-F5344CB8AC3E}">
        <p14:creationId xmlns:p14="http://schemas.microsoft.com/office/powerpoint/2010/main" val="511468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20DF3-E09B-337C-4D5B-BE55034EBB87}"/>
              </a:ext>
            </a:extLst>
          </p:cNvPr>
          <p:cNvSpPr>
            <a:spLocks noGrp="1"/>
          </p:cNvSpPr>
          <p:nvPr>
            <p:ph type="title"/>
          </p:nvPr>
        </p:nvSpPr>
        <p:spPr>
          <a:xfrm>
            <a:off x="1136397" y="502020"/>
            <a:ext cx="5556388" cy="1642970"/>
          </a:xfrm>
        </p:spPr>
        <p:txBody>
          <a:bodyPr anchor="b">
            <a:normAutofit/>
          </a:bodyPr>
          <a:lstStyle/>
          <a:p>
            <a:r>
              <a:rPr lang="en-US" sz="4000" b="1" dirty="0">
                <a:latin typeface="Times New Roman" panose="02020603050405020304" pitchFamily="18" charset="0"/>
                <a:cs typeface="Times New Roman" panose="02020603050405020304" pitchFamily="18" charset="0"/>
              </a:rPr>
              <a:t>Model Implementation 3</a:t>
            </a:r>
            <a:endParaRPr lang="en-US" sz="4000" dirty="0"/>
          </a:p>
        </p:txBody>
      </p:sp>
      <p:sp>
        <p:nvSpPr>
          <p:cNvPr id="3" name="Content Placeholder 2">
            <a:extLst>
              <a:ext uri="{FF2B5EF4-FFF2-40B4-BE49-F238E27FC236}">
                <a16:creationId xmlns:a16="http://schemas.microsoft.com/office/drawing/2014/main" id="{E24EAFA6-D778-20E7-B1D8-BB9A8DBD3D1E}"/>
              </a:ext>
            </a:extLst>
          </p:cNvPr>
          <p:cNvSpPr>
            <a:spLocks noGrp="1"/>
          </p:cNvSpPr>
          <p:nvPr>
            <p:ph idx="1"/>
          </p:nvPr>
        </p:nvSpPr>
        <p:spPr>
          <a:xfrm>
            <a:off x="1144923" y="2405894"/>
            <a:ext cx="5315189" cy="3535083"/>
          </a:xfrm>
        </p:spPr>
        <p:txBody>
          <a:bodyPr anchor="t">
            <a:normAutofit/>
          </a:bodyPr>
          <a:lstStyle/>
          <a:p>
            <a:pPr marL="0" indent="0" algn="just">
              <a:buNone/>
            </a:pPr>
            <a:r>
              <a:rPr lang="en-US" sz="1800" b="1" dirty="0">
                <a:latin typeface="Times New Roman" panose="02020603050405020304" pitchFamily="18" charset="0"/>
                <a:cs typeface="Times New Roman" panose="02020603050405020304" pitchFamily="18" charset="0"/>
              </a:rPr>
              <a:t>3. XGBoost:</a:t>
            </a:r>
          </a:p>
          <a:p>
            <a:pPr marL="0" indent="0" algn="just">
              <a:buNone/>
            </a:pPr>
            <a:r>
              <a:rPr lang="en-US" sz="1800" dirty="0">
                <a:latin typeface="Times New Roman" panose="02020603050405020304" pitchFamily="18" charset="0"/>
                <a:cs typeface="Times New Roman" panose="02020603050405020304" pitchFamily="18" charset="0"/>
              </a:rPr>
              <a:t>XGBoost stands for Extreme Gradient Boosting. It works by building trees one after another, and each new tree tries to fix the mistakes made by the previous trees. XGBoost is known for its very high accuracy and speed, especially on structured data like cybersecurity logs. We chose XGBoost because it’s often one of the best performers in competitions and real-world projects.</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64F7CE04-D311-2D05-D44F-5302FA90E4F9}"/>
              </a:ext>
            </a:extLst>
          </p:cNvPr>
          <p:cNvPicPr>
            <a:picLocks noChangeAspect="1"/>
          </p:cNvPicPr>
          <p:nvPr/>
        </p:nvPicPr>
        <p:blipFill>
          <a:blip r:embed="rId2"/>
          <a:stretch>
            <a:fillRect/>
          </a:stretch>
        </p:blipFill>
        <p:spPr>
          <a:xfrm>
            <a:off x="6867130" y="270663"/>
            <a:ext cx="5042015" cy="6130112"/>
          </a:xfrm>
          <a:prstGeom prst="rect">
            <a:avLst/>
          </a:prstGeom>
        </p:spPr>
      </p:pic>
    </p:spTree>
    <p:extLst>
      <p:ext uri="{BB962C8B-B14F-4D97-AF65-F5344CB8AC3E}">
        <p14:creationId xmlns:p14="http://schemas.microsoft.com/office/powerpoint/2010/main" val="3030385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CE44C-86BF-A5F2-1A7C-9C0E287BFDB7}"/>
              </a:ext>
            </a:extLst>
          </p:cNvPr>
          <p:cNvSpPr>
            <a:spLocks noGrp="1"/>
          </p:cNvSpPr>
          <p:nvPr>
            <p:ph type="title"/>
          </p:nvPr>
        </p:nvSpPr>
        <p:spPr>
          <a:xfrm>
            <a:off x="1136397" y="502020"/>
            <a:ext cx="5659424" cy="1642970"/>
          </a:xfrm>
        </p:spPr>
        <p:txBody>
          <a:bodyPr anchor="b">
            <a:normAutofit/>
          </a:bodyPr>
          <a:lstStyle/>
          <a:p>
            <a:r>
              <a:rPr lang="en-US" sz="4000" b="1" dirty="0">
                <a:latin typeface="Times New Roman" panose="02020603050405020304" pitchFamily="18" charset="0"/>
                <a:cs typeface="Times New Roman" panose="02020603050405020304" pitchFamily="18" charset="0"/>
              </a:rPr>
              <a:t>Model Implementation 4</a:t>
            </a:r>
            <a:endParaRPr lang="en-US" sz="4000" dirty="0"/>
          </a:p>
        </p:txBody>
      </p:sp>
      <p:sp>
        <p:nvSpPr>
          <p:cNvPr id="3" name="Content Placeholder 2">
            <a:extLst>
              <a:ext uri="{FF2B5EF4-FFF2-40B4-BE49-F238E27FC236}">
                <a16:creationId xmlns:a16="http://schemas.microsoft.com/office/drawing/2014/main" id="{D8493928-B550-62F5-60FF-971A602DDD49}"/>
              </a:ext>
            </a:extLst>
          </p:cNvPr>
          <p:cNvSpPr>
            <a:spLocks noGrp="1"/>
          </p:cNvSpPr>
          <p:nvPr>
            <p:ph idx="1"/>
          </p:nvPr>
        </p:nvSpPr>
        <p:spPr>
          <a:xfrm>
            <a:off x="1144923" y="2405894"/>
            <a:ext cx="5315189" cy="3535083"/>
          </a:xfrm>
        </p:spPr>
        <p:txBody>
          <a:bodyPr anchor="t">
            <a:normAutofit/>
          </a:bodyPr>
          <a:lstStyle/>
          <a:p>
            <a:pPr marL="0" indent="0" algn="just">
              <a:buNone/>
            </a:pPr>
            <a:r>
              <a:rPr lang="en-US" sz="1800" b="1" dirty="0">
                <a:latin typeface="Times New Roman" panose="02020603050405020304" pitchFamily="18" charset="0"/>
                <a:cs typeface="Times New Roman" panose="02020603050405020304" pitchFamily="18" charset="0"/>
              </a:rPr>
              <a:t>4. One-Class SVM:</a:t>
            </a:r>
          </a:p>
          <a:p>
            <a:pPr marL="0" indent="0" algn="just">
              <a:buNone/>
            </a:pPr>
            <a:r>
              <a:rPr lang="en-US" sz="1800" dirty="0">
                <a:latin typeface="Times New Roman" panose="02020603050405020304" pitchFamily="18" charset="0"/>
                <a:cs typeface="Times New Roman" panose="02020603050405020304" pitchFamily="18" charset="0"/>
              </a:rPr>
              <a:t>One-Class SVM is different from the others because it’s made for anomaly detection.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It only learns what normal behavior looks like, in this case, benign logs, and anything that looks different is flagged as a possible threat. This is useful when you have lots of normal examples but very few attack examples. We used One-Class SVM to detect unknown or rare types of threats that the supervised models might miss.</a:t>
            </a: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8EB6A87-12A3-37DE-B892-8738D2A13FC7}"/>
              </a:ext>
            </a:extLst>
          </p:cNvPr>
          <p:cNvPicPr>
            <a:picLocks noChangeAspect="1"/>
          </p:cNvPicPr>
          <p:nvPr/>
        </p:nvPicPr>
        <p:blipFill>
          <a:blip r:embed="rId2"/>
          <a:stretch>
            <a:fillRect/>
          </a:stretch>
        </p:blipFill>
        <p:spPr>
          <a:xfrm>
            <a:off x="7047904" y="394154"/>
            <a:ext cx="4561318" cy="6069692"/>
          </a:xfrm>
          <a:prstGeom prst="rect">
            <a:avLst/>
          </a:prstGeom>
        </p:spPr>
      </p:pic>
    </p:spTree>
    <p:extLst>
      <p:ext uri="{BB962C8B-B14F-4D97-AF65-F5344CB8AC3E}">
        <p14:creationId xmlns:p14="http://schemas.microsoft.com/office/powerpoint/2010/main" val="373811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F4A002-A06C-B61A-1EA7-681AE3AB4BD6}"/>
              </a:ext>
            </a:extLst>
          </p:cNvPr>
          <p:cNvSpPr>
            <a:spLocks noGrp="1"/>
          </p:cNvSpPr>
          <p:nvPr>
            <p:ph type="title"/>
          </p:nvPr>
        </p:nvSpPr>
        <p:spPr>
          <a:xfrm>
            <a:off x="1155557" y="649675"/>
            <a:ext cx="4828278" cy="981616"/>
          </a:xfrm>
        </p:spPr>
        <p:txBody>
          <a:bodyPr anchor="t">
            <a:normAutofit/>
          </a:bodyPr>
          <a:lstStyle/>
          <a:p>
            <a:r>
              <a:rPr lang="en-US" b="1" dirty="0">
                <a:solidFill>
                  <a:schemeClr val="bg1"/>
                </a:solidFill>
                <a:latin typeface="Times New Roman" panose="02020603050405020304" pitchFamily="18" charset="0"/>
                <a:cs typeface="Times New Roman" panose="02020603050405020304" pitchFamily="18" charset="0"/>
              </a:rPr>
              <a:t>Model Evaluation</a:t>
            </a:r>
          </a:p>
        </p:txBody>
      </p:sp>
      <p:sp>
        <p:nvSpPr>
          <p:cNvPr id="12" name="Rectangle 11">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4275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04861F-98ED-75A1-4803-6DA39BEEBC85}"/>
              </a:ext>
            </a:extLst>
          </p:cNvPr>
          <p:cNvSpPr>
            <a:spLocks noGrp="1"/>
          </p:cNvSpPr>
          <p:nvPr>
            <p:ph idx="1"/>
          </p:nvPr>
        </p:nvSpPr>
        <p:spPr>
          <a:xfrm>
            <a:off x="6239866" y="843077"/>
            <a:ext cx="4805455" cy="1493741"/>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We evaluated Random Forest, Logistic Regression, and XGBoost models on multiple metrics, including Accuracy, Precision, ROC AUC, and error metrics.</a:t>
            </a:r>
          </a:p>
          <a:p>
            <a:pPr marL="0" indent="0" algn="just">
              <a:buNone/>
            </a:pPr>
            <a:r>
              <a:rPr lang="en-US" sz="1800" b="1" dirty="0">
                <a:latin typeface="Times New Roman" panose="02020603050405020304" pitchFamily="18" charset="0"/>
                <a:cs typeface="Times New Roman" panose="02020603050405020304" pitchFamily="18" charset="0"/>
              </a:rPr>
              <a:t>Function for model evaluation metrics:</a:t>
            </a:r>
          </a:p>
          <a:p>
            <a:pPr marL="0" indent="0" algn="just">
              <a:buNone/>
            </a:pPr>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40B42D2-A0B0-F4AE-CE41-0C478A23570E}"/>
              </a:ext>
            </a:extLst>
          </p:cNvPr>
          <p:cNvPicPr>
            <a:picLocks noChangeAspect="1"/>
          </p:cNvPicPr>
          <p:nvPr/>
        </p:nvPicPr>
        <p:blipFill>
          <a:blip r:embed="rId2"/>
          <a:srcRect r="1221" b="-1"/>
          <a:stretch/>
        </p:blipFill>
        <p:spPr>
          <a:xfrm>
            <a:off x="1155556" y="2631774"/>
            <a:ext cx="9889765" cy="3579308"/>
          </a:xfrm>
          <a:prstGeom prst="rect">
            <a:avLst/>
          </a:prstGeom>
        </p:spPr>
      </p:pic>
    </p:spTree>
    <p:extLst>
      <p:ext uri="{BB962C8B-B14F-4D97-AF65-F5344CB8AC3E}">
        <p14:creationId xmlns:p14="http://schemas.microsoft.com/office/powerpoint/2010/main" val="2379551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B51F6560-D61C-400F-B71A-3FDEBF451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F938B951-7EFC-40A2-B198-E73D39DFB3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4" name="Rectangle 43">
              <a:extLst>
                <a:ext uri="{FF2B5EF4-FFF2-40B4-BE49-F238E27FC236}">
                  <a16:creationId xmlns:a16="http://schemas.microsoft.com/office/drawing/2014/main" id="{92E4506E-6A0E-49A0-BC31-8CADBFF3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EED4D51-65BF-4AEE-B596-7CB61A70B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B4E6A2F-E5BD-D0E7-4B5C-E8A4A18D42C3}"/>
              </a:ext>
            </a:extLst>
          </p:cNvPr>
          <p:cNvSpPr>
            <a:spLocks noGrp="1"/>
          </p:cNvSpPr>
          <p:nvPr>
            <p:ph type="title"/>
          </p:nvPr>
        </p:nvSpPr>
        <p:spPr>
          <a:xfrm>
            <a:off x="550863" y="366639"/>
            <a:ext cx="11090274" cy="675441"/>
          </a:xfrm>
        </p:spPr>
        <p:txBody>
          <a:bodyPr vert="horz" wrap="square" lIns="91440" tIns="45720" rIns="91440" bIns="45720" rtlCol="0" anchor="t">
            <a:normAutofit/>
          </a:bodyPr>
          <a:lstStyle/>
          <a:p>
            <a:pPr algn="ctr"/>
            <a:r>
              <a:rPr lang="en-US" sz="3900" b="1" dirty="0">
                <a:latin typeface="Times New Roman" panose="02020603050405020304" pitchFamily="18" charset="0"/>
                <a:cs typeface="Times New Roman" panose="02020603050405020304" pitchFamily="18" charset="0"/>
              </a:rPr>
              <a:t>Comparison of Evaluation Metrics for each model</a:t>
            </a:r>
          </a:p>
        </p:txBody>
      </p:sp>
      <p:pic>
        <p:nvPicPr>
          <p:cNvPr id="7" name="Picture 6">
            <a:extLst>
              <a:ext uri="{FF2B5EF4-FFF2-40B4-BE49-F238E27FC236}">
                <a16:creationId xmlns:a16="http://schemas.microsoft.com/office/drawing/2014/main" id="{4EA8840C-9AF1-1B2E-D3F9-3500A5DFB78C}"/>
              </a:ext>
            </a:extLst>
          </p:cNvPr>
          <p:cNvPicPr>
            <a:picLocks noChangeAspect="1"/>
          </p:cNvPicPr>
          <p:nvPr/>
        </p:nvPicPr>
        <p:blipFill>
          <a:blip r:embed="rId2"/>
          <a:stretch>
            <a:fillRect/>
          </a:stretch>
        </p:blipFill>
        <p:spPr>
          <a:xfrm>
            <a:off x="4079875" y="1521562"/>
            <a:ext cx="7561262" cy="4849977"/>
          </a:xfrm>
          <a:prstGeom prst="rect">
            <a:avLst/>
          </a:prstGeom>
          <a:effectLst>
            <a:outerShdw blurRad="508000" dist="101600" dir="5400000" algn="tl" rotWithShape="0">
              <a:prstClr val="black">
                <a:alpha val="10000"/>
              </a:prstClr>
            </a:outerShdw>
          </a:effectLst>
        </p:spPr>
      </p:pic>
      <p:pic>
        <p:nvPicPr>
          <p:cNvPr id="5" name="Content Placeholder 4">
            <a:extLst>
              <a:ext uri="{FF2B5EF4-FFF2-40B4-BE49-F238E27FC236}">
                <a16:creationId xmlns:a16="http://schemas.microsoft.com/office/drawing/2014/main" id="{62BB7C4D-3BD6-E7E0-5F13-FEB8BD7F2FE8}"/>
              </a:ext>
            </a:extLst>
          </p:cNvPr>
          <p:cNvPicPr>
            <a:picLocks noGrp="1" noChangeAspect="1"/>
          </p:cNvPicPr>
          <p:nvPr>
            <p:ph idx="1"/>
          </p:nvPr>
        </p:nvPicPr>
        <p:blipFill>
          <a:blip r:embed="rId3"/>
          <a:stretch>
            <a:fillRect/>
          </a:stretch>
        </p:blipFill>
        <p:spPr>
          <a:xfrm>
            <a:off x="550862" y="1521561"/>
            <a:ext cx="3359899" cy="4849977"/>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336249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10F04A-4B38-83CF-84F6-02D3322DC317}"/>
              </a:ext>
            </a:extLst>
          </p:cNvPr>
          <p:cNvSpPr>
            <a:spLocks noGrp="1"/>
          </p:cNvSpPr>
          <p:nvPr>
            <p:ph type="title"/>
          </p:nvPr>
        </p:nvSpPr>
        <p:spPr>
          <a:xfrm>
            <a:off x="643738" y="501649"/>
            <a:ext cx="4412758" cy="3472703"/>
          </a:xfrm>
        </p:spPr>
        <p:txBody>
          <a:bodyPr anchor="b">
            <a:normAutofit/>
          </a:bodyPr>
          <a:lstStyle/>
          <a:p>
            <a:pPr algn="ctr"/>
            <a:r>
              <a:rPr lang="en-US" sz="4000" b="1" dirty="0">
                <a:solidFill>
                  <a:srgbClr val="FFFFFF"/>
                </a:solidFill>
                <a:latin typeface="Times New Roman" panose="02020603050405020304" pitchFamily="18" charset="0"/>
                <a:cs typeface="Times New Roman" panose="02020603050405020304" pitchFamily="18" charset="0"/>
              </a:rPr>
              <a:t>Comparison of Evaluation Metrics for each model</a:t>
            </a:r>
            <a:endParaRPr lang="en-US" sz="4000" dirty="0">
              <a:solidFill>
                <a:srgbClr val="FFFFFF"/>
              </a:solidFill>
            </a:endParaRPr>
          </a:p>
        </p:txBody>
      </p:sp>
      <p:sp>
        <p:nvSpPr>
          <p:cNvPr id="3" name="Content Placeholder 2">
            <a:extLst>
              <a:ext uri="{FF2B5EF4-FFF2-40B4-BE49-F238E27FC236}">
                <a16:creationId xmlns:a16="http://schemas.microsoft.com/office/drawing/2014/main" id="{30D75B64-6D63-AE78-54EC-32513A9CFA25}"/>
              </a:ext>
            </a:extLst>
          </p:cNvPr>
          <p:cNvSpPr>
            <a:spLocks noGrp="1"/>
          </p:cNvSpPr>
          <p:nvPr>
            <p:ph idx="1"/>
          </p:nvPr>
        </p:nvSpPr>
        <p:spPr>
          <a:xfrm>
            <a:off x="6096000" y="336499"/>
            <a:ext cx="5615635" cy="5903367"/>
          </a:xfrm>
        </p:spPr>
        <p:txBody>
          <a:bodyPr anchor="ctr">
            <a:normAutofit/>
          </a:bodyPr>
          <a:lstStyle/>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Random Forest and XGBoost </a:t>
            </a:r>
            <a:r>
              <a:rPr lang="en-US" sz="1400" dirty="0">
                <a:latin typeface="Times New Roman" panose="02020603050405020304" pitchFamily="18" charset="0"/>
                <a:cs typeface="Times New Roman" panose="02020603050405020304" pitchFamily="18" charset="0"/>
              </a:rPr>
              <a:t>both achieved extremely high performance across all evaluation metrics.</a:t>
            </a:r>
          </a:p>
          <a:p>
            <a:pPr>
              <a:buFontTx/>
              <a:buChar char="-"/>
            </a:pPr>
            <a:r>
              <a:rPr lang="en-US" sz="1400" dirty="0">
                <a:latin typeface="Times New Roman" panose="02020603050405020304" pitchFamily="18" charset="0"/>
                <a:cs typeface="Times New Roman" panose="02020603050405020304" pitchFamily="18" charset="0"/>
              </a:rPr>
              <a:t>Both models had Accuracy close to 99.99%, ROC AUC of 1.0, and very low MAE and RMSE values.</a:t>
            </a:r>
          </a:p>
          <a:p>
            <a:pPr>
              <a:buFontTx/>
              <a:buChar char="-"/>
            </a:pPr>
            <a:r>
              <a:rPr lang="en-US" sz="1400" dirty="0">
                <a:latin typeface="Times New Roman" panose="02020603050405020304" pitchFamily="18" charset="0"/>
                <a:cs typeface="Times New Roman" panose="02020603050405020304" pitchFamily="18" charset="0"/>
              </a:rPr>
              <a:t>Precision for Random Forest (0.9785) was slightly higher compared to XGBoost (0.9744), but both were very strong.</a:t>
            </a:r>
          </a:p>
          <a:p>
            <a:r>
              <a:rPr lang="en-US" sz="1400" b="1" dirty="0">
                <a:latin typeface="Times New Roman" panose="02020603050405020304" pitchFamily="18" charset="0"/>
                <a:cs typeface="Times New Roman" panose="02020603050405020304" pitchFamily="18" charset="0"/>
              </a:rPr>
              <a:t>Logistic Regression </a:t>
            </a:r>
            <a:r>
              <a:rPr lang="en-US" sz="1400" dirty="0">
                <a:latin typeface="Times New Roman" panose="02020603050405020304" pitchFamily="18" charset="0"/>
                <a:cs typeface="Times New Roman" panose="02020603050405020304" pitchFamily="18" charset="0"/>
              </a:rPr>
              <a:t>showed good overall performance in terms of Accuracy (99.58%) and ROC AUC (0.9971).</a:t>
            </a:r>
          </a:p>
          <a:p>
            <a:pPr>
              <a:buFontTx/>
              <a:buChar char="-"/>
            </a:pPr>
            <a:r>
              <a:rPr lang="en-US" sz="1400" dirty="0">
                <a:latin typeface="Times New Roman" panose="02020603050405020304" pitchFamily="18" charset="0"/>
                <a:cs typeface="Times New Roman" panose="02020603050405020304" pitchFamily="18" charset="0"/>
              </a:rPr>
              <a:t>However, its Precision was much lower (0.5105), meaning it had difficulty correctly identifying threat events.</a:t>
            </a:r>
          </a:p>
          <a:p>
            <a:pPr>
              <a:buFontTx/>
              <a:buChar char="-"/>
            </a:pPr>
            <a:r>
              <a:rPr lang="en-US" sz="1400" dirty="0">
                <a:latin typeface="Times New Roman" panose="02020603050405020304" pitchFamily="18" charset="0"/>
                <a:cs typeface="Times New Roman" panose="02020603050405020304" pitchFamily="18" charset="0"/>
              </a:rPr>
              <a:t>Logistic Regression also had a much higher MAPE (42.35%) compared to Random Forest and XGBoost (around 1%).</a:t>
            </a:r>
          </a:p>
          <a:p>
            <a:r>
              <a:rPr lang="en-US" sz="1400" b="1" dirty="0">
                <a:latin typeface="Times New Roman" panose="02020603050405020304" pitchFamily="18" charset="0"/>
                <a:cs typeface="Times New Roman" panose="02020603050405020304" pitchFamily="18" charset="0"/>
              </a:rPr>
              <a:t>One-Class SVM </a:t>
            </a:r>
            <a:r>
              <a:rPr lang="en-US" sz="1400" dirty="0">
                <a:latin typeface="Times New Roman" panose="02020603050405020304" pitchFamily="18" charset="0"/>
                <a:cs typeface="Times New Roman" panose="02020603050405020304" pitchFamily="18" charset="0"/>
              </a:rPr>
              <a:t>is mainly used for anomaly detection.</a:t>
            </a:r>
          </a:p>
          <a:p>
            <a:pPr>
              <a:buNone/>
            </a:pPr>
            <a:r>
              <a:rPr lang="en-US" sz="1400" dirty="0">
                <a:latin typeface="Times New Roman" panose="02020603050405020304" pitchFamily="18" charset="0"/>
                <a:cs typeface="Times New Roman" panose="02020603050405020304" pitchFamily="18" charset="0"/>
              </a:rPr>
              <a:t>- It worked well for detecting rare or unknown threats.</a:t>
            </a:r>
          </a:p>
          <a:p>
            <a:pPr>
              <a:buFontTx/>
              <a:buChar char="-"/>
            </a:pPr>
            <a:r>
              <a:rPr lang="en-US" sz="1400" dirty="0">
                <a:latin typeface="Times New Roman" panose="02020603050405020304" pitchFamily="18" charset="0"/>
                <a:cs typeface="Times New Roman" panose="02020603050405020304" pitchFamily="18" charset="0"/>
              </a:rPr>
              <a:t>However, compared to supervised models like Random Forest and XGBoost, its overall precision and recall were lower.</a:t>
            </a:r>
          </a:p>
          <a:p>
            <a:pPr marL="0" indent="0">
              <a:buNone/>
            </a:pPr>
            <a:endParaRPr lang="en-US" sz="1400" dirty="0">
              <a:latin typeface="Times New Roman" panose="02020603050405020304" pitchFamily="18" charset="0"/>
              <a:cs typeface="Times New Roman" panose="02020603050405020304" pitchFamily="18" charset="0"/>
            </a:endParaRPr>
          </a:p>
          <a:p>
            <a:pPr algn="just">
              <a:buNone/>
            </a:pPr>
            <a:r>
              <a:rPr lang="en-US" sz="1400" b="1" u="sng" dirty="0">
                <a:latin typeface="Times New Roman" panose="02020603050405020304" pitchFamily="18" charset="0"/>
                <a:cs typeface="Times New Roman" panose="02020603050405020304" pitchFamily="18" charset="0"/>
              </a:rPr>
              <a:t>Conclusion:</a:t>
            </a:r>
            <a:r>
              <a:rPr lang="en-US" sz="1400" dirty="0">
                <a:latin typeface="Times New Roman" panose="02020603050405020304" pitchFamily="18" charset="0"/>
                <a:cs typeface="Times New Roman" panose="02020603050405020304" pitchFamily="18" charset="0"/>
              </a:rPr>
              <a:t> Random Forest is the most reliable model for threat detection based on its superior precision, accuracy, and robustness against imbalanced data. It successfully minimized false positives while achieving near-perfect classification results, making it highly suitable for threat detection.</a:t>
            </a:r>
          </a:p>
          <a:p>
            <a:pPr>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467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1" name="Straight Connector 30">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BB4FA7A-CF44-6D8D-CB03-689F704C89F9}"/>
              </a:ext>
            </a:extLst>
          </p:cNvPr>
          <p:cNvSpPr>
            <a:spLocks noGrp="1"/>
          </p:cNvSpPr>
          <p:nvPr>
            <p:ph type="title"/>
          </p:nvPr>
        </p:nvSpPr>
        <p:spPr>
          <a:xfrm>
            <a:off x="630936" y="630936"/>
            <a:ext cx="4989918" cy="5478640"/>
          </a:xfrm>
          <a:noFill/>
        </p:spPr>
        <p:txBody>
          <a:bodyPr anchor="ctr">
            <a:normAutofit/>
          </a:bodyPr>
          <a:lstStyle/>
          <a:p>
            <a:r>
              <a:rPr lang="en-US" sz="4800" b="1">
                <a:solidFill>
                  <a:schemeClr val="bg1"/>
                </a:solidFill>
                <a:latin typeface="Times New Roman" panose="02020603050405020304" pitchFamily="18" charset="0"/>
                <a:cs typeface="Times New Roman" panose="02020603050405020304" pitchFamily="18" charset="0"/>
              </a:rPr>
              <a:t>References</a:t>
            </a:r>
          </a:p>
        </p:txBody>
      </p:sp>
      <p:sp>
        <p:nvSpPr>
          <p:cNvPr id="52" name="Rectangle 51">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2C3382-DC87-4D72-356A-1F2829D1C2A7}"/>
              </a:ext>
            </a:extLst>
          </p:cNvPr>
          <p:cNvSpPr>
            <a:spLocks noGrp="1"/>
          </p:cNvSpPr>
          <p:nvPr>
            <p:ph idx="1"/>
          </p:nvPr>
        </p:nvSpPr>
        <p:spPr>
          <a:xfrm>
            <a:off x="3916520" y="548639"/>
            <a:ext cx="7701315" cy="5678424"/>
          </a:xfrm>
          <a:noFill/>
        </p:spPr>
        <p:txBody>
          <a:bodyPr anchor="ctr">
            <a:normAutofit lnSpcReduction="10000"/>
          </a:bodyPr>
          <a:lstStyle/>
          <a:p>
            <a:pPr>
              <a:buNone/>
            </a:pPr>
            <a:r>
              <a:rPr lang="en-US" sz="1200" dirty="0">
                <a:solidFill>
                  <a:schemeClr val="bg1"/>
                </a:solidFill>
                <a:latin typeface="Times New Roman" panose="02020603050405020304" pitchFamily="18" charset="0"/>
                <a:cs typeface="Times New Roman" panose="02020603050405020304" pitchFamily="18" charset="0"/>
              </a:rPr>
              <a:t>[1] L. Zhao, “Navigating the Cyber Kill Chain: A modern approach to </a:t>
            </a:r>
            <a:r>
              <a:rPr lang="en-US" sz="1200" dirty="0" err="1">
                <a:solidFill>
                  <a:schemeClr val="bg1"/>
                </a:solidFill>
                <a:latin typeface="Times New Roman" panose="02020603050405020304" pitchFamily="18" charset="0"/>
                <a:cs typeface="Times New Roman" panose="02020603050405020304" pitchFamily="18" charset="0"/>
              </a:rPr>
              <a:t>pentesting</a:t>
            </a:r>
            <a:r>
              <a:rPr lang="en-US" sz="1200" dirty="0">
                <a:solidFill>
                  <a:schemeClr val="bg1"/>
                </a:solidFill>
                <a:latin typeface="Times New Roman" panose="02020603050405020304" pitchFamily="18" charset="0"/>
                <a:cs typeface="Times New Roman" panose="02020603050405020304" pitchFamily="18" charset="0"/>
              </a:rPr>
              <a:t>,” </a:t>
            </a:r>
            <a:r>
              <a:rPr lang="en-US" sz="1200" i="1" dirty="0">
                <a:solidFill>
                  <a:schemeClr val="bg1"/>
                </a:solidFill>
                <a:latin typeface="Times New Roman" panose="02020603050405020304" pitchFamily="18" charset="0"/>
                <a:cs typeface="Times New Roman" panose="02020603050405020304" pitchFamily="18" charset="0"/>
              </a:rPr>
              <a:t>Applied and Computational Engineering</a:t>
            </a:r>
            <a:r>
              <a:rPr lang="en-US" sz="1200" dirty="0">
                <a:solidFill>
                  <a:schemeClr val="bg1"/>
                </a:solidFill>
                <a:latin typeface="Times New Roman" panose="02020603050405020304" pitchFamily="18" charset="0"/>
                <a:cs typeface="Times New Roman" panose="02020603050405020304" pitchFamily="18" charset="0"/>
              </a:rPr>
              <a:t>, vol. 38, no. 1, pp. 170–175, Feb. 2024, </a:t>
            </a:r>
            <a:r>
              <a:rPr lang="en-US" sz="1200" dirty="0" err="1">
                <a:solidFill>
                  <a:schemeClr val="bg1"/>
                </a:solidFill>
                <a:latin typeface="Times New Roman" panose="02020603050405020304" pitchFamily="18" charset="0"/>
                <a:cs typeface="Times New Roman" panose="02020603050405020304" pitchFamily="18" charset="0"/>
              </a:rPr>
              <a:t>doi</a:t>
            </a:r>
            <a:r>
              <a:rPr lang="en-US" sz="1200" dirty="0">
                <a:solidFill>
                  <a:schemeClr val="bg1"/>
                </a:solidFill>
                <a:latin typeface="Times New Roman" panose="02020603050405020304" pitchFamily="18" charset="0"/>
                <a:cs typeface="Times New Roman" panose="02020603050405020304" pitchFamily="18" charset="0"/>
              </a:rPr>
              <a:t>: 10.54254/2755-2721/38/20230549.</a:t>
            </a:r>
          </a:p>
          <a:p>
            <a:pPr>
              <a:buNone/>
            </a:pPr>
            <a:r>
              <a:rPr lang="en-US" sz="1200" dirty="0">
                <a:solidFill>
                  <a:schemeClr val="bg1"/>
                </a:solidFill>
                <a:latin typeface="Times New Roman" panose="02020603050405020304" pitchFamily="18" charset="0"/>
                <a:cs typeface="Times New Roman" panose="02020603050405020304" pitchFamily="18" charset="0"/>
              </a:rPr>
              <a:t>[2] P. Shelke and T. Frantti, “Exploring the Possibilities of Splunk Enterprise Security in Advanced Cyber Threat Detection.”</a:t>
            </a:r>
          </a:p>
          <a:p>
            <a:pPr>
              <a:buNone/>
            </a:pPr>
            <a:r>
              <a:rPr lang="en-US" sz="1200" dirty="0">
                <a:solidFill>
                  <a:schemeClr val="bg1"/>
                </a:solidFill>
                <a:latin typeface="Times New Roman" panose="02020603050405020304" pitchFamily="18" charset="0"/>
                <a:cs typeface="Times New Roman" panose="02020603050405020304" pitchFamily="18" charset="0"/>
              </a:rPr>
              <a:t>[3] E. M. Hutchins, M. J. </a:t>
            </a:r>
            <a:r>
              <a:rPr lang="en-US" sz="1200" dirty="0" err="1">
                <a:solidFill>
                  <a:schemeClr val="bg1"/>
                </a:solidFill>
                <a:latin typeface="Times New Roman" panose="02020603050405020304" pitchFamily="18" charset="0"/>
                <a:cs typeface="Times New Roman" panose="02020603050405020304" pitchFamily="18" charset="0"/>
              </a:rPr>
              <a:t>Cloppert</a:t>
            </a:r>
            <a:r>
              <a:rPr lang="en-US" sz="1200" dirty="0">
                <a:solidFill>
                  <a:schemeClr val="bg1"/>
                </a:solidFill>
                <a:latin typeface="Times New Roman" panose="02020603050405020304" pitchFamily="18" charset="0"/>
                <a:cs typeface="Times New Roman" panose="02020603050405020304" pitchFamily="18" charset="0"/>
              </a:rPr>
              <a:t>, and R. M. Amin, “Intelligence-Driven Computer Network Defense Informed by Analysis of Adversary Campaigns and Intrusion Kill Chains.”</a:t>
            </a:r>
          </a:p>
          <a:p>
            <a:pPr>
              <a:buNone/>
            </a:pPr>
            <a:r>
              <a:rPr lang="en-US" sz="1200" dirty="0">
                <a:solidFill>
                  <a:schemeClr val="bg1"/>
                </a:solidFill>
                <a:latin typeface="Times New Roman" panose="02020603050405020304" pitchFamily="18" charset="0"/>
                <a:cs typeface="Times New Roman" panose="02020603050405020304" pitchFamily="18" charset="0"/>
              </a:rPr>
              <a:t>[4] “Cyber_Attack_Prediction_From_Traditional_Machine_Learning_to_Generative_Artificial_Intelligence”.</a:t>
            </a:r>
          </a:p>
          <a:p>
            <a:pPr>
              <a:buNone/>
            </a:pPr>
            <a:r>
              <a:rPr lang="en-US" sz="1200" dirty="0">
                <a:solidFill>
                  <a:schemeClr val="bg1"/>
                </a:solidFill>
                <a:latin typeface="Times New Roman" panose="02020603050405020304" pitchFamily="18" charset="0"/>
                <a:cs typeface="Times New Roman" panose="02020603050405020304" pitchFamily="18" charset="0"/>
              </a:rPr>
              <a:t>[5] J. Yu, A. v. Shvetsov, and S. H. </a:t>
            </a:r>
            <a:r>
              <a:rPr lang="en-US" sz="1200" dirty="0" err="1">
                <a:solidFill>
                  <a:schemeClr val="bg1"/>
                </a:solidFill>
                <a:latin typeface="Times New Roman" panose="02020603050405020304" pitchFamily="18" charset="0"/>
                <a:cs typeface="Times New Roman" panose="02020603050405020304" pitchFamily="18" charset="0"/>
              </a:rPr>
              <a:t>Alsamhi</a:t>
            </a:r>
            <a:r>
              <a:rPr lang="en-US" sz="1200" dirty="0">
                <a:solidFill>
                  <a:schemeClr val="bg1"/>
                </a:solidFill>
                <a:latin typeface="Times New Roman" panose="02020603050405020304" pitchFamily="18" charset="0"/>
                <a:cs typeface="Times New Roman" panose="02020603050405020304" pitchFamily="18" charset="0"/>
              </a:rPr>
              <a:t>, “Leveraging Machine Learning for Cybersecurity Resilience in Industry 4.0: Challenges and Future Directions,” </a:t>
            </a:r>
            <a:r>
              <a:rPr lang="en-US" sz="1200" i="1" dirty="0">
                <a:solidFill>
                  <a:schemeClr val="bg1"/>
                </a:solidFill>
                <a:latin typeface="Times New Roman" panose="02020603050405020304" pitchFamily="18" charset="0"/>
                <a:cs typeface="Times New Roman" panose="02020603050405020304" pitchFamily="18" charset="0"/>
              </a:rPr>
              <a:t>IEEE Access</a:t>
            </a:r>
            <a:r>
              <a:rPr lang="en-US" sz="1200" dirty="0">
                <a:solidFill>
                  <a:schemeClr val="bg1"/>
                </a:solidFill>
                <a:latin typeface="Times New Roman" panose="02020603050405020304" pitchFamily="18" charset="0"/>
                <a:cs typeface="Times New Roman" panose="02020603050405020304" pitchFamily="18" charset="0"/>
              </a:rPr>
              <a:t>, 2024, </a:t>
            </a:r>
            <a:r>
              <a:rPr lang="en-US" sz="1200" dirty="0" err="1">
                <a:solidFill>
                  <a:schemeClr val="bg1"/>
                </a:solidFill>
                <a:latin typeface="Times New Roman" panose="02020603050405020304" pitchFamily="18" charset="0"/>
                <a:cs typeface="Times New Roman" panose="02020603050405020304" pitchFamily="18" charset="0"/>
              </a:rPr>
              <a:t>doi</a:t>
            </a:r>
            <a:r>
              <a:rPr lang="en-US" sz="1200" dirty="0">
                <a:solidFill>
                  <a:schemeClr val="bg1"/>
                </a:solidFill>
                <a:latin typeface="Times New Roman" panose="02020603050405020304" pitchFamily="18" charset="0"/>
                <a:cs typeface="Times New Roman" panose="02020603050405020304" pitchFamily="18" charset="0"/>
              </a:rPr>
              <a:t>: 10.1109/ACCESS.2024.3482987.</a:t>
            </a:r>
          </a:p>
          <a:p>
            <a:pPr>
              <a:buNone/>
            </a:pPr>
            <a:r>
              <a:rPr lang="en-US" sz="1200" dirty="0">
                <a:solidFill>
                  <a:schemeClr val="bg1"/>
                </a:solidFill>
                <a:latin typeface="Times New Roman" panose="02020603050405020304" pitchFamily="18" charset="0"/>
                <a:cs typeface="Times New Roman" panose="02020603050405020304" pitchFamily="18" charset="0"/>
              </a:rPr>
              <a:t>[6] F. </a:t>
            </a:r>
            <a:r>
              <a:rPr lang="en-US" sz="1200" dirty="0" err="1">
                <a:solidFill>
                  <a:schemeClr val="bg1"/>
                </a:solidFill>
                <a:latin typeface="Times New Roman" panose="02020603050405020304" pitchFamily="18" charset="0"/>
                <a:cs typeface="Times New Roman" panose="02020603050405020304" pitchFamily="18" charset="0"/>
              </a:rPr>
              <a:t>Binbeshr</a:t>
            </a:r>
            <a:r>
              <a:rPr lang="en-US" sz="1200" dirty="0">
                <a:solidFill>
                  <a:schemeClr val="bg1"/>
                </a:solidFill>
                <a:latin typeface="Times New Roman" panose="02020603050405020304" pitchFamily="18" charset="0"/>
                <a:cs typeface="Times New Roman" panose="02020603050405020304" pitchFamily="18" charset="0"/>
              </a:rPr>
              <a:t>, M. Imam, M. Ghaleb, M. Hamdan, M. A. Rahim, and M. Hammoudeh, “The Rise of Cognitive SOCs: A Systematic Literature Review on AI Approaches,” </a:t>
            </a:r>
            <a:r>
              <a:rPr lang="en-US" sz="1200" i="1" dirty="0">
                <a:solidFill>
                  <a:schemeClr val="bg1"/>
                </a:solidFill>
                <a:latin typeface="Times New Roman" panose="02020603050405020304" pitchFamily="18" charset="0"/>
                <a:cs typeface="Times New Roman" panose="02020603050405020304" pitchFamily="18" charset="0"/>
              </a:rPr>
              <a:t>IEEE Open Journal of the Computer Society</a:t>
            </a:r>
            <a:r>
              <a:rPr lang="en-US" sz="1200" dirty="0">
                <a:solidFill>
                  <a:schemeClr val="bg1"/>
                </a:solidFill>
                <a:latin typeface="Times New Roman" panose="02020603050405020304" pitchFamily="18" charset="0"/>
                <a:cs typeface="Times New Roman" panose="02020603050405020304" pitchFamily="18" charset="0"/>
              </a:rPr>
              <a:t>. Institute of Electrical and Electronics Engineers Inc., 2025. </a:t>
            </a:r>
            <a:r>
              <a:rPr lang="en-US" sz="1200" dirty="0" err="1">
                <a:solidFill>
                  <a:schemeClr val="bg1"/>
                </a:solidFill>
                <a:latin typeface="Times New Roman" panose="02020603050405020304" pitchFamily="18" charset="0"/>
                <a:cs typeface="Times New Roman" panose="02020603050405020304" pitchFamily="18" charset="0"/>
              </a:rPr>
              <a:t>doi</a:t>
            </a:r>
            <a:r>
              <a:rPr lang="en-US" sz="1200" dirty="0">
                <a:solidFill>
                  <a:schemeClr val="bg1"/>
                </a:solidFill>
                <a:latin typeface="Times New Roman" panose="02020603050405020304" pitchFamily="18" charset="0"/>
                <a:cs typeface="Times New Roman" panose="02020603050405020304" pitchFamily="18" charset="0"/>
              </a:rPr>
              <a:t>: 10.1109/OJCS.2025.3536800.</a:t>
            </a:r>
          </a:p>
          <a:p>
            <a:pPr>
              <a:buNone/>
            </a:pPr>
            <a:r>
              <a:rPr lang="en-US" sz="1200" dirty="0">
                <a:solidFill>
                  <a:schemeClr val="bg1"/>
                </a:solidFill>
                <a:latin typeface="Times New Roman" panose="02020603050405020304" pitchFamily="18" charset="0"/>
                <a:cs typeface="Times New Roman" panose="02020603050405020304" pitchFamily="18" charset="0"/>
              </a:rPr>
              <a:t>[7] G. Ali, S. Shah, and M. </a:t>
            </a:r>
            <a:r>
              <a:rPr lang="en-US" sz="1200" dirty="0" err="1">
                <a:solidFill>
                  <a:schemeClr val="bg1"/>
                </a:solidFill>
                <a:latin typeface="Times New Roman" panose="02020603050405020304" pitchFamily="18" charset="0"/>
                <a:cs typeface="Times New Roman" panose="02020603050405020304" pitchFamily="18" charset="0"/>
              </a:rPr>
              <a:t>ElAffendi</a:t>
            </a:r>
            <a:r>
              <a:rPr lang="en-US" sz="1200" dirty="0">
                <a:solidFill>
                  <a:schemeClr val="bg1"/>
                </a:solidFill>
                <a:latin typeface="Times New Roman" panose="02020603050405020304" pitchFamily="18" charset="0"/>
                <a:cs typeface="Times New Roman" panose="02020603050405020304" pitchFamily="18" charset="0"/>
              </a:rPr>
              <a:t>, “Enhancing cybersecurity incident response: AI-driven optimization for strengthened advanced persistent threat detection,” </a:t>
            </a:r>
            <a:r>
              <a:rPr lang="en-US" sz="1200" i="1" dirty="0">
                <a:solidFill>
                  <a:schemeClr val="bg1"/>
                </a:solidFill>
                <a:latin typeface="Times New Roman" panose="02020603050405020304" pitchFamily="18" charset="0"/>
                <a:cs typeface="Times New Roman" panose="02020603050405020304" pitchFamily="18" charset="0"/>
              </a:rPr>
              <a:t>Results in Engineering</a:t>
            </a:r>
            <a:r>
              <a:rPr lang="en-US" sz="1200" dirty="0">
                <a:solidFill>
                  <a:schemeClr val="bg1"/>
                </a:solidFill>
                <a:latin typeface="Times New Roman" panose="02020603050405020304" pitchFamily="18" charset="0"/>
                <a:cs typeface="Times New Roman" panose="02020603050405020304" pitchFamily="18" charset="0"/>
              </a:rPr>
              <a:t>, vol. 25, Mar. 2025, </a:t>
            </a:r>
            <a:r>
              <a:rPr lang="en-US" sz="1200" dirty="0" err="1">
                <a:solidFill>
                  <a:schemeClr val="bg1"/>
                </a:solidFill>
                <a:latin typeface="Times New Roman" panose="02020603050405020304" pitchFamily="18" charset="0"/>
                <a:cs typeface="Times New Roman" panose="02020603050405020304" pitchFamily="18" charset="0"/>
              </a:rPr>
              <a:t>doi</a:t>
            </a:r>
            <a:r>
              <a:rPr lang="en-US" sz="1200" dirty="0">
                <a:solidFill>
                  <a:schemeClr val="bg1"/>
                </a:solidFill>
                <a:latin typeface="Times New Roman" panose="02020603050405020304" pitchFamily="18" charset="0"/>
                <a:cs typeface="Times New Roman" panose="02020603050405020304" pitchFamily="18" charset="0"/>
              </a:rPr>
              <a:t>: 10.1016/j.rineng.2025.104078.</a:t>
            </a:r>
          </a:p>
          <a:p>
            <a:pPr>
              <a:buNone/>
            </a:pPr>
            <a:r>
              <a:rPr lang="en-US" sz="1200" dirty="0">
                <a:solidFill>
                  <a:schemeClr val="bg1"/>
                </a:solidFill>
                <a:latin typeface="Times New Roman" panose="02020603050405020304" pitchFamily="18" charset="0"/>
                <a:cs typeface="Times New Roman" panose="02020603050405020304" pitchFamily="18" charset="0"/>
              </a:rPr>
              <a:t>[8] </a:t>
            </a:r>
            <a:r>
              <a:rPr lang="en-US" sz="1200" i="1" dirty="0">
                <a:solidFill>
                  <a:schemeClr val="bg1"/>
                </a:solidFill>
                <a:latin typeface="Times New Roman" panose="02020603050405020304" pitchFamily="18" charset="0"/>
                <a:cs typeface="Times New Roman" panose="02020603050405020304" pitchFamily="18" charset="0"/>
              </a:rPr>
              <a:t>2019 IEEE Conference on Application, Information and Network Security (AINS)</a:t>
            </a:r>
            <a:r>
              <a:rPr lang="en-US" sz="1200" dirty="0">
                <a:solidFill>
                  <a:schemeClr val="bg1"/>
                </a:solidFill>
                <a:latin typeface="Times New Roman" panose="02020603050405020304" pitchFamily="18" charset="0"/>
                <a:cs typeface="Times New Roman" panose="02020603050405020304" pitchFamily="18" charset="0"/>
              </a:rPr>
              <a:t>. IEEE, 2019.</a:t>
            </a:r>
          </a:p>
          <a:p>
            <a:pPr>
              <a:buNone/>
            </a:pPr>
            <a:r>
              <a:rPr lang="en-US" sz="1200" dirty="0">
                <a:solidFill>
                  <a:schemeClr val="bg1"/>
                </a:solidFill>
                <a:latin typeface="Times New Roman" panose="02020603050405020304" pitchFamily="18" charset="0"/>
                <a:cs typeface="Times New Roman" panose="02020603050405020304" pitchFamily="18" charset="0"/>
              </a:rPr>
              <a:t>[9] I. H. Sarker, A. S. M. Kayes, S. </a:t>
            </a:r>
            <a:r>
              <a:rPr lang="en-US" sz="1200" dirty="0" err="1">
                <a:solidFill>
                  <a:schemeClr val="bg1"/>
                </a:solidFill>
                <a:latin typeface="Times New Roman" panose="02020603050405020304" pitchFamily="18" charset="0"/>
                <a:cs typeface="Times New Roman" panose="02020603050405020304" pitchFamily="18" charset="0"/>
              </a:rPr>
              <a:t>Badsha</a:t>
            </a:r>
            <a:r>
              <a:rPr lang="en-US" sz="1200" dirty="0">
                <a:solidFill>
                  <a:schemeClr val="bg1"/>
                </a:solidFill>
                <a:latin typeface="Times New Roman" panose="02020603050405020304" pitchFamily="18" charset="0"/>
                <a:cs typeface="Times New Roman" panose="02020603050405020304" pitchFamily="18" charset="0"/>
              </a:rPr>
              <a:t>, H. Alqahtani, P. Watters, and A. Ng, “Cybersecurity data science: an overview from machine learning perspective,” </a:t>
            </a:r>
            <a:r>
              <a:rPr lang="en-US" sz="1200" i="1" dirty="0">
                <a:solidFill>
                  <a:schemeClr val="bg1"/>
                </a:solidFill>
                <a:latin typeface="Times New Roman" panose="02020603050405020304" pitchFamily="18" charset="0"/>
                <a:cs typeface="Times New Roman" panose="02020603050405020304" pitchFamily="18" charset="0"/>
              </a:rPr>
              <a:t>Journal of Big Data</a:t>
            </a:r>
            <a:r>
              <a:rPr lang="en-US" sz="1200" dirty="0">
                <a:solidFill>
                  <a:schemeClr val="bg1"/>
                </a:solidFill>
                <a:latin typeface="Times New Roman" panose="02020603050405020304" pitchFamily="18" charset="0"/>
                <a:cs typeface="Times New Roman" panose="02020603050405020304" pitchFamily="18" charset="0"/>
              </a:rPr>
              <a:t>, vol. 7, no. 1, Dec. 2020, </a:t>
            </a:r>
            <a:r>
              <a:rPr lang="en-US" sz="1200" dirty="0" err="1">
                <a:solidFill>
                  <a:schemeClr val="bg1"/>
                </a:solidFill>
                <a:latin typeface="Times New Roman" panose="02020603050405020304" pitchFamily="18" charset="0"/>
                <a:cs typeface="Times New Roman" panose="02020603050405020304" pitchFamily="18" charset="0"/>
              </a:rPr>
              <a:t>doi</a:t>
            </a:r>
            <a:r>
              <a:rPr lang="en-US" sz="1200" dirty="0">
                <a:solidFill>
                  <a:schemeClr val="bg1"/>
                </a:solidFill>
                <a:latin typeface="Times New Roman" panose="02020603050405020304" pitchFamily="18" charset="0"/>
                <a:cs typeface="Times New Roman" panose="02020603050405020304" pitchFamily="18" charset="0"/>
              </a:rPr>
              <a:t>: 10.1186/s40537-020-00318-5.</a:t>
            </a:r>
          </a:p>
          <a:p>
            <a:pPr>
              <a:buNone/>
            </a:pPr>
            <a:r>
              <a:rPr lang="en-US" sz="1200" dirty="0">
                <a:solidFill>
                  <a:schemeClr val="bg1"/>
                </a:solidFill>
                <a:latin typeface="Times New Roman" panose="02020603050405020304" pitchFamily="18" charset="0"/>
                <a:cs typeface="Times New Roman" panose="02020603050405020304" pitchFamily="18" charset="0"/>
              </a:rPr>
              <a:t>[10] F. Kamoun, F. Iqbal, M. A. </a:t>
            </a:r>
            <a:r>
              <a:rPr lang="en-US" sz="1200" dirty="0" err="1">
                <a:solidFill>
                  <a:schemeClr val="bg1"/>
                </a:solidFill>
                <a:latin typeface="Times New Roman" panose="02020603050405020304" pitchFamily="18" charset="0"/>
                <a:cs typeface="Times New Roman" panose="02020603050405020304" pitchFamily="18" charset="0"/>
              </a:rPr>
              <a:t>Esseghir</a:t>
            </a:r>
            <a:r>
              <a:rPr lang="en-US" sz="1200" dirty="0">
                <a:solidFill>
                  <a:schemeClr val="bg1"/>
                </a:solidFill>
                <a:latin typeface="Times New Roman" panose="02020603050405020304" pitchFamily="18" charset="0"/>
                <a:cs typeface="Times New Roman" panose="02020603050405020304" pitchFamily="18" charset="0"/>
              </a:rPr>
              <a:t>, and T. Baker, “AI and machine learning: A mixed blessing for cybersecurity,” in </a:t>
            </a:r>
            <a:r>
              <a:rPr lang="en-US" sz="1200" i="1" dirty="0">
                <a:solidFill>
                  <a:schemeClr val="bg1"/>
                </a:solidFill>
                <a:latin typeface="Times New Roman" panose="02020603050405020304" pitchFamily="18" charset="0"/>
                <a:cs typeface="Times New Roman" panose="02020603050405020304" pitchFamily="18" charset="0"/>
              </a:rPr>
              <a:t>2020 International Symposium on Networks, Computers and Communications, ISNCC 2020</a:t>
            </a:r>
            <a:r>
              <a:rPr lang="en-US" sz="1200" dirty="0">
                <a:solidFill>
                  <a:schemeClr val="bg1"/>
                </a:solidFill>
                <a:latin typeface="Times New Roman" panose="02020603050405020304" pitchFamily="18" charset="0"/>
                <a:cs typeface="Times New Roman" panose="02020603050405020304" pitchFamily="18" charset="0"/>
              </a:rPr>
              <a:t>, Institute of Electrical and Electronics Engineers Inc., Oct. 2020. </a:t>
            </a:r>
            <a:r>
              <a:rPr lang="en-US" sz="1200" dirty="0" err="1">
                <a:solidFill>
                  <a:schemeClr val="bg1"/>
                </a:solidFill>
                <a:latin typeface="Times New Roman" panose="02020603050405020304" pitchFamily="18" charset="0"/>
                <a:cs typeface="Times New Roman" panose="02020603050405020304" pitchFamily="18" charset="0"/>
              </a:rPr>
              <a:t>doi</a:t>
            </a:r>
            <a:r>
              <a:rPr lang="en-US" sz="1200" dirty="0">
                <a:solidFill>
                  <a:schemeClr val="bg1"/>
                </a:solidFill>
                <a:latin typeface="Times New Roman" panose="02020603050405020304" pitchFamily="18" charset="0"/>
                <a:cs typeface="Times New Roman" panose="02020603050405020304" pitchFamily="18" charset="0"/>
              </a:rPr>
              <a:t>: 10.1109/ISNCC49221.2020.9297323.</a:t>
            </a:r>
          </a:p>
          <a:p>
            <a:pPr>
              <a:buNone/>
            </a:pPr>
            <a:r>
              <a:rPr lang="en-US" sz="1200" dirty="0">
                <a:solidFill>
                  <a:schemeClr val="bg1"/>
                </a:solidFill>
                <a:latin typeface="Times New Roman" panose="02020603050405020304" pitchFamily="18" charset="0"/>
                <a:cs typeface="Times New Roman" panose="02020603050405020304" pitchFamily="18" charset="0"/>
              </a:rPr>
              <a:t>[11] </a:t>
            </a:r>
            <a:r>
              <a:rPr lang="en-US" sz="1200" dirty="0">
                <a:solidFill>
                  <a:schemeClr val="bg1"/>
                </a:solidFill>
                <a:latin typeface="Times New Roman" panose="02020603050405020304" pitchFamily="18" charset="0"/>
                <a:cs typeface="Times New Roman" panose="02020603050405020304" pitchFamily="18" charset="0"/>
                <a:hlinkClick r:id="rId2"/>
              </a:rPr>
              <a:t>https://learn.microsoft.com/en-us/sysinternals/downloads/sysmon</a:t>
            </a:r>
            <a:endParaRPr lang="en-US" sz="1200" dirty="0">
              <a:solidFill>
                <a:schemeClr val="bg1"/>
              </a:solidFill>
              <a:latin typeface="Times New Roman" panose="02020603050405020304" pitchFamily="18" charset="0"/>
              <a:cs typeface="Times New Roman" panose="02020603050405020304" pitchFamily="18" charset="0"/>
            </a:endParaRPr>
          </a:p>
          <a:p>
            <a:pPr>
              <a:buNone/>
            </a:pPr>
            <a:r>
              <a:rPr lang="en-US" sz="1200" dirty="0">
                <a:solidFill>
                  <a:schemeClr val="bg1"/>
                </a:solidFill>
                <a:latin typeface="Times New Roman" panose="02020603050405020304" pitchFamily="18" charset="0"/>
                <a:cs typeface="Times New Roman" panose="02020603050405020304" pitchFamily="18" charset="0"/>
              </a:rPr>
              <a:t>[12] </a:t>
            </a:r>
            <a:r>
              <a:rPr lang="en-US" sz="1200" dirty="0">
                <a:solidFill>
                  <a:schemeClr val="bg1"/>
                </a:solidFill>
                <a:latin typeface="Times New Roman" panose="02020603050405020304" pitchFamily="18" charset="0"/>
                <a:cs typeface="Times New Roman" panose="02020603050405020304" pitchFamily="18" charset="0"/>
                <a:hlinkClick r:id="rId3"/>
              </a:rPr>
              <a:t>https://www.splunk.com/en_us/products/splunk-enterprise.html</a:t>
            </a:r>
            <a:endParaRPr lang="en-US" sz="1200" dirty="0">
              <a:solidFill>
                <a:schemeClr val="bg1"/>
              </a:solidFill>
              <a:latin typeface="Times New Roman" panose="02020603050405020304" pitchFamily="18" charset="0"/>
              <a:cs typeface="Times New Roman" panose="02020603050405020304" pitchFamily="18" charset="0"/>
            </a:endParaRPr>
          </a:p>
          <a:p>
            <a:pPr>
              <a:buNone/>
            </a:pPr>
            <a:r>
              <a:rPr lang="en-US" sz="1200" dirty="0">
                <a:solidFill>
                  <a:schemeClr val="bg1"/>
                </a:solidFill>
                <a:latin typeface="Times New Roman" panose="02020603050405020304" pitchFamily="18" charset="0"/>
                <a:cs typeface="Times New Roman" panose="02020603050405020304" pitchFamily="18" charset="0"/>
              </a:rPr>
              <a:t>[13] </a:t>
            </a:r>
            <a:r>
              <a:rPr lang="en-US" sz="1200" dirty="0">
                <a:solidFill>
                  <a:schemeClr val="bg1"/>
                </a:solidFill>
                <a:latin typeface="Times New Roman" panose="02020603050405020304" pitchFamily="18" charset="0"/>
                <a:cs typeface="Times New Roman" panose="02020603050405020304" pitchFamily="18" charset="0"/>
                <a:hlinkClick r:id="rId4"/>
              </a:rPr>
              <a:t>https://www.lockheedmartin.com/en-us/capabilities/cyber/cyber-kill-chain.html</a:t>
            </a:r>
            <a:endParaRPr lang="en-US" sz="1200" dirty="0">
              <a:solidFill>
                <a:schemeClr val="bg1"/>
              </a:solidFill>
              <a:latin typeface="Times New Roman" panose="02020603050405020304" pitchFamily="18" charset="0"/>
              <a:cs typeface="Times New Roman" panose="02020603050405020304" pitchFamily="18" charset="0"/>
            </a:endParaRPr>
          </a:p>
          <a:p>
            <a:pPr>
              <a:buNone/>
            </a:pPr>
            <a:r>
              <a:rPr lang="en-US" sz="1200" dirty="0">
                <a:solidFill>
                  <a:schemeClr val="bg1"/>
                </a:solidFill>
                <a:latin typeface="Times New Roman" panose="02020603050405020304" pitchFamily="18" charset="0"/>
                <a:cs typeface="Times New Roman" panose="02020603050405020304" pitchFamily="18" charset="0"/>
              </a:rPr>
              <a:t>[14] </a:t>
            </a:r>
            <a:r>
              <a:rPr lang="en-US" sz="1200" dirty="0">
                <a:solidFill>
                  <a:schemeClr val="bg1"/>
                </a:solidFill>
                <a:latin typeface="Times New Roman" panose="02020603050405020304" pitchFamily="18" charset="0"/>
                <a:cs typeface="Times New Roman" panose="02020603050405020304" pitchFamily="18" charset="0"/>
                <a:hlinkClick r:id="rId5"/>
              </a:rPr>
              <a:t>https://github.com/SwiftOnSecurity/sysmon-config?tab=readme-ov-file</a:t>
            </a:r>
            <a:endParaRPr lang="en-US"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22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B2BE9C-33F8-7988-9B90-D79F7B877D80}"/>
              </a:ext>
            </a:extLst>
          </p:cNvPr>
          <p:cNvSpPr>
            <a:spLocks noGrp="1"/>
          </p:cNvSpPr>
          <p:nvPr>
            <p:ph type="title"/>
          </p:nvPr>
        </p:nvSpPr>
        <p:spPr>
          <a:xfrm>
            <a:off x="836675" y="176698"/>
            <a:ext cx="10515600" cy="1133499"/>
          </a:xfrm>
        </p:spPr>
        <p:txBody>
          <a:bodyPr>
            <a:normAutofit/>
          </a:bodyPr>
          <a:lstStyle/>
          <a:p>
            <a:pPr algn="ctr"/>
            <a:r>
              <a:rPr lang="en-US" sz="5200" b="1" dirty="0">
                <a:effectLst/>
                <a:latin typeface="Times New Roman" panose="02020603050405020304" pitchFamily="18" charset="0"/>
                <a:ea typeface="Aptos" panose="020B0004020202020204" pitchFamily="34" charset="0"/>
                <a:cs typeface="Times New Roman" panose="02020603050405020304" pitchFamily="18" charset="0"/>
              </a:rPr>
              <a:t>Abstract</a:t>
            </a:r>
            <a:endParaRPr lang="en-US" sz="5200" dirty="0">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8E7B695F-3FE3-92DB-219C-63FFCD0B387E}"/>
              </a:ext>
            </a:extLst>
          </p:cNvPr>
          <p:cNvGraphicFramePr>
            <a:graphicFrameLocks noGrp="1"/>
          </p:cNvGraphicFramePr>
          <p:nvPr>
            <p:ph idx="1"/>
            <p:extLst>
              <p:ext uri="{D42A27DB-BD31-4B8C-83A1-F6EECF244321}">
                <p14:modId xmlns:p14="http://schemas.microsoft.com/office/powerpoint/2010/main" val="1546600180"/>
              </p:ext>
            </p:extLst>
          </p:nvPr>
        </p:nvGraphicFramePr>
        <p:xfrm>
          <a:off x="755373" y="1310197"/>
          <a:ext cx="10821725" cy="5249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5388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77816-CDB9-C204-1CB8-430BD019943A}"/>
              </a:ext>
            </a:extLst>
          </p:cNvPr>
          <p:cNvSpPr>
            <a:spLocks noGrp="1"/>
          </p:cNvSpPr>
          <p:nvPr>
            <p:ph type="title"/>
          </p:nvPr>
        </p:nvSpPr>
        <p:spPr>
          <a:xfrm>
            <a:off x="1371599" y="294538"/>
            <a:ext cx="9895951" cy="1033669"/>
          </a:xfrm>
        </p:spPr>
        <p:txBody>
          <a:bodyPr>
            <a:normAutofit/>
          </a:bodyPr>
          <a:lstStyle/>
          <a:p>
            <a:pPr algn="ctr"/>
            <a:r>
              <a:rPr lang="en-US"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Peer-Reviewed Articles</a:t>
            </a:r>
            <a:endParaRPr lang="en-US" dirty="0">
              <a:solidFill>
                <a:srgbClr val="FFFFFF"/>
              </a:solidFill>
            </a:endParaRPr>
          </a:p>
        </p:txBody>
      </p:sp>
      <p:sp>
        <p:nvSpPr>
          <p:cNvPr id="22" name="Content Placeholder 2">
            <a:extLst>
              <a:ext uri="{FF2B5EF4-FFF2-40B4-BE49-F238E27FC236}">
                <a16:creationId xmlns:a16="http://schemas.microsoft.com/office/drawing/2014/main" id="{F595F2BB-B1B8-584F-9F1C-7509EA028313}"/>
              </a:ext>
            </a:extLst>
          </p:cNvPr>
          <p:cNvSpPr>
            <a:spLocks noGrp="1"/>
          </p:cNvSpPr>
          <p:nvPr>
            <p:ph idx="1"/>
          </p:nvPr>
        </p:nvSpPr>
        <p:spPr>
          <a:xfrm>
            <a:off x="1211283" y="2220686"/>
            <a:ext cx="9884347" cy="3780869"/>
          </a:xfrm>
        </p:spPr>
        <p:txBody>
          <a:bodyPr anchor="ctr">
            <a:normAutofit fontScale="77500" lnSpcReduction="20000"/>
          </a:bodyPr>
          <a:lstStyle/>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1. AI and Machine Learning: A Mixed Blessing for Cybersecurity</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IEEE, 2020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2. Enhancing Cybersecurity Incident Response: AI-Driven Optimization for Strengthened Advanced Persistent Threat Detection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Gauhar</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 Ali, Sajid Shah, Mohammed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ElAffendi</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3"/>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3. Cyber Attack Prediction: From Traditional Machine Learning to Generative Artificial Intelligence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4"/>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tabLst>
                <a:tab pos="457200" algn="l"/>
              </a:tabLs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4. Cybersecurity Data Science: An Overview from Machine Learning Perspective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Iqbal H. Sarker et al.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5"/>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5. Leveraging Machine Learning for Cybersecurity Resilience in Industry 4.0: Challenges and Future Directions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Jia Yu, Alexey V. Shvetsov, Saeed Hamood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Alsamhi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6"/>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6. Real-Time Detection System Against Malicious Tools by Monitoring DLL on Client Computers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2019 IEEE Conference on Application, Information and Network Security</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7"/>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15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7. The Rise of Cognitive SOCs: A Systematic Literature Review on AI Approaches</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by Farid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Binbeshr</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 Muhammad Imam, </a:t>
            </a:r>
            <a:r>
              <a:rPr lang="en-US" sz="1800" i="1" kern="100" dirty="0" err="1">
                <a:effectLst/>
                <a:latin typeface="Times New Roman" panose="02020603050405020304" pitchFamily="18" charset="0"/>
                <a:ea typeface="Aptos" panose="020B0004020202020204" pitchFamily="34" charset="0"/>
                <a:cs typeface="Times New Roman" panose="02020603050405020304" pitchFamily="18" charset="0"/>
              </a:rPr>
              <a:t>Mussadiq</a:t>
            </a: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 Abdul Rahim, Mohammad Hammoudeh</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8"/>
              </a:rPr>
              <a:t>Link</a:t>
            </a:r>
            <a:endParaRPr lang="en-US"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34571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5366DE2-E96F-8979-DC7D-77650D93473D}"/>
              </a:ext>
            </a:extLst>
          </p:cNvPr>
          <p:cNvSpPr>
            <a:spLocks noGrp="1"/>
          </p:cNvSpPr>
          <p:nvPr>
            <p:ph type="title"/>
          </p:nvPr>
        </p:nvSpPr>
        <p:spPr>
          <a:xfrm>
            <a:off x="783647" y="818984"/>
            <a:ext cx="10093619" cy="3178689"/>
          </a:xfrm>
        </p:spPr>
        <p:txBody>
          <a:bodyPr vert="horz" lIns="91440" tIns="45720" rIns="91440" bIns="45720" rtlCol="0" anchor="b">
            <a:normAutofit/>
          </a:bodyPr>
          <a:lstStyle/>
          <a:p>
            <a:pPr algn="ctr"/>
            <a:r>
              <a:rPr lang="en-US" sz="6000" b="1" kern="1200" dirty="0">
                <a:solidFill>
                  <a:srgbClr val="FFFFFF"/>
                </a:solidFill>
                <a:latin typeface="Times New Roman" panose="02020603050405020304" pitchFamily="18" charset="0"/>
                <a:cs typeface="Times New Roman" panose="02020603050405020304" pitchFamily="18" charset="0"/>
              </a:rPr>
              <a:t>Thank You</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119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A548D0-7F2C-8FF5-76BA-085F65DDFAC8}"/>
              </a:ext>
            </a:extLst>
          </p:cNvPr>
          <p:cNvSpPr>
            <a:spLocks noGrp="1"/>
          </p:cNvSpPr>
          <p:nvPr>
            <p:ph type="title"/>
          </p:nvPr>
        </p:nvSpPr>
        <p:spPr>
          <a:xfrm>
            <a:off x="1371599" y="294538"/>
            <a:ext cx="9895951" cy="1033669"/>
          </a:xfrm>
        </p:spPr>
        <p:txBody>
          <a:bodyPr>
            <a:normAutofit/>
          </a:bodyPr>
          <a:lstStyle/>
          <a:p>
            <a:pPr algn="ctr"/>
            <a:r>
              <a:rPr lang="en-US"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Business Need</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6B0670-8AF5-8FF6-4FE3-638E657D06DA}"/>
              </a:ext>
            </a:extLst>
          </p:cNvPr>
          <p:cNvSpPr>
            <a:spLocks noGrp="1"/>
          </p:cNvSpPr>
          <p:nvPr>
            <p:ph idx="1"/>
          </p:nvPr>
        </p:nvSpPr>
        <p:spPr>
          <a:xfrm>
            <a:off x="1371599" y="2318197"/>
            <a:ext cx="9724031" cy="3683358"/>
          </a:xfrm>
        </p:spPr>
        <p:txBody>
          <a:bodyPr anchor="ctr">
            <a:normAutofit/>
          </a:bodyPr>
          <a:lstStyle/>
          <a:p>
            <a:pPr marL="0" indent="0" algn="just">
              <a:buNone/>
            </a:pPr>
            <a:r>
              <a:rPr lang="en-US" sz="2000" dirty="0">
                <a:latin typeface="Times New Roman" panose="02020603050405020304" pitchFamily="18" charset="0"/>
                <a:cs typeface="Times New Roman" panose="02020603050405020304" pitchFamily="18" charset="0"/>
              </a:rPr>
              <a:t>Due to the increase in cyber attacks on organizations and government institutions, this results in financial losses,  damage to the organization’s image, legal consequences, and many others. According to the 2024 IBM report, the cost of a data breach rose by 10% to  $4.88 million, from $4.45 million in the previous year.</a:t>
            </a:r>
          </a:p>
          <a:p>
            <a:pPr marL="0" indent="0" algn="just">
              <a:buNone/>
            </a:pPr>
            <a:r>
              <a:rPr lang="en-US" sz="2000" dirty="0">
                <a:latin typeface="Times New Roman" panose="02020603050405020304" pitchFamily="18" charset="0"/>
                <a:cs typeface="Times New Roman" panose="02020603050405020304" pitchFamily="18" charset="0"/>
              </a:rPr>
              <a:t>Many organizations use manual log analysis and rule-based systems for threat detection. As a result of the growing number and complexity of threats, analyzing logs manually results in delayed incident response, increased risks, human errors, and missed threats.  </a:t>
            </a:r>
          </a:p>
          <a:p>
            <a:pPr marL="0" indent="0" algn="just">
              <a:buNone/>
            </a:pPr>
            <a:r>
              <a:rPr lang="en-US" sz="2000" dirty="0">
                <a:latin typeface="Times New Roman" panose="02020603050405020304" pitchFamily="18" charset="0"/>
                <a:cs typeface="Times New Roman" panose="02020603050405020304" pitchFamily="18" charset="0"/>
              </a:rPr>
              <a:t>Organizations need intelligent solutions to detect and respond to such threats in real time. The </a:t>
            </a:r>
            <a:r>
              <a:rPr lang="en-US" sz="2000" b="1" dirty="0">
                <a:latin typeface="Times New Roman" panose="02020603050405020304" pitchFamily="18" charset="0"/>
                <a:cs typeface="Times New Roman" panose="02020603050405020304" pitchFamily="18" charset="0"/>
              </a:rPr>
              <a:t>AI-powered threat detection system </a:t>
            </a:r>
            <a:r>
              <a:rPr lang="en-US" sz="2000" dirty="0">
                <a:latin typeface="Times New Roman" panose="02020603050405020304" pitchFamily="18" charset="0"/>
                <a:cs typeface="Times New Roman" panose="02020603050405020304" pitchFamily="18" charset="0"/>
              </a:rPr>
              <a:t>processes Sysmon logs using Splunk, and an ML model will automatically detect and classify threats. This helps in reducing the time to respond, the chances of human error, and helps organizations to avoid risks.</a:t>
            </a:r>
          </a:p>
        </p:txBody>
      </p:sp>
    </p:spTree>
    <p:extLst>
      <p:ext uri="{BB962C8B-B14F-4D97-AF65-F5344CB8AC3E}">
        <p14:creationId xmlns:p14="http://schemas.microsoft.com/office/powerpoint/2010/main" val="4157545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4BC72-81CF-3BFC-9479-74D7E58B303F}"/>
              </a:ext>
            </a:extLst>
          </p:cNvPr>
          <p:cNvSpPr>
            <a:spLocks noGrp="1"/>
          </p:cNvSpPr>
          <p:nvPr>
            <p:ph type="title"/>
          </p:nvPr>
        </p:nvSpPr>
        <p:spPr>
          <a:xfrm>
            <a:off x="1371599" y="294538"/>
            <a:ext cx="9895951" cy="1033669"/>
          </a:xfrm>
        </p:spPr>
        <p:txBody>
          <a:bodyPr>
            <a:normAutofit/>
          </a:bodyPr>
          <a:lstStyle/>
          <a:p>
            <a:pPr algn="ctr"/>
            <a:r>
              <a:rPr lang="en-US" b="1"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Problem Statement</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4B0B1516-04CF-6FED-2075-C9815D27D27E}"/>
              </a:ext>
            </a:extLst>
          </p:cNvPr>
          <p:cNvSpPr>
            <a:spLocks noGrp="1"/>
          </p:cNvSpPr>
          <p:nvPr>
            <p:ph idx="1"/>
          </p:nvPr>
        </p:nvSpPr>
        <p:spPr>
          <a:xfrm>
            <a:off x="1371599" y="2318197"/>
            <a:ext cx="9724031" cy="3683358"/>
          </a:xfrm>
        </p:spPr>
        <p:txBody>
          <a:bodyPr anchor="ctr">
            <a:normAutofit/>
          </a:bodyPr>
          <a:lstStyle/>
          <a:p>
            <a:pPr marL="0" indent="0" algn="just">
              <a:buNone/>
            </a:pPr>
            <a:r>
              <a:rPr lang="en-US" sz="2000" dirty="0">
                <a:latin typeface="Times New Roman" panose="02020603050405020304" pitchFamily="18" charset="0"/>
                <a:cs typeface="Times New Roman" panose="02020603050405020304" pitchFamily="18" charset="0"/>
              </a:rPr>
              <a:t>The traditional cybersecurity approaches are slow, inelegant, and require more effort to implement, security analysts review logs using SIEM and other endpoint detection tools to identify threats. This is a slow process and can result in increased incident response time, more vulnerabilities, and financial loss; sometimes it can take weeks or months to detect a threat. </a:t>
            </a:r>
          </a:p>
          <a:p>
            <a:pPr marL="0" indent="0" algn="just">
              <a:buNone/>
            </a:pPr>
            <a:r>
              <a:rPr lang="en-US" sz="2000" dirty="0">
                <a:latin typeface="Times New Roman" panose="02020603050405020304" pitchFamily="18" charset="0"/>
                <a:cs typeface="Times New Roman" panose="02020603050405020304" pitchFamily="18" charset="0"/>
              </a:rPr>
              <a:t>Organizations need intelligent and faster systems to detect these threats to avoid the consequences discussed above. </a:t>
            </a:r>
          </a:p>
          <a:p>
            <a:pPr marL="0" indent="0" algn="just">
              <a:buNone/>
            </a:pPr>
            <a:r>
              <a:rPr lang="en-US" sz="2000" dirty="0">
                <a:latin typeface="Times New Roman" panose="02020603050405020304" pitchFamily="18" charset="0"/>
                <a:cs typeface="Times New Roman" panose="02020603050405020304" pitchFamily="18" charset="0"/>
              </a:rPr>
              <a:t>The main aim of our project is to design an AI-based threat detection system using Sysmon logs, Splunk, and ML models to automate this security monitoring task. This helps in reducing the human errors, enhance the threat detection, and decreases response time.</a:t>
            </a:r>
          </a:p>
        </p:txBody>
      </p:sp>
    </p:spTree>
    <p:extLst>
      <p:ext uri="{BB962C8B-B14F-4D97-AF65-F5344CB8AC3E}">
        <p14:creationId xmlns:p14="http://schemas.microsoft.com/office/powerpoint/2010/main" val="100877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Freeform: Shape 1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A5D5E99-395F-71A9-19D8-8BC8F6ECFFD2}"/>
              </a:ext>
            </a:extLst>
          </p:cNvPr>
          <p:cNvSpPr>
            <a:spLocks noGrp="1"/>
          </p:cNvSpPr>
          <p:nvPr>
            <p:ph type="title"/>
          </p:nvPr>
        </p:nvSpPr>
        <p:spPr>
          <a:xfrm>
            <a:off x="660040" y="2767106"/>
            <a:ext cx="3378563" cy="3071906"/>
          </a:xfrm>
        </p:spPr>
        <p:txBody>
          <a:bodyPr vert="horz" lIns="91440" tIns="45720" rIns="91440" bIns="45720" rtlCol="0" anchor="t">
            <a:normAutofit/>
          </a:bodyPr>
          <a:lstStyle/>
          <a:p>
            <a:pPr algn="ctr"/>
            <a:r>
              <a:rPr lang="en-US" sz="4000" b="1" kern="1200" dirty="0">
                <a:solidFill>
                  <a:srgbClr val="FFFFFF"/>
                </a:solidFill>
                <a:effectLst/>
                <a:latin typeface="Times New Roman" panose="02020603050405020304" pitchFamily="18" charset="0"/>
                <a:cs typeface="Times New Roman" panose="02020603050405020304" pitchFamily="18" charset="0"/>
              </a:rPr>
              <a:t>High-Level Architecture</a:t>
            </a:r>
            <a:endParaRPr lang="en-US" sz="4000" kern="1200" dirty="0">
              <a:solidFill>
                <a:srgbClr val="FFFFFF"/>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5E743CB-C610-C58C-7E67-2D107418DA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5807" y="478712"/>
            <a:ext cx="6984848" cy="5297687"/>
          </a:xfrm>
        </p:spPr>
      </p:pic>
    </p:spTree>
    <p:extLst>
      <p:ext uri="{BB962C8B-B14F-4D97-AF65-F5344CB8AC3E}">
        <p14:creationId xmlns:p14="http://schemas.microsoft.com/office/powerpoint/2010/main" val="452523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59691-F411-2726-1C99-16BE68A6A94A}"/>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FABF05C2-6874-3A85-15AB-6EA1DD7F1D53}"/>
              </a:ext>
            </a:extLst>
          </p:cNvPr>
          <p:cNvSpPr>
            <a:spLocks noGrp="1"/>
          </p:cNvSpPr>
          <p:nvPr>
            <p:ph idx="1"/>
          </p:nvPr>
        </p:nvSpPr>
        <p:spPr>
          <a:xfrm>
            <a:off x="956930" y="1891970"/>
            <a:ext cx="10310619" cy="4109585"/>
          </a:xfrm>
        </p:spPr>
        <p:txBody>
          <a:bodyPr anchor="ctr">
            <a:normAutofit/>
          </a:bodyPr>
          <a:lstStyle/>
          <a:p>
            <a:pPr algn="just"/>
            <a:r>
              <a:rPr lang="en-US" sz="1600" b="1" dirty="0">
                <a:latin typeface="Times New Roman" panose="02020603050405020304" pitchFamily="18" charset="0"/>
                <a:cs typeface="Times New Roman" panose="02020603050405020304" pitchFamily="18" charset="0"/>
              </a:rPr>
              <a:t>AI and Machine learning in Threat detection:</a:t>
            </a:r>
          </a:p>
          <a:p>
            <a:pPr marL="0" indent="0" algn="just">
              <a:buNone/>
            </a:pPr>
            <a:r>
              <a:rPr lang="en-US" sz="1600" dirty="0">
                <a:latin typeface="Times New Roman" panose="02020603050405020304" pitchFamily="18" charset="0"/>
                <a:cs typeface="Times New Roman" panose="02020603050405020304" pitchFamily="18" charset="0"/>
              </a:rPr>
              <a:t>Artificial intelligence, together with machine learning, has established itself as a vital security tool for threat detection in cybersecurity. The rule-based systems demonstrate effective capabilities, but they cannot effectively address innovative threats that emerge from evolving threats. The ability of machine learning to recognize security patterns in data collections through adaptation makes it suitable for security applications. Machine learning algorithms are divided into three distinct categories that include supervised, unsupervised along with reinforcement learning. </a:t>
            </a:r>
          </a:p>
          <a:p>
            <a:pPr algn="just"/>
            <a:r>
              <a:rPr lang="en-US" sz="1600" b="1" dirty="0">
                <a:latin typeface="Times New Roman" panose="02020603050405020304" pitchFamily="18" charset="0"/>
                <a:cs typeface="Times New Roman" panose="02020603050405020304" pitchFamily="18" charset="0"/>
              </a:rPr>
              <a:t>Sysmon and Log Analysis:</a:t>
            </a:r>
          </a:p>
          <a:p>
            <a:pPr marL="0" indent="0" algn="just">
              <a:buNone/>
            </a:pPr>
            <a:r>
              <a:rPr lang="en-US" sz="1600" dirty="0">
                <a:latin typeface="Times New Roman" panose="02020603050405020304" pitchFamily="18" charset="0"/>
                <a:cs typeface="Times New Roman" panose="02020603050405020304" pitchFamily="18" charset="0"/>
              </a:rPr>
              <a:t>Sysmon functions as a Windows system service and device driver that generates precise logs about system events. Sysmon collects diverse system events, including process creation, network connections, file creations/modifications and registry modifications, and other information. Sysmon logs are valuable for detecting security threats, as they provide detailed information about system activities that can be correlated with known attack behaviors.</a:t>
            </a:r>
          </a:p>
          <a:p>
            <a:pPr marL="0" indent="0" algn="just">
              <a:buNone/>
            </a:pPr>
            <a:r>
              <a:rPr lang="en-US" sz="1600" dirty="0">
                <a:latin typeface="Times New Roman" panose="02020603050405020304" pitchFamily="18" charset="0"/>
                <a:cs typeface="Times New Roman" panose="02020603050405020304" pitchFamily="18" charset="0"/>
              </a:rPr>
              <a:t>However, Sysmon logs are extremely detailed and large, which can be challenging to analyze manually. Therefore, in this project Splunk is integrated to collect, parse, and preprocess these logs into a structured format for further analysis.</a:t>
            </a:r>
          </a:p>
        </p:txBody>
      </p:sp>
    </p:spTree>
    <p:extLst>
      <p:ext uri="{BB962C8B-B14F-4D97-AF65-F5344CB8AC3E}">
        <p14:creationId xmlns:p14="http://schemas.microsoft.com/office/powerpoint/2010/main" val="3370517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0D1D7-787D-57D6-0988-7BF37399ECB7}"/>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latin typeface="Times New Roman" panose="02020603050405020304" pitchFamily="18" charset="0"/>
                <a:cs typeface="Times New Roman" panose="02020603050405020304" pitchFamily="18" charset="0"/>
              </a:rPr>
              <a:t>Literature Review Contd. 1</a:t>
            </a:r>
          </a:p>
        </p:txBody>
      </p:sp>
      <p:sp>
        <p:nvSpPr>
          <p:cNvPr id="3" name="Content Placeholder 2">
            <a:extLst>
              <a:ext uri="{FF2B5EF4-FFF2-40B4-BE49-F238E27FC236}">
                <a16:creationId xmlns:a16="http://schemas.microsoft.com/office/drawing/2014/main" id="{4858ABBC-ECB5-22D1-45A6-54A6F1B22DDB}"/>
              </a:ext>
            </a:extLst>
          </p:cNvPr>
          <p:cNvSpPr>
            <a:spLocks noGrp="1"/>
          </p:cNvSpPr>
          <p:nvPr>
            <p:ph idx="1"/>
          </p:nvPr>
        </p:nvSpPr>
        <p:spPr>
          <a:xfrm>
            <a:off x="1049079" y="1891970"/>
            <a:ext cx="10218471" cy="4109585"/>
          </a:xfrm>
        </p:spPr>
        <p:txBody>
          <a:bodyPr anchor="ctr">
            <a:normAutofit/>
          </a:bodyPr>
          <a:lstStyle/>
          <a:p>
            <a:pPr algn="just"/>
            <a:r>
              <a:rPr lang="en-US" sz="1600" b="1" dirty="0">
                <a:latin typeface="Times New Roman" panose="02020603050405020304" pitchFamily="18" charset="0"/>
                <a:cs typeface="Times New Roman" panose="02020603050405020304" pitchFamily="18" charset="0"/>
              </a:rPr>
              <a:t>Splunk:</a:t>
            </a:r>
          </a:p>
          <a:p>
            <a:pPr marL="0" indent="0" algn="just">
              <a:buNone/>
            </a:pPr>
            <a:r>
              <a:rPr lang="en-US" sz="1600" dirty="0">
                <a:latin typeface="Times New Roman" panose="02020603050405020304" pitchFamily="18" charset="0"/>
                <a:cs typeface="Times New Roman" panose="02020603050405020304" pitchFamily="18" charset="0"/>
              </a:rPr>
              <a:t>Splunk is a powerful Security Information and Event Management (SIEM) tool. In this project, Splunk is used to collect and organize </a:t>
            </a:r>
            <a:r>
              <a:rPr lang="en-US" sz="1600" b="1" dirty="0">
                <a:latin typeface="Times New Roman" panose="02020603050405020304" pitchFamily="18" charset="0"/>
                <a:cs typeface="Times New Roman" panose="02020603050405020304" pitchFamily="18" charset="0"/>
              </a:rPr>
              <a:t>Sysmon logs</a:t>
            </a:r>
            <a:r>
              <a:rPr lang="en-US" sz="1600" dirty="0">
                <a:latin typeface="Times New Roman" panose="02020603050405020304" pitchFamily="18" charset="0"/>
                <a:cs typeface="Times New Roman" panose="02020603050405020304" pitchFamily="18" charset="0"/>
              </a:rPr>
              <a:t>, using the Sysmon Add-on, which facilitates the parsing and processing of raw log data. This add-on enables Splunk to extract relevant fields such as process names, user accounts, source IP addresses, event types, and timestamps from unstructured logs. Sysmon events become easily analyzable through the Splunk parsing process, which performs automated field extraction and indexing. This processed data is exported as a CSV dataset that can be used in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 for machine learning model development and serves as input. The threat detection models become more accurate and efficient through this method because it selects only significant, high-quality features for training.</a:t>
            </a:r>
          </a:p>
          <a:p>
            <a:pPr algn="just"/>
            <a:r>
              <a:rPr lang="en-US" sz="1600" b="1" dirty="0">
                <a:latin typeface="Times New Roman" panose="02020603050405020304" pitchFamily="18" charset="0"/>
                <a:cs typeface="Times New Roman" panose="02020603050405020304" pitchFamily="18" charset="0"/>
              </a:rPr>
              <a:t>Cyber Kill Chain (CKC) framework:</a:t>
            </a:r>
          </a:p>
          <a:p>
            <a:pPr marL="0" indent="0" algn="just">
              <a:buNone/>
            </a:pPr>
            <a:r>
              <a:rPr lang="en-US" sz="1600" dirty="0">
                <a:latin typeface="Times New Roman" panose="02020603050405020304" pitchFamily="18" charset="0"/>
                <a:cs typeface="Times New Roman" panose="02020603050405020304" pitchFamily="18" charset="0"/>
              </a:rPr>
              <a:t>The Cyber Kill Chain (CKC) provides a model that explains the entire sequence of cyberattack activities, which begins with reconnaissance and ends with malicious task execution. CKC breaks down threats into 7 stages: Reconnaissance, Weaponization, Delivery, Exploitation, Installation, Command and Control (C2), and Actions on Objectives. Mapping the Sysmon log data against these stages enables early detection of attacks that help halt their synchronization before further development. This helps in classifying the logs as ‘threat’ or ‘benign’ and in detecting attacks early in the kill chain.</a:t>
            </a:r>
          </a:p>
        </p:txBody>
      </p:sp>
    </p:spTree>
    <p:extLst>
      <p:ext uri="{BB962C8B-B14F-4D97-AF65-F5344CB8AC3E}">
        <p14:creationId xmlns:p14="http://schemas.microsoft.com/office/powerpoint/2010/main" val="4196171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E4B10F-67F3-A5F4-E480-B2AFA9E1F0D0}"/>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latin typeface="Times New Roman" panose="02020603050405020304" pitchFamily="18" charset="0"/>
                <a:cs typeface="Times New Roman" panose="02020603050405020304" pitchFamily="18" charset="0"/>
              </a:rPr>
              <a:t>Literature Review Contd. 2</a:t>
            </a:r>
          </a:p>
        </p:txBody>
      </p:sp>
      <p:sp>
        <p:nvSpPr>
          <p:cNvPr id="3" name="Content Placeholder 2">
            <a:extLst>
              <a:ext uri="{FF2B5EF4-FFF2-40B4-BE49-F238E27FC236}">
                <a16:creationId xmlns:a16="http://schemas.microsoft.com/office/drawing/2014/main" id="{A6A576E0-E034-4F25-5EC9-03145851DD2E}"/>
              </a:ext>
            </a:extLst>
          </p:cNvPr>
          <p:cNvSpPr>
            <a:spLocks noGrp="1"/>
          </p:cNvSpPr>
          <p:nvPr>
            <p:ph idx="1"/>
          </p:nvPr>
        </p:nvSpPr>
        <p:spPr>
          <a:xfrm>
            <a:off x="1034902" y="2013098"/>
            <a:ext cx="10449961" cy="4380387"/>
          </a:xfrm>
        </p:spPr>
        <p:txBody>
          <a:bodyPr anchor="ctr">
            <a:normAutofit/>
          </a:bodyPr>
          <a:lstStyle/>
          <a:p>
            <a:pPr algn="just"/>
            <a:r>
              <a:rPr lang="en-US" sz="1600" b="1" dirty="0">
                <a:latin typeface="Times New Roman" panose="02020603050405020304" pitchFamily="18" charset="0"/>
                <a:cs typeface="Times New Roman" panose="02020603050405020304" pitchFamily="18" charset="0"/>
              </a:rPr>
              <a:t>Data Preprocessing in Threat Detection: </a:t>
            </a:r>
          </a:p>
          <a:p>
            <a:pPr marL="0" indent="0" algn="just">
              <a:buNone/>
            </a:pPr>
            <a:r>
              <a:rPr lang="en-US" sz="1600" dirty="0">
                <a:latin typeface="Times New Roman" panose="02020603050405020304" pitchFamily="18" charset="0"/>
                <a:cs typeface="Times New Roman" panose="02020603050405020304" pitchFamily="18" charset="0"/>
              </a:rPr>
              <a:t>The Sysmon logs will be detailed and may have inappropriate values, so data preprocessing is a crucial step to train a machine learning model. The data preprocessing steps/techniques for logs include Feature Extraction: extract relevant features from Sysmon logs, data cleaning (removing unnecessary columns), handling missing values, handling time data because most of the logs have time data, encoding categorical data as the logs have categorical data like message, user, computer, destination etc. Ensure that Sysmon log data is clean, well-structured, and ready for model training.</a:t>
            </a:r>
          </a:p>
          <a:p>
            <a:pPr algn="just"/>
            <a:r>
              <a:rPr lang="en-US" sz="1600" b="1" dirty="0">
                <a:latin typeface="Times New Roman" panose="02020603050405020304" pitchFamily="18" charset="0"/>
                <a:cs typeface="Times New Roman" panose="02020603050405020304" pitchFamily="18" charset="0"/>
              </a:rPr>
              <a:t>Classifying Threats:</a:t>
            </a:r>
          </a:p>
          <a:p>
            <a:pPr marL="0" indent="0" algn="just">
              <a:buNone/>
            </a:pPr>
            <a:r>
              <a:rPr lang="en-US" sz="1600" dirty="0">
                <a:latin typeface="Times New Roman" panose="02020603050405020304" pitchFamily="18" charset="0"/>
                <a:cs typeface="Times New Roman" panose="02020603050405020304" pitchFamily="18" charset="0"/>
              </a:rPr>
              <a:t>The classification of logs is crucial for automating threat detection and assisting SOC teams in filtering critical events from regular system activity. We will use both supervised and unsupervised machine learning models for classification. Models like Logistic regression, Random forest, XGBoost, and Support vector machines (SVM) can be used to detect as we have labeled data using the CKC framework. </a:t>
            </a:r>
          </a:p>
          <a:p>
            <a:pPr algn="just"/>
            <a:r>
              <a:rPr lang="en-US" sz="1600" b="1" dirty="0">
                <a:latin typeface="Times New Roman" panose="02020603050405020304" pitchFamily="18" charset="0"/>
                <a:cs typeface="Times New Roman" panose="02020603050405020304" pitchFamily="18" charset="0"/>
              </a:rPr>
              <a:t>Streamlit Dashboard Creation:</a:t>
            </a:r>
          </a:p>
          <a:p>
            <a:pPr marL="0" indent="0" algn="just">
              <a:buNone/>
            </a:pPr>
            <a:r>
              <a:rPr lang="en-US" sz="1600" dirty="0">
                <a:latin typeface="Times New Roman" panose="02020603050405020304" pitchFamily="18" charset="0"/>
                <a:cs typeface="Times New Roman" panose="02020603050405020304" pitchFamily="18" charset="0"/>
              </a:rPr>
              <a:t>A Streamlit dashboard was developed to visualize threats classified by Cyber Kill Chain stages.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It provides real-time filtering, interactive charts, and event timelines to assist SOC analysts in quick decision-making.</a:t>
            </a:r>
          </a:p>
        </p:txBody>
      </p:sp>
    </p:spTree>
    <p:extLst>
      <p:ext uri="{BB962C8B-B14F-4D97-AF65-F5344CB8AC3E}">
        <p14:creationId xmlns:p14="http://schemas.microsoft.com/office/powerpoint/2010/main" val="2924014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1765</TotalTime>
  <Words>2991</Words>
  <Application>Microsoft Office PowerPoint</Application>
  <PresentationFormat>Widescreen</PresentationFormat>
  <Paragraphs>128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Aptos Display</vt:lpstr>
      <vt:lpstr>Arial</vt:lpstr>
      <vt:lpstr>Times New Roman</vt:lpstr>
      <vt:lpstr>Office Theme</vt:lpstr>
      <vt:lpstr>Sysmon Sysinternal Telemetry and Threat Intelligence </vt:lpstr>
      <vt:lpstr>Literature review and analysis, project plan</vt:lpstr>
      <vt:lpstr>Abstract</vt:lpstr>
      <vt:lpstr>Business Need</vt:lpstr>
      <vt:lpstr>Problem Statement</vt:lpstr>
      <vt:lpstr>High-Level Architecture</vt:lpstr>
      <vt:lpstr>Literature Review</vt:lpstr>
      <vt:lpstr>Literature Review Contd. 1</vt:lpstr>
      <vt:lpstr>Literature Review Contd. 2</vt:lpstr>
      <vt:lpstr>Initial Sysmon and Splunk Environment set up</vt:lpstr>
      <vt:lpstr>Data Source Identification</vt:lpstr>
      <vt:lpstr>SPL query used to export Sysmon log data set from Splunk</vt:lpstr>
      <vt:lpstr>Cyber Kill Chain (CKC) Framework</vt:lpstr>
      <vt:lpstr>CKC Sysmon Log mapping  </vt:lpstr>
      <vt:lpstr>Log Mapping contd..</vt:lpstr>
      <vt:lpstr>Data preprocessing</vt:lpstr>
      <vt:lpstr>Data Cleaning: Removing unnecessary columns</vt:lpstr>
      <vt:lpstr>Handled missing values After checking the missing values count </vt:lpstr>
      <vt:lpstr>Encoding</vt:lpstr>
      <vt:lpstr>Handling Time Date</vt:lpstr>
      <vt:lpstr>Handling Imbalanced data</vt:lpstr>
      <vt:lpstr>Model Implementation 1</vt:lpstr>
      <vt:lpstr>Model Implementation 2</vt:lpstr>
      <vt:lpstr>Model Implementation 3</vt:lpstr>
      <vt:lpstr>Model Implementation 4</vt:lpstr>
      <vt:lpstr>Model Evaluation</vt:lpstr>
      <vt:lpstr>Comparison of Evaluation Metrics for each model</vt:lpstr>
      <vt:lpstr>Comparison of Evaluation Metrics for each model</vt:lpstr>
      <vt:lpstr>References</vt:lpstr>
      <vt:lpstr>Peer-Reviewed Articles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Malavika Reddy Kotha</dc:creator>
  <cp:lastModifiedBy>Malavika Reddy Kotha</cp:lastModifiedBy>
  <cp:revision>2</cp:revision>
  <dcterms:created xsi:type="dcterms:W3CDTF">2025-03-09T01:39:41Z</dcterms:created>
  <dcterms:modified xsi:type="dcterms:W3CDTF">2025-04-27T13:23:11Z</dcterms:modified>
</cp:coreProperties>
</file>