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4" r:id="rId9"/>
    <p:sldId id="269" r:id="rId10"/>
    <p:sldId id="263"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830CC7-8040-4162-8342-BB180D82127D}" v="17" dt="2024-08-20T06:41:39.57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88" autoAdjust="0"/>
    <p:restoredTop sz="86121" autoAdjust="0"/>
  </p:normalViewPr>
  <p:slideViewPr>
    <p:cSldViewPr>
      <p:cViewPr>
        <p:scale>
          <a:sx n="76" d="100"/>
          <a:sy n="76" d="100"/>
        </p:scale>
        <p:origin x="-480" y="-54"/>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Layout" Target="../slideLayouts/slideLayout4.xml"/><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Showcard Gothic" pitchFamily="82" charset="0"/>
                <a:cs typeface="Times New Roman" panose="02020603050405020304" pitchFamily="18" charset="0"/>
              </a:rPr>
              <a:t>Digital Portfolio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 xmlns:a16="http://schemas.microsoft.com/office/drawing/2014/main" id="{D55ADE35-C35B-07C1-F5AA-C33B3DDB802E}"/>
              </a:ext>
            </a:extLst>
          </p:cNvPr>
          <p:cNvSpPr txBox="1"/>
          <p:nvPr/>
        </p:nvSpPr>
        <p:spPr>
          <a:xfrm>
            <a:off x="381000" y="2628900"/>
            <a:ext cx="10784142" cy="1938992"/>
          </a:xfrm>
          <a:prstGeom prst="rect">
            <a:avLst/>
          </a:prstGeom>
          <a:noFill/>
        </p:spPr>
        <p:txBody>
          <a:bodyPr wrap="square" lIns="91440" tIns="45720" rIns="91440" bIns="45720" rtlCol="0" anchor="t">
            <a:spAutoFit/>
          </a:bodyPr>
          <a:lstStyle/>
          <a:p>
            <a:pPr algn="just"/>
            <a:r>
              <a:rPr lang="en-US" sz="2400" b="1" i="1" dirty="0">
                <a:latin typeface="Bahnschrift" pitchFamily="34" charset="0"/>
              </a:rPr>
              <a:t>STUDENT </a:t>
            </a:r>
            <a:r>
              <a:rPr lang="en-US" sz="2400" b="1" i="1" dirty="0" smtClean="0">
                <a:latin typeface="Bahnschrift" pitchFamily="34" charset="0"/>
              </a:rPr>
              <a:t>NAME           </a:t>
            </a:r>
            <a:r>
              <a:rPr lang="en-US" sz="2400" dirty="0" smtClean="0">
                <a:latin typeface="Bahnschrift" pitchFamily="34" charset="0"/>
              </a:rPr>
              <a:t>:     </a:t>
            </a:r>
            <a:r>
              <a:rPr lang="en-US" sz="2400" dirty="0" err="1" smtClean="0">
                <a:latin typeface="Bahnschrift" pitchFamily="34" charset="0"/>
              </a:rPr>
              <a:t>M.Kousar</a:t>
            </a:r>
            <a:endParaRPr lang="en-US" sz="2400" dirty="0">
              <a:latin typeface="Bahnschrift" pitchFamily="34" charset="0"/>
            </a:endParaRPr>
          </a:p>
          <a:p>
            <a:pPr algn="just"/>
            <a:r>
              <a:rPr lang="en-US" sz="2400" b="1" i="1" dirty="0">
                <a:latin typeface="Bahnschrift" pitchFamily="34" charset="0"/>
              </a:rPr>
              <a:t>REGISTER </a:t>
            </a:r>
            <a:r>
              <a:rPr lang="en-US" sz="2400" b="1" i="1" dirty="0" smtClean="0">
                <a:latin typeface="Bahnschrift" pitchFamily="34" charset="0"/>
              </a:rPr>
              <a:t>NO &amp; NMID :    </a:t>
            </a:r>
            <a:r>
              <a:rPr lang="en-US" sz="2400" dirty="0" smtClean="0">
                <a:latin typeface="Bahnschrift" pitchFamily="34" charset="0"/>
              </a:rPr>
              <a:t>2428C0458 &amp;</a:t>
            </a:r>
            <a:r>
              <a:rPr lang="en-US" sz="2400" b="1" i="1" dirty="0" smtClean="0">
                <a:latin typeface="Bahnschrift" pitchFamily="34" charset="0"/>
              </a:rPr>
              <a:t> </a:t>
            </a:r>
            <a:r>
              <a:rPr lang="en-US" sz="2400" dirty="0" smtClean="0">
                <a:latin typeface="Bahnschrift" pitchFamily="34" charset="0"/>
              </a:rPr>
              <a:t>asbru3124aiml01 </a:t>
            </a:r>
            <a:endParaRPr lang="en-US" sz="2400" dirty="0">
              <a:latin typeface="Bahnschrift" pitchFamily="34" charset="0"/>
              <a:cs typeface="Calibri"/>
            </a:endParaRPr>
          </a:p>
          <a:p>
            <a:pPr algn="just"/>
            <a:r>
              <a:rPr lang="en-US" sz="2400" b="1" i="1" dirty="0" smtClean="0">
                <a:latin typeface="Bahnschrift" pitchFamily="34" charset="0"/>
              </a:rPr>
              <a:t>DEPARTMENT                </a:t>
            </a:r>
            <a:r>
              <a:rPr lang="en-US" sz="2400" dirty="0" smtClean="0">
                <a:latin typeface="Bahnschrift" pitchFamily="34" charset="0"/>
              </a:rPr>
              <a:t>:   </a:t>
            </a:r>
            <a:r>
              <a:rPr lang="en-US" sz="2400" dirty="0" err="1" smtClean="0">
                <a:latin typeface="Bahnschrift" pitchFamily="34" charset="0"/>
              </a:rPr>
              <a:t>Bsc</a:t>
            </a:r>
            <a:r>
              <a:rPr lang="en-US" sz="2400" dirty="0" smtClean="0">
                <a:latin typeface="Bahnschrift" pitchFamily="34" charset="0"/>
              </a:rPr>
              <a:t> (AI&amp;ML)</a:t>
            </a:r>
            <a:endParaRPr lang="en-US" sz="2400" dirty="0">
              <a:latin typeface="Bahnschrift" pitchFamily="34" charset="0"/>
            </a:endParaRPr>
          </a:p>
          <a:p>
            <a:pPr algn="just"/>
            <a:r>
              <a:rPr lang="en-US" sz="2400" b="1" i="1" dirty="0" smtClean="0">
                <a:latin typeface="Bahnschrift" pitchFamily="34" charset="0"/>
              </a:rPr>
              <a:t>COLLEGE</a:t>
            </a:r>
            <a:r>
              <a:rPr lang="en-US" sz="2400" b="1" i="1" dirty="0">
                <a:latin typeface="Bahnschrift" pitchFamily="34" charset="0"/>
              </a:rPr>
              <a:t>/ </a:t>
            </a:r>
            <a:r>
              <a:rPr lang="en-US" sz="2400" b="1" i="1" dirty="0" smtClean="0">
                <a:latin typeface="Bahnschrift" pitchFamily="34" charset="0"/>
              </a:rPr>
              <a:t>UNIVERSITY </a:t>
            </a:r>
            <a:r>
              <a:rPr lang="en-US" sz="2400" dirty="0" smtClean="0">
                <a:latin typeface="Bahnschrift" pitchFamily="34" charset="0"/>
              </a:rPr>
              <a:t>:  </a:t>
            </a:r>
            <a:r>
              <a:rPr lang="en-US" sz="2400" dirty="0" err="1" smtClean="0">
                <a:latin typeface="Bahnschrift" pitchFamily="34" charset="0"/>
              </a:rPr>
              <a:t>Cheran</a:t>
            </a:r>
            <a:r>
              <a:rPr lang="en-US" sz="2400" dirty="0" smtClean="0">
                <a:latin typeface="Bahnschrift" pitchFamily="34" charset="0"/>
              </a:rPr>
              <a:t> Arts </a:t>
            </a:r>
            <a:r>
              <a:rPr lang="en-US" sz="2400" dirty="0" err="1" smtClean="0">
                <a:latin typeface="Bahnschrift" pitchFamily="34" charset="0"/>
              </a:rPr>
              <a:t>Scince</a:t>
            </a:r>
            <a:r>
              <a:rPr lang="en-US" sz="2400" dirty="0" smtClean="0">
                <a:latin typeface="Bahnschrift" pitchFamily="34" charset="0"/>
              </a:rPr>
              <a:t> College/ </a:t>
            </a:r>
            <a:r>
              <a:rPr lang="en-US" sz="2400" dirty="0" err="1">
                <a:latin typeface="Bahnschrift" pitchFamily="34" charset="0"/>
              </a:rPr>
              <a:t>B</a:t>
            </a:r>
            <a:r>
              <a:rPr lang="en-US" sz="2400" dirty="0" err="1" smtClean="0">
                <a:latin typeface="Bahnschrift" pitchFamily="34" charset="0"/>
              </a:rPr>
              <a:t>harathiyar</a:t>
            </a:r>
            <a:r>
              <a:rPr lang="en-US" sz="2400" dirty="0" smtClean="0">
                <a:latin typeface="Bahnschrift" pitchFamily="34" charset="0"/>
              </a:rPr>
              <a:t> University</a:t>
            </a:r>
            <a:endParaRPr lang="en-US" sz="2400" dirty="0">
              <a:latin typeface="Bahnschrift" pitchFamily="34" charset="0"/>
            </a:endParaRPr>
          </a:p>
          <a:p>
            <a:pPr algn="just"/>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533400" y="609600"/>
            <a:ext cx="11658600" cy="1324722"/>
          </a:xfrm>
          <a:prstGeom prst="rect">
            <a:avLst/>
          </a:prstGeom>
        </p:spPr>
        <p:txBody>
          <a:bodyPr vert="horz" wrap="square" lIns="0" tIns="16510" rIns="0" bIns="0" rtlCol="0">
            <a:spAutoFit/>
          </a:bodyPr>
          <a:lstStyle/>
          <a:p>
            <a:pPr marL="12700">
              <a:lnSpc>
                <a:spcPct val="100000"/>
              </a:lnSpc>
              <a:spcBef>
                <a:spcPts val="130"/>
              </a:spcBef>
            </a:pPr>
            <a:r>
              <a:rPr lang="en-IN" sz="4250" spc="15" dirty="0">
                <a:latin typeface="Showcard Gothic" pitchFamily="82" charset="0"/>
              </a:rPr>
              <a:t>RESULTS AND </a:t>
            </a:r>
            <a:r>
              <a:rPr lang="en-IN" sz="4250" spc="15" dirty="0" smtClean="0">
                <a:latin typeface="Showcard Gothic" pitchFamily="82" charset="0"/>
              </a:rPr>
              <a:t>SCREENSHOTS</a:t>
            </a:r>
            <a:br>
              <a:rPr lang="en-IN" sz="4250" spc="15" dirty="0" smtClean="0">
                <a:latin typeface="Showcard Gothic" pitchFamily="82" charset="0"/>
              </a:rPr>
            </a:br>
            <a:r>
              <a:rPr lang="en-IN" sz="4250" spc="15" dirty="0">
                <a:latin typeface="Showcard Gothic" pitchFamily="82" charset="0"/>
              </a:rPr>
              <a:t> </a:t>
            </a:r>
            <a:endParaRPr sz="4250" dirty="0">
              <a:latin typeface="Showcard Gothic" pitchFamily="82"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4114" y="1251735"/>
            <a:ext cx="4318172" cy="242778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10200" y="1230858"/>
            <a:ext cx="4902286" cy="244866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090169" y="4018768"/>
            <a:ext cx="4640062" cy="260876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11131868" cy="3953005"/>
          </a:xfrm>
          <a:prstGeom prst="rect">
            <a:avLst/>
          </a:prstGeom>
        </p:spPr>
        <p:txBody>
          <a:bodyPr vert="horz" wrap="square" lIns="0" tIns="13335" rIns="0" bIns="0" rtlCol="0">
            <a:spAutoFit/>
          </a:bodyPr>
          <a:lstStyle/>
          <a:p>
            <a:pPr marL="12700" algn="ctr">
              <a:lnSpc>
                <a:spcPct val="100000"/>
              </a:lnSpc>
              <a:spcBef>
                <a:spcPts val="105"/>
              </a:spcBef>
            </a:pPr>
            <a:r>
              <a:rPr lang="en-IN" dirty="0" smtClean="0">
                <a:latin typeface="Showcard Gothic" pitchFamily="82" charset="0"/>
              </a:rPr>
              <a:t>CONCLUSION </a:t>
            </a:r>
            <a:br>
              <a:rPr lang="en-IN" dirty="0" smtClean="0">
                <a:latin typeface="Showcard Gothic" pitchFamily="82" charset="0"/>
              </a:rPr>
            </a:br>
            <a:r>
              <a:rPr lang="en-IN" dirty="0">
                <a:latin typeface="Showcard Gothic" pitchFamily="82" charset="0"/>
              </a:rPr>
              <a:t> </a:t>
            </a:r>
            <a:r>
              <a:rPr lang="en-IN" sz="2000" b="0" i="1" dirty="0" smtClean="0">
                <a:latin typeface="Bahnschrift" pitchFamily="34" charset="0"/>
              </a:rPr>
              <a:t>The Crop Watering Reminder Page is a practical, lightweight solution designed to support small–scale farmers in managing their irrigation scheduled more effectively. By combining simple web Technologies-HTML, CSS, and JavaScript-with a users –friendly interfaces , the page empowers users to make timely decision that improve crop health and conserve water.  </a:t>
            </a:r>
            <a:br>
              <a:rPr lang="en-IN" sz="2000" b="0" i="1" dirty="0" smtClean="0">
                <a:latin typeface="Bahnschrift" pitchFamily="34" charset="0"/>
              </a:rPr>
            </a:br>
            <a:r>
              <a:rPr lang="en-IN" sz="2000" b="0" i="1" dirty="0">
                <a:latin typeface="Bahnschrift" pitchFamily="34" charset="0"/>
              </a:rPr>
              <a:t/>
            </a:r>
            <a:br>
              <a:rPr lang="en-IN" sz="2000" b="0" i="1" dirty="0">
                <a:latin typeface="Bahnschrift" pitchFamily="34" charset="0"/>
              </a:rPr>
            </a:br>
            <a:r>
              <a:rPr lang="en-IN" sz="2000" b="0" i="1" dirty="0" smtClean="0">
                <a:latin typeface="Bahnschrift" pitchFamily="34" charset="0"/>
              </a:rPr>
              <a:t> This project reflects your commitment to solving world problems through accessible technology.</a:t>
            </a:r>
            <a:br>
              <a:rPr lang="en-IN" sz="2000" b="0" i="1" dirty="0" smtClean="0">
                <a:latin typeface="Bahnschrift" pitchFamily="34" charset="0"/>
              </a:rPr>
            </a:br>
            <a:r>
              <a:rPr lang="en-IN" sz="2000" b="0" i="1" dirty="0" smtClean="0">
                <a:latin typeface="Bahnschrift" pitchFamily="34" charset="0"/>
              </a:rPr>
              <a:t>Its not just a coding exercise –it’s a step toward digital tools that that serve communities , especially in rural areas like </a:t>
            </a:r>
            <a:r>
              <a:rPr lang="en-IN" sz="2000" b="0" i="1" dirty="0" err="1">
                <a:latin typeface="Bahnschrift" pitchFamily="34" charset="0"/>
              </a:rPr>
              <a:t>P</a:t>
            </a:r>
            <a:r>
              <a:rPr lang="en-IN" sz="2000" b="0" i="1" dirty="0" err="1" smtClean="0">
                <a:latin typeface="Bahnschrift" pitchFamily="34" charset="0"/>
              </a:rPr>
              <a:t>alladam</a:t>
            </a:r>
            <a:r>
              <a:rPr lang="en-IN" sz="2000" b="0" i="1" dirty="0" smtClean="0">
                <a:latin typeface="Bahnschrift" pitchFamily="34" charset="0"/>
              </a:rPr>
              <a:t> . With future enhancements like Tamil language support and offline data storage, this page can grow into a vital resource for farmers across regions  </a:t>
            </a:r>
            <a:endParaRPr sz="2000" b="0" i="1" dirty="0">
              <a:latin typeface="Showcard Gothic" pitchFamily="82" charset="0"/>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sz="2800"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6270625" cy="6626173"/>
          </a:xfrm>
          <a:prstGeom prst="rect">
            <a:avLst/>
          </a:prstGeom>
        </p:spPr>
        <p:txBody>
          <a:bodyPr vert="horz" wrap="square" lIns="0" tIns="16510" rIns="0" bIns="0" rtlCol="0">
            <a:spAutoFit/>
          </a:bodyPr>
          <a:lstStyle/>
          <a:p>
            <a:pPr marL="12700">
              <a:lnSpc>
                <a:spcPct val="100000"/>
              </a:lnSpc>
              <a:spcBef>
                <a:spcPts val="130"/>
              </a:spcBef>
            </a:pPr>
            <a:r>
              <a:rPr sz="4250" spc="5" dirty="0">
                <a:latin typeface="Showcard Gothic" pitchFamily="82" charset="0"/>
              </a:rPr>
              <a:t>PROJECT</a:t>
            </a:r>
            <a:r>
              <a:rPr sz="4250" spc="-85" dirty="0">
                <a:latin typeface="Showcard Gothic" pitchFamily="82" charset="0"/>
              </a:rPr>
              <a:t> </a:t>
            </a:r>
            <a:r>
              <a:rPr sz="4250" spc="25" dirty="0" smtClean="0">
                <a:latin typeface="Showcard Gothic" pitchFamily="82" charset="0"/>
              </a:rPr>
              <a:t>TITLE</a:t>
            </a:r>
            <a:r>
              <a:rPr lang="en-US" sz="4250" spc="25" dirty="0" smtClean="0">
                <a:latin typeface="Showcard Gothic" pitchFamily="82" charset="0"/>
              </a:rPr>
              <a:t> </a:t>
            </a:r>
            <a:br>
              <a:rPr lang="en-US" sz="4250" spc="25" dirty="0" smtClean="0">
                <a:latin typeface="Showcard Gothic" pitchFamily="82" charset="0"/>
              </a:rPr>
            </a:br>
            <a:r>
              <a:rPr lang="en-US" sz="4250" spc="25" dirty="0" smtClean="0"/>
              <a:t>              </a:t>
            </a:r>
            <a:r>
              <a:rPr lang="en-US" sz="4250" spc="25" dirty="0"/>
              <a:t/>
            </a:r>
            <a:br>
              <a:rPr lang="en-US" sz="4250" spc="25" dirty="0"/>
            </a:br>
            <a:r>
              <a:rPr lang="en-US" sz="4250" spc="25" dirty="0" smtClean="0"/>
              <a:t/>
            </a:r>
            <a:br>
              <a:rPr lang="en-US" sz="4250" spc="25" dirty="0" smtClean="0"/>
            </a:br>
            <a:r>
              <a:rPr lang="en-US" sz="4250" spc="25" dirty="0" smtClean="0"/>
              <a:t>    </a:t>
            </a:r>
            <a:r>
              <a:rPr lang="en-US" spc="25" dirty="0" smtClean="0">
                <a:solidFill>
                  <a:schemeClr val="accent1">
                    <a:lumMod val="50000"/>
                  </a:schemeClr>
                </a:solidFill>
              </a:rPr>
              <a:t> </a:t>
            </a:r>
            <a:r>
              <a:rPr lang="en-US" sz="6600" spc="25" dirty="0" smtClean="0">
                <a:solidFill>
                  <a:schemeClr val="accent1">
                    <a:lumMod val="50000"/>
                  </a:schemeClr>
                </a:solidFill>
                <a:latin typeface="Matura MT Script Capitals" pitchFamily="66" charset="0"/>
              </a:rPr>
              <a:t>Watering                                     Reminder    </a:t>
            </a:r>
            <a:r>
              <a:rPr lang="en-US" sz="4250" spc="25" dirty="0"/>
              <a:t/>
            </a:r>
            <a:br>
              <a:rPr lang="en-US" sz="4250" spc="25" dirty="0"/>
            </a:br>
            <a:r>
              <a:rPr lang="en-US" sz="4250" spc="25" dirty="0" smtClean="0"/>
              <a:t/>
            </a:r>
            <a:br>
              <a:rPr lang="en-US" sz="4250" spc="25" dirty="0" smtClean="0"/>
            </a:br>
            <a:r>
              <a:rPr lang="en-US" sz="4250" spc="25" dirty="0"/>
              <a:t/>
            </a:r>
            <a:br>
              <a:rPr lang="en-US" sz="4250" spc="25" dirty="0"/>
            </a:br>
            <a:r>
              <a:rPr lang="en-US" sz="4250" spc="25" dirty="0" smtClean="0"/>
              <a:t/>
            </a:r>
            <a:br>
              <a:rPr lang="en-US" sz="4250" spc="25" dirty="0" smtClean="0"/>
            </a:b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latin typeface="Showcard Gothic" pitchFamily="82" charset="0"/>
              </a:rPr>
              <a:t>A</a:t>
            </a:r>
            <a:r>
              <a:rPr spc="-5" dirty="0">
                <a:latin typeface="Showcard Gothic" pitchFamily="82" charset="0"/>
              </a:rPr>
              <a:t>G</a:t>
            </a:r>
            <a:r>
              <a:rPr spc="-35" dirty="0">
                <a:latin typeface="Showcard Gothic" pitchFamily="82" charset="0"/>
              </a:rPr>
              <a:t>E</a:t>
            </a:r>
            <a:r>
              <a:rPr spc="15" dirty="0">
                <a:latin typeface="Showcard Gothic" pitchFamily="82" charset="0"/>
              </a:rPr>
              <a:t>N</a:t>
            </a:r>
            <a:r>
              <a:rPr dirty="0">
                <a:latin typeface="Showcard Gothic" pitchFamily="82" charset="0"/>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chemeClr val="accent1">
                  <a:lumMod val="75000"/>
                </a:schemeClr>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chemeClr val="accent1">
                    <a:lumMod val="75000"/>
                  </a:schemeClr>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chemeClr val="accent1">
                    <a:lumMod val="75000"/>
                  </a:schemeClr>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chemeClr val="accent1">
                    <a:lumMod val="75000"/>
                  </a:schemeClr>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chemeClr val="accent1">
                    <a:lumMod val="75000"/>
                  </a:schemeClr>
                </a:solidFill>
                <a:latin typeface="Times New Roman" panose="02020603050405020304" pitchFamily="18" charset="0"/>
                <a:cs typeface="Times New Roman" panose="02020603050405020304" pitchFamily="18" charset="0"/>
              </a:rPr>
              <a:t>Tools and Technologies</a:t>
            </a:r>
            <a:endParaRPr lang="en-US" sz="2800" b="0" i="0" dirty="0">
              <a:solidFill>
                <a:schemeClr val="accent1">
                  <a:lumMod val="75000"/>
                </a:schemeClr>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chemeClr val="accent1">
                    <a:lumMod val="75000"/>
                  </a:schemeClr>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chemeClr val="accent1">
                    <a:lumMod val="75000"/>
                  </a:schemeClr>
                </a:solidFill>
                <a:latin typeface="Times New Roman" panose="02020603050405020304" pitchFamily="18" charset="0"/>
                <a:cs typeface="Times New Roman" panose="02020603050405020304" pitchFamily="18" charset="0"/>
              </a:rPr>
              <a:t>Features and Functionality</a:t>
            </a:r>
            <a:endParaRPr lang="en-US" sz="2800" b="0" i="0" dirty="0">
              <a:solidFill>
                <a:schemeClr val="accent1">
                  <a:lumMod val="75000"/>
                </a:schemeClr>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chemeClr val="accent1">
                    <a:lumMod val="75000"/>
                  </a:schemeClr>
                </a:solidFill>
                <a:effectLst/>
                <a:latin typeface="Times New Roman" panose="02020603050405020304" pitchFamily="18" charset="0"/>
                <a:cs typeface="Times New Roman" panose="02020603050405020304" pitchFamily="18" charset="0"/>
              </a:rPr>
              <a:t>Results and </a:t>
            </a:r>
            <a:r>
              <a:rPr lang="en-US" sz="2800" dirty="0">
                <a:solidFill>
                  <a:schemeClr val="accent1">
                    <a:lumMod val="75000"/>
                  </a:schemeClr>
                </a:solidFill>
                <a:latin typeface="Times New Roman" panose="02020603050405020304" pitchFamily="18" charset="0"/>
                <a:cs typeface="Times New Roman" panose="02020603050405020304" pitchFamily="18" charset="0"/>
              </a:rPr>
              <a:t>Screenshots</a:t>
            </a:r>
            <a:endParaRPr lang="en-US" sz="2800" b="0" i="0" dirty="0">
              <a:solidFill>
                <a:schemeClr val="accent1">
                  <a:lumMod val="75000"/>
                </a:schemeClr>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chemeClr val="accent1">
                    <a:lumMod val="75000"/>
                  </a:schemeClr>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chemeClr val="accent1">
                    <a:lumMod val="75000"/>
                  </a:schemeClr>
                </a:solidFill>
                <a:latin typeface="Times New Roman" panose="02020603050405020304" pitchFamily="18" charset="0"/>
                <a:cs typeface="Times New Roman" panose="02020603050405020304" pitchFamily="18" charset="0"/>
              </a:rPr>
              <a:t>Github</a:t>
            </a:r>
            <a:r>
              <a:rPr lang="en-US" sz="2800" dirty="0">
                <a:solidFill>
                  <a:schemeClr val="accent1">
                    <a:lumMod val="75000"/>
                  </a:schemeClr>
                </a:solidFill>
                <a:latin typeface="Times New Roman" panose="02020603050405020304" pitchFamily="18" charset="0"/>
                <a:cs typeface="Times New Roman" panose="02020603050405020304" pitchFamily="18" charset="0"/>
              </a:rPr>
              <a:t> Link</a:t>
            </a:r>
            <a:endParaRPr lang="en-US" sz="2800" b="0" i="0" dirty="0">
              <a:solidFill>
                <a:schemeClr val="accent1">
                  <a:lumMod val="75000"/>
                </a:schemeClr>
              </a:solidFill>
              <a:effectLst/>
              <a:latin typeface="Times New Roman" panose="02020603050405020304" pitchFamily="18" charset="0"/>
              <a:cs typeface="Times New Roman" panose="02020603050405020304" pitchFamily="18" charset="0"/>
            </a:endParaRPr>
          </a:p>
          <a:p>
            <a:endParaRPr lang="en-IN" sz="2800" dirty="0">
              <a:solidFill>
                <a:schemeClr val="accent1">
                  <a:lumMod val="75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6709728" cy="6741589"/>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latin typeface="Showcard Gothic" pitchFamily="82" charset="0"/>
              </a:rPr>
              <a:t>P</a:t>
            </a:r>
            <a:r>
              <a:rPr sz="4250" spc="15" dirty="0">
                <a:latin typeface="Showcard Gothic" pitchFamily="82" charset="0"/>
              </a:rPr>
              <a:t>ROB</a:t>
            </a:r>
            <a:r>
              <a:rPr sz="4250" spc="55" dirty="0">
                <a:latin typeface="Showcard Gothic" pitchFamily="82" charset="0"/>
              </a:rPr>
              <a:t>L</a:t>
            </a:r>
            <a:r>
              <a:rPr sz="4250" spc="-20" dirty="0">
                <a:latin typeface="Showcard Gothic" pitchFamily="82" charset="0"/>
              </a:rPr>
              <a:t>E</a:t>
            </a:r>
            <a:r>
              <a:rPr sz="4250" spc="20" dirty="0">
                <a:latin typeface="Showcard Gothic" pitchFamily="82" charset="0"/>
              </a:rPr>
              <a:t>M</a:t>
            </a:r>
            <a:r>
              <a:rPr sz="4250" dirty="0">
                <a:latin typeface="Showcard Gothic" pitchFamily="82" charset="0"/>
              </a:rPr>
              <a:t>	</a:t>
            </a:r>
            <a:r>
              <a:rPr sz="4250" spc="10" dirty="0" smtClean="0">
                <a:latin typeface="Showcard Gothic" pitchFamily="82" charset="0"/>
              </a:rPr>
              <a:t>S</a:t>
            </a:r>
            <a:r>
              <a:rPr sz="4250" spc="-370" dirty="0" smtClean="0">
                <a:latin typeface="Showcard Gothic" pitchFamily="82" charset="0"/>
              </a:rPr>
              <a:t>T</a:t>
            </a:r>
            <a:r>
              <a:rPr sz="4250" spc="-375" dirty="0" smtClean="0">
                <a:latin typeface="Showcard Gothic" pitchFamily="82" charset="0"/>
              </a:rPr>
              <a:t>A</a:t>
            </a:r>
            <a:r>
              <a:rPr sz="4250" spc="15" dirty="0" smtClean="0">
                <a:latin typeface="Showcard Gothic" pitchFamily="82" charset="0"/>
              </a:rPr>
              <a:t>T</a:t>
            </a:r>
            <a:r>
              <a:rPr sz="4250" spc="-10" dirty="0" smtClean="0">
                <a:latin typeface="Showcard Gothic" pitchFamily="82" charset="0"/>
              </a:rPr>
              <a:t>E</a:t>
            </a:r>
            <a:r>
              <a:rPr sz="4250" spc="-20" dirty="0" smtClean="0">
                <a:latin typeface="Showcard Gothic" pitchFamily="82" charset="0"/>
              </a:rPr>
              <a:t>ME</a:t>
            </a:r>
            <a:r>
              <a:rPr sz="4250" spc="10" dirty="0" smtClean="0">
                <a:latin typeface="Showcard Gothic" pitchFamily="82" charset="0"/>
              </a:rPr>
              <a:t>NT</a:t>
            </a:r>
            <a:r>
              <a:rPr lang="en-US" sz="4250" spc="10" dirty="0" smtClean="0"/>
              <a:t/>
            </a:r>
            <a:br>
              <a:rPr lang="en-US" sz="4250" spc="10" dirty="0" smtClean="0"/>
            </a:br>
            <a:r>
              <a:rPr lang="en-US" sz="4250" spc="10" dirty="0" smtClean="0"/>
              <a:t/>
            </a:r>
            <a:br>
              <a:rPr lang="en-US" sz="4250" spc="10" dirty="0" smtClean="0"/>
            </a:br>
            <a:r>
              <a:rPr lang="en-US" sz="1800" spc="10" dirty="0" smtClean="0"/>
              <a:t>“Small-scale farmers often struggle to keep</a:t>
            </a:r>
            <a:br>
              <a:rPr lang="en-US" sz="1800" spc="10" dirty="0" smtClean="0"/>
            </a:br>
            <a:r>
              <a:rPr lang="en-US" sz="1800" spc="10" dirty="0" smtClean="0"/>
              <a:t>track of crop watering scheduled, leading to either under-watering or over-watering ,which affect crop yield and resource efficiency.</a:t>
            </a:r>
            <a:br>
              <a:rPr lang="en-US" sz="1800" spc="10" dirty="0" smtClean="0"/>
            </a:br>
            <a:r>
              <a:rPr lang="en-US" sz="1800" spc="10" dirty="0"/>
              <a:t> </a:t>
            </a:r>
            <a:r>
              <a:rPr lang="en-US" sz="1800" spc="10" dirty="0" smtClean="0"/>
              <a:t> There is a need for a simple, </a:t>
            </a:r>
            <a:r>
              <a:rPr lang="en-US" sz="1800" spc="10" dirty="0" err="1" smtClean="0"/>
              <a:t>accesible</a:t>
            </a:r>
            <a:r>
              <a:rPr lang="en-US" sz="1800" spc="10" dirty="0" smtClean="0"/>
              <a:t>, and offline-friendly web application that helps farmers monitor and manage watering Intervals for different  crops based on last watering date and crop type</a:t>
            </a:r>
            <a:r>
              <a:rPr lang="en-US" sz="2000" spc="10" dirty="0" smtClean="0"/>
              <a:t>’’</a:t>
            </a:r>
            <a:br>
              <a:rPr lang="en-US" sz="2000" spc="10" dirty="0" smtClean="0"/>
            </a:br>
            <a:r>
              <a:rPr lang="en-US" sz="2000" spc="10" dirty="0" smtClean="0"/>
              <a:t/>
            </a:r>
            <a:br>
              <a:rPr lang="en-US" sz="2000" spc="10" dirty="0" smtClean="0"/>
            </a:br>
            <a:r>
              <a:rPr lang="en-US" sz="3200" spc="10" dirty="0" smtClean="0"/>
              <a:t>objectives:</a:t>
            </a:r>
            <a:br>
              <a:rPr lang="en-US" sz="3200" spc="10" dirty="0" smtClean="0"/>
            </a:br>
            <a:r>
              <a:rPr lang="en-US" sz="1800" spc="10" dirty="0" smtClean="0"/>
              <a:t>1</a:t>
            </a:r>
            <a:r>
              <a:rPr lang="en-US" sz="1400" spc="10" dirty="0" smtClean="0"/>
              <a:t>. Build a lightweight web app using Html,</a:t>
            </a:r>
            <a:br>
              <a:rPr lang="en-US" sz="1400" spc="10" dirty="0" smtClean="0"/>
            </a:br>
            <a:r>
              <a:rPr lang="en-US" sz="1400" spc="10" dirty="0" smtClean="0"/>
              <a:t>    </a:t>
            </a:r>
            <a:r>
              <a:rPr lang="en-US" sz="1400" spc="10" dirty="0" err="1" smtClean="0"/>
              <a:t>css</a:t>
            </a:r>
            <a:r>
              <a:rPr lang="en-US" sz="1400" spc="10" dirty="0" smtClean="0"/>
              <a:t> and </a:t>
            </a:r>
            <a:r>
              <a:rPr lang="en-US" sz="1400" spc="10" dirty="0" err="1" smtClean="0"/>
              <a:t>javaScript</a:t>
            </a:r>
            <a:r>
              <a:rPr lang="en-US" sz="1400" spc="10" dirty="0" smtClean="0"/>
              <a:t>.</a:t>
            </a:r>
            <a:br>
              <a:rPr lang="en-US" sz="1400" spc="10" dirty="0" smtClean="0"/>
            </a:br>
            <a:r>
              <a:rPr lang="en-US" sz="1400" spc="10" dirty="0" smtClean="0"/>
              <a:t>2. Allow users to select crop type and input last watering </a:t>
            </a:r>
            <a:br>
              <a:rPr lang="en-US" sz="1400" spc="10" dirty="0" smtClean="0"/>
            </a:br>
            <a:r>
              <a:rPr lang="en-US" sz="1400" spc="10" dirty="0"/>
              <a:t> </a:t>
            </a:r>
            <a:r>
              <a:rPr lang="en-US" sz="1400" spc="10" dirty="0" smtClean="0"/>
              <a:t>    date.</a:t>
            </a:r>
            <a:br>
              <a:rPr lang="en-US" sz="1400" spc="10" dirty="0" smtClean="0"/>
            </a:br>
            <a:r>
              <a:rPr lang="en-US" sz="1400" spc="10" dirty="0" smtClean="0"/>
              <a:t>3. Calculate and display the next recommended watering </a:t>
            </a:r>
            <a:br>
              <a:rPr lang="en-US" sz="1400" spc="10" dirty="0" smtClean="0"/>
            </a:br>
            <a:r>
              <a:rPr lang="en-US" sz="1400" spc="10" dirty="0"/>
              <a:t> </a:t>
            </a:r>
            <a:r>
              <a:rPr lang="en-US" sz="1400" spc="10" dirty="0" smtClean="0"/>
              <a:t>   date .</a:t>
            </a:r>
            <a:br>
              <a:rPr lang="en-US" sz="1400" spc="10" dirty="0" smtClean="0"/>
            </a:br>
            <a:r>
              <a:rPr lang="en-US" sz="1400" spc="10" dirty="0" smtClean="0"/>
              <a:t>4.provide visual cues or alerts when watering Is due.                      </a:t>
            </a:r>
            <a:r>
              <a:rPr lang="en-US" sz="3200" spc="10" dirty="0" smtClean="0"/>
              <a:t/>
            </a:r>
            <a:br>
              <a:rPr lang="en-US" sz="3200" spc="10" dirty="0" smtClean="0"/>
            </a:br>
            <a:r>
              <a:rPr lang="en-US" sz="3200" spc="10" dirty="0"/>
              <a:t> </a:t>
            </a:r>
            <a:r>
              <a:rPr lang="en-US" sz="3200" spc="10" dirty="0" smtClean="0"/>
              <a:t>            </a:t>
            </a:r>
            <a:r>
              <a:rPr lang="en-US" sz="2000" spc="10" dirty="0" smtClean="0"/>
              <a:t/>
            </a:r>
            <a:br>
              <a:rPr lang="en-US" sz="2000" spc="10" dirty="0" smtClean="0"/>
            </a:br>
            <a:r>
              <a:rPr lang="en-US" sz="2000" spc="10" dirty="0"/>
              <a:t> </a:t>
            </a:r>
            <a:r>
              <a:rPr lang="en-US" sz="2000" spc="10" dirty="0" smtClean="0"/>
              <a:t>     </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533400" y="609600"/>
            <a:ext cx="6651625" cy="7495642"/>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latin typeface="Showcard Gothic" pitchFamily="82" charset="0"/>
              </a:rPr>
              <a:t>PROJECT	</a:t>
            </a:r>
            <a:r>
              <a:rPr sz="4250" spc="-20" dirty="0" smtClean="0">
                <a:latin typeface="Showcard Gothic" pitchFamily="82" charset="0"/>
              </a:rPr>
              <a:t>OVERVIEW</a:t>
            </a:r>
            <a:r>
              <a:rPr lang="en-US" sz="4250" spc="-20" dirty="0" smtClean="0"/>
              <a:t/>
            </a:r>
            <a:br>
              <a:rPr lang="en-US" sz="4250" spc="-20" dirty="0" smtClean="0"/>
            </a:br>
            <a:r>
              <a:rPr lang="en-US" sz="2000" spc="-20" dirty="0" smtClean="0"/>
              <a:t>Goal </a:t>
            </a:r>
            <a:br>
              <a:rPr lang="en-US" sz="2000" spc="-20" dirty="0" smtClean="0"/>
            </a:br>
            <a:r>
              <a:rPr lang="en-US" sz="2000" spc="-20" dirty="0"/>
              <a:t> </a:t>
            </a:r>
            <a:r>
              <a:rPr lang="en-US" sz="2000" spc="-20" dirty="0" smtClean="0"/>
              <a:t> </a:t>
            </a:r>
            <a:r>
              <a:rPr lang="en-US" sz="1600" spc="-20" dirty="0" smtClean="0"/>
              <a:t>To Help farmers in </a:t>
            </a:r>
            <a:r>
              <a:rPr lang="en-US" sz="1600" spc="-20" dirty="0" err="1" smtClean="0"/>
              <a:t>Palladam</a:t>
            </a:r>
            <a:r>
              <a:rPr lang="en-US" sz="1600" spc="-20" dirty="0" smtClean="0"/>
              <a:t> and beyond keep track of crop</a:t>
            </a:r>
            <a:br>
              <a:rPr lang="en-US" sz="1600" spc="-20" dirty="0" smtClean="0"/>
            </a:br>
            <a:r>
              <a:rPr lang="en-US" sz="1600" spc="-20" dirty="0" smtClean="0"/>
              <a:t>watering scheduled using a simple , browsers –based tool . </a:t>
            </a:r>
            <a:br>
              <a:rPr lang="en-US" sz="1600" spc="-20" dirty="0" smtClean="0"/>
            </a:br>
            <a:r>
              <a:rPr lang="en-US" sz="1600" spc="-20" dirty="0"/>
              <a:t/>
            </a:r>
            <a:br>
              <a:rPr lang="en-US" sz="1600" spc="-20" dirty="0"/>
            </a:br>
            <a:r>
              <a:rPr lang="en-US" sz="1600" spc="-20" dirty="0" smtClean="0"/>
              <a:t>  </a:t>
            </a:r>
            <a:r>
              <a:rPr lang="en-US" sz="2000" spc="-20" dirty="0" smtClean="0"/>
              <a:t>Built With </a:t>
            </a:r>
            <a:br>
              <a:rPr lang="en-US" sz="2000" spc="-20" dirty="0" smtClean="0"/>
            </a:br>
            <a:r>
              <a:rPr lang="en-US" sz="1600" b="0" spc="-20" dirty="0" smtClean="0"/>
              <a:t>Html for structure</a:t>
            </a:r>
            <a:br>
              <a:rPr lang="en-US" sz="1600" b="0" spc="-20" dirty="0" smtClean="0"/>
            </a:br>
            <a:r>
              <a:rPr lang="en-US" sz="1600" b="0" spc="-20" dirty="0" err="1" smtClean="0"/>
              <a:t>Css</a:t>
            </a:r>
            <a:r>
              <a:rPr lang="en-US" sz="1600" b="0" spc="-20" dirty="0" smtClean="0"/>
              <a:t> for styling </a:t>
            </a:r>
            <a:br>
              <a:rPr lang="en-US" sz="1600" b="0" spc="-20" dirty="0" smtClean="0"/>
            </a:br>
            <a:r>
              <a:rPr lang="en-US" sz="1600" b="0" spc="-20" dirty="0" smtClean="0"/>
              <a:t>JavaScript for logic and reminders  </a:t>
            </a:r>
            <a:br>
              <a:rPr lang="en-US" sz="1600" b="0" spc="-20" dirty="0" smtClean="0"/>
            </a:br>
            <a:r>
              <a:rPr lang="en-US" sz="2000" spc="-20" dirty="0" smtClean="0"/>
              <a:t>Key Features</a:t>
            </a:r>
            <a:br>
              <a:rPr lang="en-US" sz="2000" spc="-20" dirty="0" smtClean="0"/>
            </a:br>
            <a:r>
              <a:rPr lang="en-US" sz="2000" spc="-20" dirty="0" smtClean="0"/>
              <a:t> </a:t>
            </a:r>
            <a:r>
              <a:rPr lang="en-US" sz="1600" spc="-20" dirty="0" smtClean="0"/>
              <a:t>1.</a:t>
            </a:r>
            <a:r>
              <a:rPr lang="en-US" sz="1600" b="0" spc="-20" dirty="0" smtClean="0"/>
              <a:t>Select crop type (</a:t>
            </a:r>
            <a:r>
              <a:rPr lang="en-US" sz="1600" b="0" spc="-20" dirty="0" err="1" smtClean="0"/>
              <a:t>e.g.,rice</a:t>
            </a:r>
            <a:r>
              <a:rPr lang="en-US" sz="1600" b="0" spc="-20" dirty="0" smtClean="0"/>
              <a:t> , cotton, maize)</a:t>
            </a:r>
            <a:br>
              <a:rPr lang="en-US" sz="1600" b="0" spc="-20" dirty="0" smtClean="0"/>
            </a:br>
            <a:r>
              <a:rPr lang="en-US" sz="1600" b="0" spc="-20" dirty="0" smtClean="0"/>
              <a:t> 2.Input last watering date </a:t>
            </a:r>
            <a:br>
              <a:rPr lang="en-US" sz="1600" b="0" spc="-20" dirty="0" smtClean="0"/>
            </a:br>
            <a:r>
              <a:rPr lang="en-US" sz="1600" b="0" spc="-20" dirty="0" smtClean="0"/>
              <a:t> 3.Get reminder for next watering based on crop –specific</a:t>
            </a:r>
            <a:br>
              <a:rPr lang="en-US" sz="1600" b="0" spc="-20" dirty="0" smtClean="0"/>
            </a:br>
            <a:r>
              <a:rPr lang="en-US" sz="1600" b="0" spc="-20" dirty="0" smtClean="0"/>
              <a:t>   intervals  </a:t>
            </a:r>
            <a:br>
              <a:rPr lang="en-US" sz="1600" b="0" spc="-20" dirty="0" smtClean="0"/>
            </a:br>
            <a:r>
              <a:rPr lang="en-US" sz="1600" b="0" spc="-20" dirty="0" smtClean="0"/>
              <a:t> 4.Works offline –no login or internet required </a:t>
            </a:r>
            <a:br>
              <a:rPr lang="en-US" sz="1600" b="0" spc="-20" dirty="0" smtClean="0"/>
            </a:br>
            <a:r>
              <a:rPr lang="en-US" sz="2000" spc="-20" dirty="0" smtClean="0"/>
              <a:t>Why It Matters </a:t>
            </a:r>
            <a:br>
              <a:rPr lang="en-US" sz="2000" spc="-20" dirty="0" smtClean="0"/>
            </a:br>
            <a:r>
              <a:rPr lang="en-US" sz="1600" b="0" spc="-20" dirty="0"/>
              <a:t> </a:t>
            </a:r>
            <a:r>
              <a:rPr lang="en-US" sz="1600" b="0" spc="-20" dirty="0" smtClean="0"/>
              <a:t>This</a:t>
            </a:r>
            <a:r>
              <a:rPr lang="en-US" sz="1600" spc="-20" dirty="0" smtClean="0"/>
              <a:t> </a:t>
            </a:r>
            <a:r>
              <a:rPr lang="en-US" sz="1600" b="0" spc="-20" dirty="0" smtClean="0"/>
              <a:t>tool supports better crop health, saves water , and reduces the stress of remembering schedules manually. </a:t>
            </a:r>
            <a:r>
              <a:rPr lang="en-US" sz="4250" spc="-20" dirty="0"/>
              <a:t/>
            </a:r>
            <a:br>
              <a:rPr lang="en-US" sz="4250" spc="-20" dirty="0"/>
            </a:br>
            <a:r>
              <a:rPr lang="en-US" sz="2000" spc="-20" dirty="0"/>
              <a:t/>
            </a:r>
            <a:br>
              <a:rPr lang="en-US" sz="2000" spc="-20" dirty="0"/>
            </a:br>
            <a:r>
              <a:rPr lang="en-US" sz="4250" spc="-20" dirty="0" smtClean="0"/>
              <a:t/>
            </a:r>
            <a:br>
              <a:rPr lang="en-US" sz="4250" spc="-20" dirty="0" smtClean="0"/>
            </a:br>
            <a:r>
              <a:rPr lang="en-US" sz="4250" spc="-20" dirty="0"/>
              <a:t/>
            </a:r>
            <a:br>
              <a:rPr lang="en-US" sz="4250" spc="-20" dirty="0"/>
            </a:b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2209800" y="796882"/>
            <a:ext cx="5014595" cy="5618205"/>
          </a:xfrm>
          <a:prstGeom prst="rect">
            <a:avLst/>
          </a:prstGeom>
        </p:spPr>
        <p:txBody>
          <a:bodyPr vert="horz" wrap="square" lIns="0" tIns="16510" rIns="0" bIns="0" rtlCol="0">
            <a:spAutoFit/>
          </a:bodyPr>
          <a:lstStyle/>
          <a:p>
            <a:pPr marL="12700" algn="ctr">
              <a:lnSpc>
                <a:spcPct val="100000"/>
              </a:lnSpc>
              <a:spcBef>
                <a:spcPts val="130"/>
              </a:spcBef>
            </a:pPr>
            <a:r>
              <a:rPr sz="3200" spc="25" dirty="0">
                <a:latin typeface="Showcard Gothic" pitchFamily="82" charset="0"/>
              </a:rPr>
              <a:t>W</a:t>
            </a:r>
            <a:r>
              <a:rPr sz="3200" spc="-20" dirty="0">
                <a:latin typeface="Showcard Gothic" pitchFamily="82" charset="0"/>
              </a:rPr>
              <a:t>H</a:t>
            </a:r>
            <a:r>
              <a:rPr sz="3200" spc="20" dirty="0">
                <a:latin typeface="Showcard Gothic" pitchFamily="82" charset="0"/>
              </a:rPr>
              <a:t>O</a:t>
            </a:r>
            <a:r>
              <a:rPr sz="3200" spc="-235" dirty="0">
                <a:latin typeface="Showcard Gothic" pitchFamily="82" charset="0"/>
              </a:rPr>
              <a:t> </a:t>
            </a:r>
            <a:r>
              <a:rPr sz="3200" spc="-10" dirty="0">
                <a:latin typeface="Showcard Gothic" pitchFamily="82" charset="0"/>
              </a:rPr>
              <a:t>AR</a:t>
            </a:r>
            <a:r>
              <a:rPr sz="3200" spc="15" dirty="0">
                <a:latin typeface="Showcard Gothic" pitchFamily="82" charset="0"/>
              </a:rPr>
              <a:t>E</a:t>
            </a:r>
            <a:r>
              <a:rPr sz="3200" spc="-35" dirty="0">
                <a:latin typeface="Showcard Gothic" pitchFamily="82" charset="0"/>
              </a:rPr>
              <a:t> </a:t>
            </a:r>
            <a:r>
              <a:rPr sz="3200" spc="-10" dirty="0">
                <a:latin typeface="Showcard Gothic" pitchFamily="82" charset="0"/>
              </a:rPr>
              <a:t>T</a:t>
            </a:r>
            <a:r>
              <a:rPr sz="3200" spc="-15" dirty="0">
                <a:latin typeface="Showcard Gothic" pitchFamily="82" charset="0"/>
              </a:rPr>
              <a:t>H</a:t>
            </a:r>
            <a:r>
              <a:rPr sz="3200" spc="15" dirty="0">
                <a:latin typeface="Showcard Gothic" pitchFamily="82" charset="0"/>
              </a:rPr>
              <a:t>E</a:t>
            </a:r>
            <a:r>
              <a:rPr sz="3200" spc="-35" dirty="0">
                <a:latin typeface="Showcard Gothic" pitchFamily="82" charset="0"/>
              </a:rPr>
              <a:t> </a:t>
            </a:r>
            <a:r>
              <a:rPr sz="3200" spc="-20" dirty="0">
                <a:latin typeface="Showcard Gothic" pitchFamily="82" charset="0"/>
              </a:rPr>
              <a:t>E</a:t>
            </a:r>
            <a:r>
              <a:rPr sz="3200" spc="30" dirty="0">
                <a:latin typeface="Showcard Gothic" pitchFamily="82" charset="0"/>
              </a:rPr>
              <a:t>N</a:t>
            </a:r>
            <a:r>
              <a:rPr sz="3200" spc="15" dirty="0">
                <a:latin typeface="Showcard Gothic" pitchFamily="82" charset="0"/>
              </a:rPr>
              <a:t>D</a:t>
            </a:r>
            <a:r>
              <a:rPr sz="3200" spc="-45" dirty="0">
                <a:latin typeface="Showcard Gothic" pitchFamily="82" charset="0"/>
              </a:rPr>
              <a:t> </a:t>
            </a:r>
            <a:r>
              <a:rPr sz="3200" dirty="0">
                <a:latin typeface="Showcard Gothic" pitchFamily="82" charset="0"/>
              </a:rPr>
              <a:t>U</a:t>
            </a:r>
            <a:r>
              <a:rPr sz="3200" spc="10" dirty="0">
                <a:latin typeface="Showcard Gothic" pitchFamily="82" charset="0"/>
              </a:rPr>
              <a:t>S</a:t>
            </a:r>
            <a:r>
              <a:rPr sz="3200" spc="-25" dirty="0">
                <a:latin typeface="Showcard Gothic" pitchFamily="82" charset="0"/>
              </a:rPr>
              <a:t>E</a:t>
            </a:r>
            <a:r>
              <a:rPr sz="3200" spc="-10" dirty="0">
                <a:latin typeface="Showcard Gothic" pitchFamily="82" charset="0"/>
              </a:rPr>
              <a:t>R</a:t>
            </a:r>
            <a:r>
              <a:rPr sz="3200" spc="5" dirty="0">
                <a:latin typeface="Showcard Gothic" pitchFamily="82" charset="0"/>
              </a:rPr>
              <a:t>S</a:t>
            </a:r>
            <a:r>
              <a:rPr sz="3200" spc="5" dirty="0" smtClean="0">
                <a:latin typeface="Showcard Gothic" pitchFamily="82" charset="0"/>
              </a:rPr>
              <a:t>?</a:t>
            </a:r>
            <a:r>
              <a:rPr lang="en-US" sz="3200" spc="5" dirty="0" smtClean="0">
                <a:latin typeface="Showcard Gothic" pitchFamily="82" charset="0"/>
              </a:rPr>
              <a:t/>
            </a:r>
            <a:br>
              <a:rPr lang="en-US" sz="3200" spc="5" dirty="0" smtClean="0">
                <a:latin typeface="Showcard Gothic" pitchFamily="82" charset="0"/>
              </a:rPr>
            </a:br>
            <a:r>
              <a:rPr lang="en-US" sz="3200" spc="5" dirty="0">
                <a:latin typeface="Showcard Gothic" pitchFamily="82" charset="0"/>
              </a:rPr>
              <a:t/>
            </a:r>
            <a:br>
              <a:rPr lang="en-US" sz="3200" spc="5" dirty="0">
                <a:latin typeface="Showcard Gothic" pitchFamily="82" charset="0"/>
              </a:rPr>
            </a:br>
            <a:r>
              <a:rPr lang="en-US" sz="3200" spc="5" dirty="0" smtClean="0"/>
              <a:t/>
            </a:r>
            <a:br>
              <a:rPr lang="en-US" sz="3200" spc="5" dirty="0" smtClean="0"/>
            </a:br>
            <a:r>
              <a:rPr lang="en-US" sz="2800" spc="5" dirty="0" smtClean="0">
                <a:solidFill>
                  <a:schemeClr val="accent1">
                    <a:lumMod val="60000"/>
                    <a:lumOff val="40000"/>
                  </a:schemeClr>
                </a:solidFill>
                <a:latin typeface="Modern No. 20" pitchFamily="18" charset="0"/>
              </a:rPr>
              <a:t>1. Small – Scale Farmers</a:t>
            </a:r>
            <a:br>
              <a:rPr lang="en-US" sz="2800" spc="5" dirty="0" smtClean="0">
                <a:solidFill>
                  <a:schemeClr val="accent1">
                    <a:lumMod val="60000"/>
                    <a:lumOff val="40000"/>
                  </a:schemeClr>
                </a:solidFill>
                <a:latin typeface="Modern No. 20" pitchFamily="18" charset="0"/>
              </a:rPr>
            </a:br>
            <a:r>
              <a:rPr lang="en-US" sz="2800" spc="5" dirty="0" smtClean="0">
                <a:solidFill>
                  <a:schemeClr val="accent1">
                    <a:lumMod val="60000"/>
                    <a:lumOff val="40000"/>
                  </a:schemeClr>
                </a:solidFill>
                <a:latin typeface="Modern No. 20" pitchFamily="18" charset="0"/>
              </a:rPr>
              <a:t>2. </a:t>
            </a:r>
            <a:r>
              <a:rPr lang="en-US" sz="2800" spc="5" dirty="0" err="1" smtClean="0">
                <a:solidFill>
                  <a:schemeClr val="accent1">
                    <a:lumMod val="60000"/>
                    <a:lumOff val="40000"/>
                  </a:schemeClr>
                </a:solidFill>
                <a:latin typeface="Modern No. 20" pitchFamily="18" charset="0"/>
              </a:rPr>
              <a:t>AgriCultural</a:t>
            </a:r>
            <a:r>
              <a:rPr lang="en-US" sz="2800" spc="5" dirty="0" smtClean="0">
                <a:solidFill>
                  <a:schemeClr val="accent1">
                    <a:lumMod val="60000"/>
                    <a:lumOff val="40000"/>
                  </a:schemeClr>
                </a:solidFill>
                <a:latin typeface="Modern No. 20" pitchFamily="18" charset="0"/>
              </a:rPr>
              <a:t> </a:t>
            </a:r>
            <a:r>
              <a:rPr lang="en-US" sz="2800" spc="5" dirty="0" err="1" smtClean="0">
                <a:solidFill>
                  <a:schemeClr val="accent1">
                    <a:lumMod val="60000"/>
                    <a:lumOff val="40000"/>
                  </a:schemeClr>
                </a:solidFill>
                <a:latin typeface="Modern No. 20" pitchFamily="18" charset="0"/>
              </a:rPr>
              <a:t>Steudent</a:t>
            </a:r>
            <a:r>
              <a:rPr lang="en-US" sz="2800" spc="5" dirty="0" smtClean="0">
                <a:solidFill>
                  <a:schemeClr val="accent1">
                    <a:lumMod val="60000"/>
                    <a:lumOff val="40000"/>
                  </a:schemeClr>
                </a:solidFill>
                <a:latin typeface="Modern No. 20" pitchFamily="18" charset="0"/>
              </a:rPr>
              <a:t> &amp; Student </a:t>
            </a:r>
            <a:br>
              <a:rPr lang="en-US" sz="2800" spc="5" dirty="0" smtClean="0">
                <a:solidFill>
                  <a:schemeClr val="accent1">
                    <a:lumMod val="60000"/>
                    <a:lumOff val="40000"/>
                  </a:schemeClr>
                </a:solidFill>
                <a:latin typeface="Modern No. 20" pitchFamily="18" charset="0"/>
              </a:rPr>
            </a:br>
            <a:r>
              <a:rPr lang="en-US" sz="2800" spc="5" dirty="0" smtClean="0">
                <a:solidFill>
                  <a:schemeClr val="accent1">
                    <a:lumMod val="60000"/>
                    <a:lumOff val="40000"/>
                  </a:schemeClr>
                </a:solidFill>
                <a:latin typeface="Modern No. 20" pitchFamily="18" charset="0"/>
              </a:rPr>
              <a:t>3. Elderly Farmers</a:t>
            </a:r>
            <a:br>
              <a:rPr lang="en-US" sz="2800" spc="5" dirty="0" smtClean="0">
                <a:solidFill>
                  <a:schemeClr val="accent1">
                    <a:lumMod val="60000"/>
                    <a:lumOff val="40000"/>
                  </a:schemeClr>
                </a:solidFill>
                <a:latin typeface="Modern No. 20" pitchFamily="18" charset="0"/>
              </a:rPr>
            </a:br>
            <a:r>
              <a:rPr lang="en-US" sz="2800" spc="5" dirty="0" smtClean="0">
                <a:solidFill>
                  <a:schemeClr val="accent1">
                    <a:lumMod val="60000"/>
                    <a:lumOff val="40000"/>
                  </a:schemeClr>
                </a:solidFill>
                <a:latin typeface="Modern No. 20" pitchFamily="18" charset="0"/>
              </a:rPr>
              <a:t>4. Community Volunteers &amp;</a:t>
            </a:r>
            <a:r>
              <a:rPr lang="en-US" sz="1800" spc="5" dirty="0" smtClean="0">
                <a:solidFill>
                  <a:schemeClr val="accent1">
                    <a:lumMod val="60000"/>
                    <a:lumOff val="40000"/>
                  </a:schemeClr>
                </a:solidFill>
                <a:latin typeface="Modern No. 20" pitchFamily="18" charset="0"/>
              </a:rPr>
              <a:t> </a:t>
            </a:r>
            <a:r>
              <a:rPr lang="en-US" sz="2800" spc="5" dirty="0" smtClean="0">
                <a:solidFill>
                  <a:schemeClr val="accent1">
                    <a:lumMod val="60000"/>
                    <a:lumOff val="40000"/>
                  </a:schemeClr>
                </a:solidFill>
                <a:latin typeface="Modern No. 20" pitchFamily="18" charset="0"/>
              </a:rPr>
              <a:t>NGOs</a:t>
            </a:r>
            <a:r>
              <a:rPr lang="en-US" sz="1800" spc="5" dirty="0" smtClean="0">
                <a:solidFill>
                  <a:schemeClr val="accent1">
                    <a:lumMod val="60000"/>
                    <a:lumOff val="40000"/>
                  </a:schemeClr>
                </a:solidFill>
                <a:latin typeface="Modern No. 20" pitchFamily="18" charset="0"/>
              </a:rPr>
              <a:t> </a:t>
            </a:r>
            <a:r>
              <a:rPr lang="en-US" sz="3200" spc="5" dirty="0" smtClean="0"/>
              <a:t/>
            </a:r>
            <a:br>
              <a:rPr lang="en-US" sz="3200" spc="5" dirty="0" smtClean="0"/>
            </a:br>
            <a:r>
              <a:rPr lang="en-US" sz="3200" spc="5" dirty="0"/>
              <a:t> </a:t>
            </a:r>
            <a:r>
              <a:rPr lang="en-US" sz="3200" spc="5" dirty="0" smtClean="0"/>
              <a:t/>
            </a:r>
            <a:br>
              <a:rPr lang="en-US" sz="3200" spc="5" dirty="0" smtClean="0"/>
            </a:br>
            <a:r>
              <a:rPr lang="en-US" sz="3200" spc="5" dirty="0"/>
              <a:t/>
            </a:r>
            <a:br>
              <a:rPr lang="en-US" sz="3200" spc="5" dirty="0"/>
            </a:b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latin typeface="Showcard Gothic" pitchFamily="82" charset="0"/>
              </a:rPr>
              <a:t>TOOLS AND TECHNIQUES</a:t>
            </a:r>
            <a:endParaRPr sz="3600" dirty="0">
              <a:latin typeface="Showcard Gothic" pitchFamily="82" charset="0"/>
            </a:endParaRP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graphicFrame>
        <p:nvGraphicFramePr>
          <p:cNvPr id="8" name="Table 7"/>
          <p:cNvGraphicFramePr>
            <a:graphicFrameLocks noGrp="1"/>
          </p:cNvGraphicFramePr>
          <p:nvPr>
            <p:extLst>
              <p:ext uri="{D42A27DB-BD31-4B8C-83A1-F6EECF244321}">
                <p14:modId xmlns:p14="http://schemas.microsoft.com/office/powerpoint/2010/main" val="3453224390"/>
              </p:ext>
            </p:extLst>
          </p:nvPr>
        </p:nvGraphicFramePr>
        <p:xfrm>
          <a:off x="2971800" y="1607915"/>
          <a:ext cx="4953000" cy="4934434"/>
        </p:xfrm>
        <a:graphic>
          <a:graphicData uri="http://schemas.openxmlformats.org/drawingml/2006/table">
            <a:tbl>
              <a:tblPr firstRow="1" bandRow="1">
                <a:tableStyleId>{5FD0F851-EC5A-4D38-B0AD-8093EC10F338}</a:tableStyleId>
              </a:tblPr>
              <a:tblGrid>
                <a:gridCol w="1981200"/>
                <a:gridCol w="2971800"/>
              </a:tblGrid>
              <a:tr h="320381">
                <a:tc>
                  <a:txBody>
                    <a:bodyPr/>
                    <a:lstStyle/>
                    <a:p>
                      <a:r>
                        <a:rPr lang="en-US" dirty="0" smtClean="0"/>
                        <a:t>Tool</a:t>
                      </a:r>
                      <a:r>
                        <a:rPr lang="en-US" baseline="0" dirty="0" smtClean="0"/>
                        <a:t> </a:t>
                      </a:r>
                      <a:endParaRPr lang="en-US" dirty="0"/>
                    </a:p>
                  </a:txBody>
                  <a:tcPr/>
                </a:tc>
                <a:tc>
                  <a:txBody>
                    <a:bodyPr/>
                    <a:lstStyle/>
                    <a:p>
                      <a:r>
                        <a:rPr lang="en-US" dirty="0" smtClean="0"/>
                        <a:t>Purpose</a:t>
                      </a:r>
                      <a:endParaRPr lang="en-US" dirty="0"/>
                    </a:p>
                  </a:txBody>
                  <a:tcPr/>
                </a:tc>
              </a:tr>
              <a:tr h="453874">
                <a:tc>
                  <a:txBody>
                    <a:bodyPr/>
                    <a:lstStyle/>
                    <a:p>
                      <a:r>
                        <a:rPr lang="en-US" dirty="0" smtClean="0"/>
                        <a:t>HTML</a:t>
                      </a:r>
                      <a:endParaRPr lang="en-US" dirty="0"/>
                    </a:p>
                  </a:txBody>
                  <a:tcPr/>
                </a:tc>
                <a:tc>
                  <a:txBody>
                    <a:bodyPr/>
                    <a:lstStyle/>
                    <a:p>
                      <a:r>
                        <a:rPr lang="en-US" sz="1400" dirty="0" smtClean="0"/>
                        <a:t>Structure</a:t>
                      </a:r>
                      <a:r>
                        <a:rPr lang="en-US" sz="1400" baseline="0" dirty="0" smtClean="0"/>
                        <a:t> of the form, buttons , layout</a:t>
                      </a:r>
                      <a:endParaRPr lang="en-US" sz="1400" dirty="0"/>
                    </a:p>
                  </a:txBody>
                  <a:tcPr/>
                </a:tc>
              </a:tr>
              <a:tr h="560668">
                <a:tc>
                  <a:txBody>
                    <a:bodyPr/>
                    <a:lstStyle/>
                    <a:p>
                      <a:r>
                        <a:rPr lang="en-US" dirty="0" err="1" smtClean="0"/>
                        <a:t>Css</a:t>
                      </a:r>
                      <a:r>
                        <a:rPr lang="en-US" dirty="0" smtClean="0"/>
                        <a:t> </a:t>
                      </a:r>
                      <a:endParaRPr lang="en-US" dirty="0"/>
                    </a:p>
                  </a:txBody>
                  <a:tcPr/>
                </a:tc>
                <a:tc>
                  <a:txBody>
                    <a:bodyPr/>
                    <a:lstStyle/>
                    <a:p>
                      <a:r>
                        <a:rPr lang="en-US" dirty="0" smtClean="0"/>
                        <a:t>Styles the Interface</a:t>
                      </a:r>
                      <a:r>
                        <a:rPr lang="en-US" baseline="0" dirty="0" smtClean="0"/>
                        <a:t> for readability and usability </a:t>
                      </a:r>
                      <a:endParaRPr lang="en-US" dirty="0"/>
                    </a:p>
                  </a:txBody>
                  <a:tcPr/>
                </a:tc>
              </a:tr>
              <a:tr h="800954">
                <a:tc>
                  <a:txBody>
                    <a:bodyPr/>
                    <a:lstStyle/>
                    <a:p>
                      <a:r>
                        <a:rPr lang="en-US" dirty="0" smtClean="0"/>
                        <a:t>JavaScript</a:t>
                      </a:r>
                      <a:endParaRPr lang="en-US" dirty="0"/>
                    </a:p>
                  </a:txBody>
                  <a:tcPr/>
                </a:tc>
                <a:tc>
                  <a:txBody>
                    <a:bodyPr/>
                    <a:lstStyle/>
                    <a:p>
                      <a:r>
                        <a:rPr lang="en-US" dirty="0" smtClean="0"/>
                        <a:t>Adds logic to calculate watering intervals and show</a:t>
                      </a:r>
                      <a:r>
                        <a:rPr lang="en-US" baseline="0" dirty="0" smtClean="0"/>
                        <a:t> reminders </a:t>
                      </a:r>
                      <a:endParaRPr lang="en-US" dirty="0"/>
                    </a:p>
                  </a:txBody>
                  <a:tcPr/>
                </a:tc>
              </a:tr>
              <a:tr h="560668">
                <a:tc>
                  <a:txBody>
                    <a:bodyPr/>
                    <a:lstStyle/>
                    <a:p>
                      <a:r>
                        <a:rPr lang="en-US" dirty="0" smtClean="0"/>
                        <a:t>Browser Console</a:t>
                      </a:r>
                      <a:r>
                        <a:rPr lang="en-US" baseline="0" dirty="0" smtClean="0"/>
                        <a:t> </a:t>
                      </a:r>
                      <a:endParaRPr lang="en-US" dirty="0"/>
                    </a:p>
                  </a:txBody>
                  <a:tcPr/>
                </a:tc>
                <a:tc>
                  <a:txBody>
                    <a:bodyPr/>
                    <a:lstStyle/>
                    <a:p>
                      <a:r>
                        <a:rPr lang="en-US" dirty="0" smtClean="0"/>
                        <a:t>For debugging</a:t>
                      </a:r>
                      <a:r>
                        <a:rPr lang="en-US" baseline="0" dirty="0" smtClean="0"/>
                        <a:t> and testing JavaScript Code</a:t>
                      </a:r>
                      <a:endParaRPr lang="en-US" dirty="0"/>
                    </a:p>
                  </a:txBody>
                  <a:tcPr/>
                </a:tc>
              </a:tr>
              <a:tr h="560668">
                <a:tc>
                  <a:txBody>
                    <a:bodyPr/>
                    <a:lstStyle/>
                    <a:p>
                      <a:r>
                        <a:rPr lang="en-US" dirty="0" smtClean="0"/>
                        <a:t>Testing Editor (</a:t>
                      </a:r>
                      <a:r>
                        <a:rPr lang="en-US" dirty="0" err="1" smtClean="0"/>
                        <a:t>eg</a:t>
                      </a:r>
                      <a:r>
                        <a:rPr lang="en-US" dirty="0" smtClean="0"/>
                        <a:t>., </a:t>
                      </a:r>
                      <a:r>
                        <a:rPr lang="en-US" dirty="0" err="1" smtClean="0"/>
                        <a:t>Codepen</a:t>
                      </a:r>
                      <a:r>
                        <a:rPr lang="en-US" dirty="0" smtClean="0"/>
                        <a:t>)</a:t>
                      </a:r>
                      <a:endParaRPr lang="en-US" dirty="0"/>
                    </a:p>
                  </a:txBody>
                  <a:tcPr/>
                </a:tc>
                <a:tc>
                  <a:txBody>
                    <a:bodyPr/>
                    <a:lstStyle/>
                    <a:p>
                      <a:r>
                        <a:rPr lang="en-US" dirty="0" smtClean="0"/>
                        <a:t>Writing and organizing your code pen </a:t>
                      </a:r>
                      <a:endParaRPr lang="en-US" dirty="0"/>
                    </a:p>
                  </a:txBody>
                  <a:tcPr/>
                </a:tc>
              </a:tr>
              <a:tr h="560668">
                <a:tc>
                  <a:txBody>
                    <a:bodyPr/>
                    <a:lstStyle/>
                    <a:p>
                      <a:r>
                        <a:rPr lang="en-US" dirty="0" smtClean="0"/>
                        <a:t>Mobile Browser </a:t>
                      </a:r>
                      <a:endParaRPr lang="en-US" dirty="0"/>
                    </a:p>
                  </a:txBody>
                  <a:tcPr/>
                </a:tc>
                <a:tc>
                  <a:txBody>
                    <a:bodyPr/>
                    <a:lstStyle/>
                    <a:p>
                      <a:r>
                        <a:rPr lang="en-US" dirty="0" smtClean="0"/>
                        <a:t>Testing responsiveness and offline usability</a:t>
                      </a:r>
                      <a:endParaRPr lang="en-US" dirty="0"/>
                    </a:p>
                  </a:txBody>
                  <a:tcPr/>
                </a:tc>
              </a:tr>
              <a:tr h="560668">
                <a:tc>
                  <a:txBody>
                    <a:bodyPr/>
                    <a:lstStyle/>
                    <a:p>
                      <a:r>
                        <a:rPr lang="en-US" dirty="0" smtClean="0"/>
                        <a:t>Local </a:t>
                      </a:r>
                      <a:r>
                        <a:rPr lang="en-US" dirty="0" err="1" smtClean="0"/>
                        <a:t>Strorage</a:t>
                      </a:r>
                      <a:endParaRPr lang="en-US" dirty="0"/>
                    </a:p>
                  </a:txBody>
                  <a:tcPr/>
                </a:tc>
                <a:tc>
                  <a:txBody>
                    <a:bodyPr/>
                    <a:lstStyle/>
                    <a:p>
                      <a:r>
                        <a:rPr lang="en-US" dirty="0" smtClean="0"/>
                        <a:t>Saving Crop data</a:t>
                      </a:r>
                      <a:r>
                        <a:rPr lang="en-US" baseline="0" dirty="0" smtClean="0"/>
                        <a:t> without a backend </a:t>
                      </a:r>
                      <a:endParaRPr lang="en-US" dirty="0"/>
                    </a:p>
                  </a:txBody>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39775" y="291147"/>
            <a:ext cx="8794750" cy="5404685"/>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Showcard Gothic" pitchFamily="82" charset="0"/>
                <a:cs typeface="Trebuchet MS"/>
              </a:rPr>
              <a:t>POTFOLIO DESIGN AND </a:t>
            </a:r>
            <a:r>
              <a:rPr lang="en-IN" sz="4000" b="1" spc="15" dirty="0" smtClean="0">
                <a:latin typeface="Showcard Gothic" pitchFamily="82" charset="0"/>
                <a:cs typeface="Trebuchet MS"/>
              </a:rPr>
              <a:t>LAYOUT</a:t>
            </a:r>
          </a:p>
          <a:p>
            <a:pPr marL="12700">
              <a:lnSpc>
                <a:spcPct val="100000"/>
              </a:lnSpc>
              <a:spcBef>
                <a:spcPts val="105"/>
              </a:spcBef>
            </a:pPr>
            <a:endParaRPr lang="en-IN" sz="4000" b="1" spc="15" dirty="0">
              <a:latin typeface="Showcard Gothic" pitchFamily="82" charset="0"/>
              <a:cs typeface="Trebuchet MS"/>
            </a:endParaRPr>
          </a:p>
          <a:p>
            <a:pPr marL="12700">
              <a:lnSpc>
                <a:spcPct val="100000"/>
              </a:lnSpc>
              <a:spcBef>
                <a:spcPts val="105"/>
              </a:spcBef>
            </a:pPr>
            <a:r>
              <a:rPr lang="en-IN" sz="4000" b="1" spc="15" dirty="0" smtClean="0">
                <a:latin typeface="Showcard Gothic" pitchFamily="82" charset="0"/>
                <a:cs typeface="Trebuchet MS"/>
              </a:rPr>
              <a:t>           </a:t>
            </a:r>
            <a:r>
              <a:rPr lang="en-IN" sz="4000" b="1" spc="15" dirty="0" smtClean="0">
                <a:latin typeface="Modern No. 20" pitchFamily="18" charset="0"/>
                <a:cs typeface="Trebuchet MS"/>
              </a:rPr>
              <a:t>“Tech For Every Day Impact’’</a:t>
            </a:r>
          </a:p>
          <a:p>
            <a:pPr marL="12700" algn="ctr">
              <a:lnSpc>
                <a:spcPct val="100000"/>
              </a:lnSpc>
              <a:spcBef>
                <a:spcPts val="105"/>
              </a:spcBef>
            </a:pPr>
            <a:r>
              <a:rPr lang="en-IN" sz="4000" b="1" spc="15" dirty="0">
                <a:latin typeface="Modern No. 20" pitchFamily="18" charset="0"/>
                <a:cs typeface="Trebuchet MS"/>
              </a:rPr>
              <a:t> </a:t>
            </a:r>
            <a:r>
              <a:rPr lang="en-IN" i="1" spc="15" dirty="0" smtClean="0">
                <a:latin typeface="Arial Unicode MS" pitchFamily="34" charset="-128"/>
                <a:ea typeface="Arial Unicode MS" pitchFamily="34" charset="-128"/>
                <a:cs typeface="Arial Unicode MS" pitchFamily="34" charset="-128"/>
              </a:rPr>
              <a:t>feature project (“ what I Learned’’)</a:t>
            </a:r>
          </a:p>
          <a:p>
            <a:pPr marL="12700" algn="ctr">
              <a:lnSpc>
                <a:spcPct val="100000"/>
              </a:lnSpc>
              <a:spcBef>
                <a:spcPts val="105"/>
              </a:spcBef>
            </a:pPr>
            <a:r>
              <a:rPr lang="en-IN" i="1" spc="15" dirty="0">
                <a:latin typeface="Arial Unicode MS" pitchFamily="34" charset="-128"/>
                <a:ea typeface="Arial Unicode MS" pitchFamily="34" charset="-128"/>
                <a:cs typeface="Arial Unicode MS" pitchFamily="34" charset="-128"/>
              </a:rPr>
              <a:t> </a:t>
            </a:r>
            <a:r>
              <a:rPr lang="en-IN" i="1" spc="15" dirty="0" smtClean="0">
                <a:latin typeface="Arial Unicode MS" pitchFamily="34" charset="-128"/>
                <a:ea typeface="Arial Unicode MS" pitchFamily="34" charset="-128"/>
                <a:cs typeface="Arial Unicode MS" pitchFamily="34" charset="-128"/>
              </a:rPr>
              <a:t>  Motivations Like  For (</a:t>
            </a:r>
            <a:r>
              <a:rPr lang="en-IN" i="1" spc="15" dirty="0" err="1" smtClean="0">
                <a:latin typeface="Arial Unicode MS" pitchFamily="34" charset="-128"/>
                <a:ea typeface="Arial Unicode MS" pitchFamily="34" charset="-128"/>
                <a:cs typeface="Arial Unicode MS" pitchFamily="34" charset="-128"/>
              </a:rPr>
              <a:t>eg</a:t>
            </a:r>
            <a:r>
              <a:rPr lang="en-IN" i="1" spc="15" dirty="0" smtClean="0">
                <a:latin typeface="Arial Unicode MS" pitchFamily="34" charset="-128"/>
                <a:ea typeface="Arial Unicode MS" pitchFamily="34" charset="-128"/>
                <a:cs typeface="Arial Unicode MS" pitchFamily="34" charset="-128"/>
              </a:rPr>
              <a:t>., building formers , Tamil accessibility)</a:t>
            </a:r>
          </a:p>
          <a:p>
            <a:pPr marL="12700" algn="ctr">
              <a:lnSpc>
                <a:spcPct val="100000"/>
              </a:lnSpc>
              <a:spcBef>
                <a:spcPts val="105"/>
              </a:spcBef>
            </a:pPr>
            <a:r>
              <a:rPr lang="en-IN" i="1" spc="15" dirty="0">
                <a:latin typeface="Arial Unicode MS" pitchFamily="34" charset="-128"/>
                <a:ea typeface="Arial Unicode MS" pitchFamily="34" charset="-128"/>
                <a:cs typeface="Arial Unicode MS" pitchFamily="34" charset="-128"/>
              </a:rPr>
              <a:t> </a:t>
            </a:r>
            <a:r>
              <a:rPr lang="en-IN" i="1" spc="15" dirty="0" smtClean="0">
                <a:latin typeface="Arial Unicode MS" pitchFamily="34" charset="-128"/>
                <a:ea typeface="Arial Unicode MS" pitchFamily="34" charset="-128"/>
                <a:cs typeface="Arial Unicode MS" pitchFamily="34" charset="-128"/>
              </a:rPr>
              <a:t>  purpose of  people  reach  out easily </a:t>
            </a:r>
          </a:p>
          <a:p>
            <a:pPr marL="12700" algn="ctr">
              <a:lnSpc>
                <a:spcPct val="100000"/>
              </a:lnSpc>
              <a:spcBef>
                <a:spcPts val="105"/>
              </a:spcBef>
            </a:pPr>
            <a:endParaRPr lang="en-IN" i="1" spc="15" dirty="0" smtClean="0">
              <a:latin typeface="Arial Unicode MS" pitchFamily="34" charset="-128"/>
              <a:ea typeface="Arial Unicode MS" pitchFamily="34" charset="-128"/>
              <a:cs typeface="Arial Unicode MS" pitchFamily="34" charset="-128"/>
            </a:endParaRPr>
          </a:p>
          <a:p>
            <a:pPr marL="12700" algn="ctr">
              <a:lnSpc>
                <a:spcPct val="100000"/>
              </a:lnSpc>
              <a:spcBef>
                <a:spcPts val="105"/>
              </a:spcBef>
            </a:pPr>
            <a:r>
              <a:rPr lang="en-IN" sz="2400" u="sng" spc="15" dirty="0" smtClean="0">
                <a:effectLst>
                  <a:outerShdw blurRad="38100" dist="38100" dir="2700000" algn="tl">
                    <a:srgbClr val="000000">
                      <a:alpha val="43137"/>
                    </a:srgbClr>
                  </a:outerShdw>
                </a:effectLst>
                <a:latin typeface="+mj-lt"/>
                <a:ea typeface="Arial Unicode MS" pitchFamily="34" charset="-128"/>
                <a:cs typeface="Arial Unicode MS" pitchFamily="34" charset="-128"/>
              </a:rPr>
              <a:t>Skills List</a:t>
            </a:r>
            <a:r>
              <a:rPr lang="en-IN" sz="2400" spc="15" dirty="0" smtClean="0">
                <a:latin typeface="+mj-lt"/>
                <a:ea typeface="Arial Unicode MS" pitchFamily="34" charset="-128"/>
                <a:cs typeface="Arial Unicode MS" pitchFamily="34" charset="-128"/>
              </a:rPr>
              <a:t> </a:t>
            </a:r>
          </a:p>
          <a:p>
            <a:pPr marL="12700" algn="ctr">
              <a:lnSpc>
                <a:spcPct val="100000"/>
              </a:lnSpc>
              <a:spcBef>
                <a:spcPts val="105"/>
              </a:spcBef>
            </a:pPr>
            <a:r>
              <a:rPr lang="en-IN" sz="2400" spc="15" dirty="0" smtClean="0">
                <a:solidFill>
                  <a:schemeClr val="accent1">
                    <a:lumMod val="75000"/>
                  </a:schemeClr>
                </a:solidFill>
                <a:latin typeface="+mj-lt"/>
                <a:ea typeface="Arial Unicode MS" pitchFamily="34" charset="-128"/>
                <a:cs typeface="Arial Unicode MS" pitchFamily="34" charset="-128"/>
              </a:rPr>
              <a:t>[HTML , </a:t>
            </a:r>
            <a:r>
              <a:rPr lang="en-IN" sz="2400" spc="15" dirty="0" err="1" smtClean="0">
                <a:solidFill>
                  <a:schemeClr val="accent1">
                    <a:lumMod val="75000"/>
                  </a:schemeClr>
                </a:solidFill>
                <a:latin typeface="+mj-lt"/>
                <a:ea typeface="Arial Unicode MS" pitchFamily="34" charset="-128"/>
                <a:cs typeface="Arial Unicode MS" pitchFamily="34" charset="-128"/>
              </a:rPr>
              <a:t>Css</a:t>
            </a:r>
            <a:r>
              <a:rPr lang="en-IN" sz="2400" spc="15" dirty="0" smtClean="0">
                <a:solidFill>
                  <a:schemeClr val="accent1">
                    <a:lumMod val="75000"/>
                  </a:schemeClr>
                </a:solidFill>
                <a:latin typeface="+mj-lt"/>
                <a:ea typeface="Arial Unicode MS" pitchFamily="34" charset="-128"/>
                <a:cs typeface="Arial Unicode MS" pitchFamily="34" charset="-128"/>
              </a:rPr>
              <a:t> , JavaScript , Problem Solving ]</a:t>
            </a:r>
          </a:p>
          <a:p>
            <a:pPr marL="12700" algn="ctr">
              <a:lnSpc>
                <a:spcPct val="100000"/>
              </a:lnSpc>
              <a:spcBef>
                <a:spcPts val="105"/>
              </a:spcBef>
            </a:pPr>
            <a:endParaRPr lang="en-IN" sz="4000" i="1" spc="15" dirty="0" smtClean="0">
              <a:solidFill>
                <a:schemeClr val="accent1">
                  <a:lumMod val="75000"/>
                </a:schemeClr>
              </a:solidFill>
              <a:latin typeface="Arial Unicode MS" pitchFamily="34" charset="-128"/>
              <a:ea typeface="Arial Unicode MS" pitchFamily="34" charset="-128"/>
              <a:cs typeface="Arial Unicode MS" pitchFamily="34" charset="-128"/>
            </a:endParaRPr>
          </a:p>
          <a:p>
            <a:pPr marL="12700">
              <a:lnSpc>
                <a:spcPct val="100000"/>
              </a:lnSpc>
              <a:spcBef>
                <a:spcPts val="105"/>
              </a:spcBef>
            </a:pPr>
            <a:r>
              <a:rPr lang="en-IN" sz="4000" b="1" spc="15" dirty="0">
                <a:solidFill>
                  <a:schemeClr val="accent1">
                    <a:lumMod val="75000"/>
                  </a:schemeClr>
                </a:solidFill>
                <a:latin typeface="Showcard Gothic" pitchFamily="82" charset="0"/>
                <a:cs typeface="Trebuchet MS"/>
              </a:rPr>
              <a:t> </a:t>
            </a:r>
            <a:r>
              <a:rPr lang="en-IN" sz="4000" b="1" spc="15" dirty="0" smtClean="0">
                <a:solidFill>
                  <a:schemeClr val="accent1">
                    <a:lumMod val="75000"/>
                  </a:schemeClr>
                </a:solidFill>
                <a:latin typeface="Showcard Gothic" pitchFamily="82" charset="0"/>
                <a:cs typeface="Trebuchet MS"/>
              </a:rPr>
              <a:t>  </a:t>
            </a:r>
            <a:r>
              <a:rPr lang="en-IN" sz="4000" b="1" spc="15" dirty="0" smtClean="0">
                <a:latin typeface="Showcard Gothic" pitchFamily="82" charset="0"/>
                <a:cs typeface="Trebuchet MS"/>
              </a:rPr>
              <a:t>     </a:t>
            </a:r>
            <a:endParaRPr sz="4000" dirty="0">
              <a:latin typeface="Showcard Gothic" pitchFamily="82" charset="0"/>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6195E-16D6-79D8-7A9F-F8EB1FE9E212}"/>
              </a:ext>
            </a:extLst>
          </p:cNvPr>
          <p:cNvSpPr>
            <a:spLocks noGrp="1"/>
          </p:cNvSpPr>
          <p:nvPr>
            <p:ph type="title"/>
          </p:nvPr>
        </p:nvSpPr>
        <p:spPr>
          <a:xfrm>
            <a:off x="755332" y="385444"/>
            <a:ext cx="10681335" cy="6093976"/>
          </a:xfrm>
        </p:spPr>
        <p:txBody>
          <a:bodyPr/>
          <a:lstStyle/>
          <a:p>
            <a:pPr algn="ctr"/>
            <a:r>
              <a:rPr lang="en-IN" dirty="0">
                <a:latin typeface="Showcard Gothic" pitchFamily="82" charset="0"/>
              </a:rPr>
              <a:t>FEATURES AND </a:t>
            </a:r>
            <a:r>
              <a:rPr lang="en-IN" dirty="0" smtClean="0">
                <a:latin typeface="Showcard Gothic" pitchFamily="82" charset="0"/>
              </a:rPr>
              <a:t>FUNCTIONALITY</a:t>
            </a:r>
            <a:br>
              <a:rPr lang="en-IN" dirty="0" smtClean="0">
                <a:latin typeface="Showcard Gothic" pitchFamily="82" charset="0"/>
              </a:rPr>
            </a:br>
            <a:r>
              <a:rPr lang="en-IN" dirty="0">
                <a:latin typeface="Showcard Gothic" pitchFamily="82" charset="0"/>
              </a:rPr>
              <a:t> </a:t>
            </a:r>
            <a:r>
              <a:rPr lang="en-IN" dirty="0" smtClean="0">
                <a:latin typeface="Showcard Gothic" pitchFamily="82" charset="0"/>
              </a:rPr>
              <a:t> </a:t>
            </a:r>
            <a:r>
              <a:rPr lang="en-IN" sz="3600" b="0" i="1" dirty="0" smtClean="0">
                <a:latin typeface="+mj-lt"/>
              </a:rPr>
              <a:t>Crop Selection </a:t>
            </a:r>
            <a:br>
              <a:rPr lang="en-IN" sz="3600" b="0" i="1" dirty="0" smtClean="0">
                <a:latin typeface="+mj-lt"/>
              </a:rPr>
            </a:br>
            <a:r>
              <a:rPr lang="en-IN" sz="3600" b="0" i="1" dirty="0" smtClean="0">
                <a:latin typeface="+mj-lt"/>
              </a:rPr>
              <a:t>   Last Watering Date Input </a:t>
            </a:r>
            <a:br>
              <a:rPr lang="en-IN" sz="3600" b="0" i="1" dirty="0" smtClean="0">
                <a:latin typeface="+mj-lt"/>
              </a:rPr>
            </a:br>
            <a:r>
              <a:rPr lang="en-IN" sz="3600" b="0" i="1" dirty="0" smtClean="0">
                <a:latin typeface="+mj-lt"/>
              </a:rPr>
              <a:t>   Smart Reminder Calculation </a:t>
            </a:r>
            <a:br>
              <a:rPr lang="en-IN" sz="3600" b="0" i="1" dirty="0" smtClean="0">
                <a:latin typeface="+mj-lt"/>
              </a:rPr>
            </a:br>
            <a:r>
              <a:rPr lang="en-IN" sz="3600" b="0" i="1" dirty="0" smtClean="0">
                <a:latin typeface="+mj-lt"/>
              </a:rPr>
              <a:t>   Mobile -Friendly Design </a:t>
            </a:r>
            <a:br>
              <a:rPr lang="en-IN" sz="3600" b="0" i="1" dirty="0" smtClean="0">
                <a:latin typeface="+mj-lt"/>
              </a:rPr>
            </a:br>
            <a:r>
              <a:rPr lang="en-IN" sz="3600" b="0" i="1" dirty="0" smtClean="0">
                <a:latin typeface="+mj-lt"/>
              </a:rPr>
              <a:t>   Offline Functionality</a:t>
            </a:r>
            <a:br>
              <a:rPr lang="en-IN" sz="3600" b="0" i="1" dirty="0" smtClean="0">
                <a:latin typeface="+mj-lt"/>
              </a:rPr>
            </a:br>
            <a:r>
              <a:rPr lang="en-IN" sz="3600" b="0" i="1" dirty="0" smtClean="0">
                <a:latin typeface="+mj-lt"/>
              </a:rPr>
              <a:t>   Local Language Support</a:t>
            </a:r>
            <a:br>
              <a:rPr lang="en-IN" sz="3600" b="0" i="1" dirty="0" smtClean="0">
                <a:latin typeface="+mj-lt"/>
              </a:rPr>
            </a:br>
            <a:r>
              <a:rPr lang="en-IN" sz="2400" dirty="0" smtClean="0">
                <a:latin typeface="Bahnschrift" pitchFamily="34" charset="0"/>
              </a:rPr>
              <a:t/>
            </a:r>
            <a:br>
              <a:rPr lang="en-IN" sz="2400" dirty="0" smtClean="0">
                <a:latin typeface="Bahnschrift" pitchFamily="34" charset="0"/>
              </a:rPr>
            </a:br>
            <a:r>
              <a:rPr lang="en-IN" sz="2400" dirty="0" smtClean="0">
                <a:latin typeface="Bahnschrift" pitchFamily="34" charset="0"/>
              </a:rPr>
              <a:t>   </a:t>
            </a:r>
            <a:br>
              <a:rPr lang="en-IN" sz="2400" dirty="0" smtClean="0">
                <a:latin typeface="Bahnschrift" pitchFamily="34" charset="0"/>
              </a:rPr>
            </a:br>
            <a:r>
              <a:rPr lang="en-IN" sz="2400" dirty="0">
                <a:latin typeface="Bahnschrift" pitchFamily="34" charset="0"/>
              </a:rPr>
              <a:t> </a:t>
            </a:r>
            <a:r>
              <a:rPr lang="en-IN" sz="2400" dirty="0" smtClean="0">
                <a:latin typeface="Bahnschrift" pitchFamily="34" charset="0"/>
              </a:rPr>
              <a:t>   </a:t>
            </a:r>
            <a:r>
              <a:rPr lang="en-IN" dirty="0" smtClean="0">
                <a:latin typeface="Showcard Gothic" pitchFamily="82" charset="0"/>
              </a:rPr>
              <a:t/>
            </a:r>
            <a:br>
              <a:rPr lang="en-IN" dirty="0" smtClean="0">
                <a:latin typeface="Showcard Gothic" pitchFamily="82" charset="0"/>
              </a:rPr>
            </a:br>
            <a:endParaRPr lang="en-IN" dirty="0">
              <a:latin typeface="Showcard Gothic" pitchFamily="82" charset="0"/>
            </a:endParaRPr>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1153</TotalTime>
  <Words>210</Words>
  <Application>Microsoft Office PowerPoint</Application>
  <PresentationFormat>Custom</PresentationFormat>
  <Paragraphs>65</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Digital Portfolio  </vt:lpstr>
      <vt:lpstr>PROJECT TITLE                       Watering                                     Reminder        </vt:lpstr>
      <vt:lpstr>AGENDA</vt:lpstr>
      <vt:lpstr>PROBLEM STATEMENT  “Small-scale farmers often struggle to keep track of crop watering scheduled, leading to either under-watering or over-watering ,which affect crop yield and resource efficiency.   There is a need for a simple, accesible, and offline-friendly web application that helps farmers monitor and manage watering Intervals for different  crops based on last watering date and crop type’’  objectives: 1. Build a lightweight web app using Html,     css and javaScript. 2. Allow users to select crop type and input last watering       date. 3. Calculate and display the next recommended watering      date . 4.provide visual cues or alerts when watering Is due.                                           </vt:lpstr>
      <vt:lpstr>PROJECT OVERVIEW Goal    To Help farmers in Palladam and beyond keep track of crop watering scheduled using a simple , browsers –based tool .     Built With  Html for structure Css for styling  JavaScript for logic and reminders   Key Features  1.Select crop type (e.g.,rice , cotton, maize)  2.Input last watering date   3.Get reminder for next watering based on crop –specific    intervals    4.Works offline –no login or internet required  Why It Matters   This tool supports better crop health, saves water , and reduces the stress of remembering schedules manually.     </vt:lpstr>
      <vt:lpstr>WHO ARE THE END USERS?   1. Small – Scale Farmers 2. AgriCultural Steudent &amp; Student  3. Elderly Farmers 4. Community Volunteers &amp; NGOs     </vt:lpstr>
      <vt:lpstr>TOOLS AND TECHNIQUES</vt:lpstr>
      <vt:lpstr>PowerPoint Presentation</vt:lpstr>
      <vt:lpstr>FEATURES AND FUNCTIONALITY   Crop Selection     Last Watering Date Input     Smart Reminder Calculation     Mobile -Friendly Design     Offline Functionality    Local Language Support           </vt:lpstr>
      <vt:lpstr>RESULTS AND SCREENSHOTS  </vt:lpstr>
      <vt:lpstr>CONCLUSION   The Crop Watering Reminder Page is a practical, lightweight solution designed to support small–scale farmers in managing their irrigation scheduled more effectively. By combining simple web Technologies-HTML, CSS, and JavaScript-with a users –friendly interfaces , the page empowers users to make timely decision that improve crop health and conserve water.     This project reflects your commitment to solving world problems through accessible technology. Its not just a coding exercise –it’s a step toward digital tools that that serve communities , especially in rural areas like Palladam . With future enhancements like Tamil language support and offline data storage, this page can grow into a vital resource for farmers across regions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User1</cp:lastModifiedBy>
  <cp:revision>51</cp:revision>
  <dcterms:created xsi:type="dcterms:W3CDTF">2024-03-29T15:07:22Z</dcterms:created>
  <dcterms:modified xsi:type="dcterms:W3CDTF">2025-08-31T05:42:02Z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