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Economica"/>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B5073F-7B47-4C4C-A3D7-08044ADCF39D}">
  <a:tblStyle styleId="{EAB5073F-7B47-4C4C-A3D7-08044ADCF3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Economica-boldItalic.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24e1ffb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24e1ffb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24e1ffbc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24e1ffbc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24e1ffbc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24e1ffb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21163398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21163398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21163398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21163398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24e1ffbc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24e1ffbc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21163398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21163398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a24799d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a24799d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a24799d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a24799d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a24799d0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a24799d0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21163398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21163398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a24799d0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a24799d0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a24799d0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a24799d0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a24799d0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a24799d0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1163398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1163398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21163398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21163398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21163398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21163398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21163398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21163398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21163398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21163398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21163398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21163398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24e1ffb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24e1ffb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12.png"/><Relationship Id="rId8"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luebenchmark.com/leaderboard" TargetMode="Externa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Natural language processing</a:t>
            </a:r>
            <a:endParaRPr/>
          </a:p>
        </p:txBody>
      </p:sp>
      <p:sp>
        <p:nvSpPr>
          <p:cNvPr id="63" name="Google Shape;63;p13"/>
          <p:cNvSpPr txBox="1"/>
          <p:nvPr>
            <p:ph idx="1" type="subTitle"/>
          </p:nvPr>
        </p:nvSpPr>
        <p:spPr>
          <a:xfrm>
            <a:off x="2695225" y="3116575"/>
            <a:ext cx="3639000" cy="10767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s"/>
              <a:t>University of Crete</a:t>
            </a:r>
            <a:endParaRPr/>
          </a:p>
          <a:p>
            <a:pPr indent="0" lvl="0" marL="0" rtl="0" algn="ctr">
              <a:spcBef>
                <a:spcPts val="0"/>
              </a:spcBef>
              <a:spcAft>
                <a:spcPts val="0"/>
              </a:spcAft>
              <a:buNone/>
            </a:pPr>
            <a:r>
              <a:rPr lang="es"/>
              <a:t>14 April 2021</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sz="2464"/>
              <a:t>Maria Koutsogiannaki</a:t>
            </a:r>
            <a:endParaRPr sz="2464"/>
          </a:p>
        </p:txBody>
      </p:sp>
      <p:pic>
        <p:nvPicPr>
          <p:cNvPr id="64" name="Google Shape;64;p13"/>
          <p:cNvPicPr preferRelativeResize="0"/>
          <p:nvPr/>
        </p:nvPicPr>
        <p:blipFill>
          <a:blip r:embed="rId3">
            <a:alphaModFix/>
          </a:blip>
          <a:stretch>
            <a:fillRect/>
          </a:stretch>
        </p:blipFill>
        <p:spPr>
          <a:xfrm>
            <a:off x="194050" y="101450"/>
            <a:ext cx="1342800" cy="1342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Examples of NLP - translate/summarize/generate</a:t>
            </a:r>
            <a:endParaRPr/>
          </a:p>
        </p:txBody>
      </p:sp>
      <p:pic>
        <p:nvPicPr>
          <p:cNvPr id="178" name="Google Shape;178;p22"/>
          <p:cNvPicPr preferRelativeResize="0"/>
          <p:nvPr/>
        </p:nvPicPr>
        <p:blipFill>
          <a:blip r:embed="rId3">
            <a:alphaModFix/>
          </a:blip>
          <a:stretch>
            <a:fillRect/>
          </a:stretch>
        </p:blipFill>
        <p:spPr>
          <a:xfrm>
            <a:off x="9525" y="926900"/>
            <a:ext cx="9124951" cy="2427383"/>
          </a:xfrm>
          <a:prstGeom prst="rect">
            <a:avLst/>
          </a:prstGeom>
          <a:noFill/>
          <a:ln>
            <a:noFill/>
          </a:ln>
        </p:spPr>
      </p:pic>
      <p:sp>
        <p:nvSpPr>
          <p:cNvPr id="179" name="Google Shape;179;p22"/>
          <p:cNvSpPr/>
          <p:nvPr/>
        </p:nvSpPr>
        <p:spPr>
          <a:xfrm>
            <a:off x="7972625" y="2124800"/>
            <a:ext cx="1095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aphicFrame>
        <p:nvGraphicFramePr>
          <p:cNvPr id="180" name="Google Shape;180;p22"/>
          <p:cNvGraphicFramePr/>
          <p:nvPr/>
        </p:nvGraphicFramePr>
        <p:xfrm>
          <a:off x="311700" y="3105725"/>
          <a:ext cx="3000000" cy="3000000"/>
        </p:xfrm>
        <a:graphic>
          <a:graphicData uri="http://schemas.openxmlformats.org/drawingml/2006/table">
            <a:tbl>
              <a:tblPr>
                <a:noFill/>
                <a:tableStyleId>{EAB5073F-7B47-4C4C-A3D7-08044ADCF39D}</a:tableStyleId>
              </a:tblPr>
              <a:tblGrid>
                <a:gridCol w="4134250"/>
                <a:gridCol w="4526425"/>
              </a:tblGrid>
              <a:tr h="316525">
                <a:tc>
                  <a:txBody>
                    <a:bodyPr/>
                    <a:lstStyle/>
                    <a:p>
                      <a:pPr indent="0" lvl="0" marL="0" rtl="0" algn="l">
                        <a:spcBef>
                          <a:spcPts val="0"/>
                        </a:spcBef>
                        <a:spcAft>
                          <a:spcPts val="0"/>
                        </a:spcAft>
                        <a:buNone/>
                      </a:pPr>
                      <a:r>
                        <a:rPr lang="es" sz="1100"/>
                        <a:t>Text </a:t>
                      </a:r>
                      <a:endParaRPr sz="1100"/>
                    </a:p>
                  </a:txBody>
                  <a:tcPr marT="91425" marB="91425" marR="91425" marL="91425"/>
                </a:tc>
                <a:tc>
                  <a:txBody>
                    <a:bodyPr/>
                    <a:lstStyle/>
                    <a:p>
                      <a:pPr indent="0" lvl="0" marL="0" rtl="0" algn="l">
                        <a:spcBef>
                          <a:spcPts val="0"/>
                        </a:spcBef>
                        <a:spcAft>
                          <a:spcPts val="0"/>
                        </a:spcAft>
                        <a:buNone/>
                      </a:pPr>
                      <a:r>
                        <a:rPr lang="es" sz="1100"/>
                        <a:t>NLP system - Text (translation)</a:t>
                      </a:r>
                      <a:endParaRPr sz="1100"/>
                    </a:p>
                  </a:txBody>
                  <a:tcPr marT="91425" marB="91425" marR="91425" marL="91425"/>
                </a:tc>
              </a:tr>
              <a:tr h="1537975">
                <a:tc>
                  <a:txBody>
                    <a:bodyPr/>
                    <a:lstStyle/>
                    <a:p>
                      <a:pPr indent="0" lvl="0" marL="0" rtl="0" algn="l">
                        <a:spcBef>
                          <a:spcPts val="0"/>
                        </a:spcBef>
                        <a:spcAft>
                          <a:spcPts val="0"/>
                        </a:spcAft>
                        <a:buNone/>
                      </a:pPr>
                      <a:r>
                        <a:rPr lang="es" sz="1050">
                          <a:solidFill>
                            <a:srgbClr val="474747"/>
                          </a:solidFill>
                          <a:highlight>
                            <a:srgbClr val="FFFFFF"/>
                          </a:highlight>
                        </a:rPr>
                        <a:t>Grecocina is a great choice for informal dinners or lunch. The interior space is small but very nicely decorated The greek salad is really one of the best greek salads I’ve had. The vegetarian Mousaka is a fantastic Idea that unfortunately lacked in exexution. Some dishes were a bit too experimental for our party such as the cinnamon cream desert. But, overall everyone was Happy with their plates and I would be Happy to revisit.</a:t>
                      </a:r>
                      <a:endParaRPr/>
                    </a:p>
                  </a:txBody>
                  <a:tcPr marT="91425" marB="91425" marR="91425" marL="91425"/>
                </a:tc>
                <a:tc>
                  <a:txBody>
                    <a:bodyPr/>
                    <a:lstStyle/>
                    <a:p>
                      <a:pPr indent="0" lvl="0" marL="0" marR="38100" rtl="0" algn="l">
                        <a:lnSpc>
                          <a:spcPct val="128571"/>
                        </a:lnSpc>
                        <a:spcBef>
                          <a:spcPts val="0"/>
                        </a:spcBef>
                        <a:spcAft>
                          <a:spcPts val="0"/>
                        </a:spcAft>
                        <a:buNone/>
                      </a:pPr>
                      <a:r>
                        <a:rPr lang="es" sz="1000">
                          <a:solidFill>
                            <a:srgbClr val="202124"/>
                          </a:solidFill>
                          <a:highlight>
                            <a:srgbClr val="F8F9FA"/>
                          </a:highlight>
                        </a:rPr>
                        <a:t>Η Grecocina είναι μια εξαιρετική επιλογή για ανεπίσημα δείπνα ή μεσημεριανό γεύμα. Ο εσωτερικός χώρος είναι μικρός αλλά πολύ όμορφα διακοσμημένος Η ελληνική σαλάτα είναι πραγματικά μια από τις καλύτερες ελληνικές σαλάτες που είχα. Η χορτοφάγος Μουσάκα είναι μια φανταστική ιδέα που δυστυχώς δεν έλειπε. Μερικά πιάτα ήταν λίγο πολύ πειραματικά για το πάρτι μας, όπως η έρημος με κρέμα κανέλας. Όμως, γενικά όλοι ήταν ευχαριστημένοι με τα πιάτα τους και θα ήμουν ευτυχής να το ξαναδώ.</a:t>
                      </a:r>
                      <a:endParaRPr sz="1050">
                        <a:solidFill>
                          <a:srgbClr val="474747"/>
                        </a:solidFill>
                        <a:highlight>
                          <a:srgbClr val="FFFFFF"/>
                        </a:highlight>
                      </a:endParaRPr>
                    </a:p>
                  </a:txBody>
                  <a:tcPr marT="91425" marB="91425" marR="91425" marL="91425"/>
                </a:tc>
              </a:tr>
            </a:tbl>
          </a:graphicData>
        </a:graphic>
      </p:graphicFrame>
      <p:sp>
        <p:nvSpPr>
          <p:cNvPr id="181" name="Google Shape;181;p22"/>
          <p:cNvSpPr/>
          <p:nvPr/>
        </p:nvSpPr>
        <p:spPr>
          <a:xfrm>
            <a:off x="4467425" y="2610500"/>
            <a:ext cx="657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82" name="Google Shape;182;p22"/>
          <p:cNvSpPr txBox="1"/>
          <p:nvPr/>
        </p:nvSpPr>
        <p:spPr>
          <a:xfrm>
            <a:off x="6778525" y="239725"/>
            <a:ext cx="21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Examples of NLP - translate/summarize/generate</a:t>
            </a:r>
            <a:endParaRPr/>
          </a:p>
        </p:txBody>
      </p:sp>
      <p:pic>
        <p:nvPicPr>
          <p:cNvPr id="188" name="Google Shape;188;p23"/>
          <p:cNvPicPr preferRelativeResize="0"/>
          <p:nvPr/>
        </p:nvPicPr>
        <p:blipFill>
          <a:blip r:embed="rId3">
            <a:alphaModFix/>
          </a:blip>
          <a:stretch>
            <a:fillRect/>
          </a:stretch>
        </p:blipFill>
        <p:spPr>
          <a:xfrm>
            <a:off x="9525" y="926900"/>
            <a:ext cx="9124951" cy="2427383"/>
          </a:xfrm>
          <a:prstGeom prst="rect">
            <a:avLst/>
          </a:prstGeom>
          <a:noFill/>
          <a:ln>
            <a:noFill/>
          </a:ln>
        </p:spPr>
      </p:pic>
      <p:sp>
        <p:nvSpPr>
          <p:cNvPr id="189" name="Google Shape;189;p23"/>
          <p:cNvSpPr/>
          <p:nvPr/>
        </p:nvSpPr>
        <p:spPr>
          <a:xfrm>
            <a:off x="7972625" y="2124800"/>
            <a:ext cx="1095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aphicFrame>
        <p:nvGraphicFramePr>
          <p:cNvPr id="190" name="Google Shape;190;p23"/>
          <p:cNvGraphicFramePr/>
          <p:nvPr/>
        </p:nvGraphicFramePr>
        <p:xfrm>
          <a:off x="311700" y="3105725"/>
          <a:ext cx="3000000" cy="3000000"/>
        </p:xfrm>
        <a:graphic>
          <a:graphicData uri="http://schemas.openxmlformats.org/drawingml/2006/table">
            <a:tbl>
              <a:tblPr>
                <a:noFill/>
                <a:tableStyleId>{EAB5073F-7B47-4C4C-A3D7-08044ADCF39D}</a:tableStyleId>
              </a:tblPr>
              <a:tblGrid>
                <a:gridCol w="4134250"/>
                <a:gridCol w="4526425"/>
              </a:tblGrid>
              <a:tr h="316525">
                <a:tc>
                  <a:txBody>
                    <a:bodyPr/>
                    <a:lstStyle/>
                    <a:p>
                      <a:pPr indent="0" lvl="0" marL="0" rtl="0" algn="l">
                        <a:spcBef>
                          <a:spcPts val="0"/>
                        </a:spcBef>
                        <a:spcAft>
                          <a:spcPts val="0"/>
                        </a:spcAft>
                        <a:buNone/>
                      </a:pPr>
                      <a:r>
                        <a:rPr lang="es" sz="1100"/>
                        <a:t>Text - table</a:t>
                      </a:r>
                      <a:endParaRPr sz="1100"/>
                    </a:p>
                  </a:txBody>
                  <a:tcPr marT="91425" marB="91425" marR="91425" marL="91425"/>
                </a:tc>
                <a:tc>
                  <a:txBody>
                    <a:bodyPr/>
                    <a:lstStyle/>
                    <a:p>
                      <a:pPr indent="0" lvl="0" marL="0" rtl="0" algn="l">
                        <a:spcBef>
                          <a:spcPts val="0"/>
                        </a:spcBef>
                        <a:spcAft>
                          <a:spcPts val="0"/>
                        </a:spcAft>
                        <a:buNone/>
                      </a:pPr>
                      <a:r>
                        <a:rPr lang="es" sz="1100"/>
                        <a:t>NLP system - Text (generation)</a:t>
                      </a:r>
                      <a:endParaRPr sz="1100"/>
                    </a:p>
                  </a:txBody>
                  <a:tcPr marT="91425" marB="91425" marR="91425" marL="91425"/>
                </a:tc>
              </a:tr>
              <a:tr h="15379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marR="38100" rtl="0" algn="l">
                        <a:lnSpc>
                          <a:spcPct val="128571"/>
                        </a:lnSpc>
                        <a:spcBef>
                          <a:spcPts val="0"/>
                        </a:spcBef>
                        <a:spcAft>
                          <a:spcPts val="0"/>
                        </a:spcAft>
                        <a:buNone/>
                      </a:pPr>
                      <a:r>
                        <a:rPr lang="es" sz="1000">
                          <a:solidFill>
                            <a:srgbClr val="202124"/>
                          </a:solidFill>
                          <a:highlight>
                            <a:srgbClr val="F8F9FA"/>
                          </a:highlight>
                        </a:rPr>
                        <a:t>Η Grecocina είναι μια εξαιρετική επιλογή για ανεπίσημα δείπνα ή μεσημεριανό γεύμα. Ο εσωτερικός χώρος είναι μικρός αλλά πολύ όμορφα διακοσμημένος Η ελληνική σαλάτα είναι πραγματικά μια από τις καλύτερες ελληνικές σαλάτες που είχα. Η χορτοφάγος Μουσάκα είναι μια φανταστική ιδέα που δυστυχώς δεν έλειπε. Μερικά πιάτα ήταν λίγο πολύ πειραματικά για το πάρτι μας, όπως η έρημος με κρέμα κανέλας. Όμως, γενικά όλοι ήταν ευχαριστημένοι με τα πιάτα τους και θα ήμουν ευτυχής να το ξαναδώ.</a:t>
                      </a:r>
                      <a:endParaRPr sz="1050">
                        <a:solidFill>
                          <a:srgbClr val="474747"/>
                        </a:solidFill>
                        <a:highlight>
                          <a:srgbClr val="FFFFFF"/>
                        </a:highlight>
                      </a:endParaRPr>
                    </a:p>
                  </a:txBody>
                  <a:tcPr marT="91425" marB="91425" marR="91425" marL="91425"/>
                </a:tc>
              </a:tr>
            </a:tbl>
          </a:graphicData>
        </a:graphic>
      </p:graphicFrame>
      <p:sp>
        <p:nvSpPr>
          <p:cNvPr id="191" name="Google Shape;191;p23"/>
          <p:cNvSpPr/>
          <p:nvPr/>
        </p:nvSpPr>
        <p:spPr>
          <a:xfrm>
            <a:off x="4467425" y="2610500"/>
            <a:ext cx="657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92" name="Google Shape;192;p23"/>
          <p:cNvSpPr txBox="1"/>
          <p:nvPr/>
        </p:nvSpPr>
        <p:spPr>
          <a:xfrm>
            <a:off x="6778525" y="239725"/>
            <a:ext cx="21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graphicFrame>
        <p:nvGraphicFramePr>
          <p:cNvPr id="193" name="Google Shape;193;p23"/>
          <p:cNvGraphicFramePr/>
          <p:nvPr/>
        </p:nvGraphicFramePr>
        <p:xfrm>
          <a:off x="311700" y="3470200"/>
          <a:ext cx="3000000" cy="3000000"/>
        </p:xfrm>
        <a:graphic>
          <a:graphicData uri="http://schemas.openxmlformats.org/drawingml/2006/table">
            <a:tbl>
              <a:tblPr>
                <a:noFill/>
                <a:tableStyleId>{EAB5073F-7B47-4C4C-A3D7-08044ADCF39D}</a:tableStyleId>
              </a:tblPr>
              <a:tblGrid>
                <a:gridCol w="1062075"/>
                <a:gridCol w="712025"/>
                <a:gridCol w="894700"/>
                <a:gridCol w="765300"/>
                <a:gridCol w="620775"/>
              </a:tblGrid>
              <a:tr h="381000">
                <a:tc>
                  <a:txBody>
                    <a:bodyPr/>
                    <a:lstStyle/>
                    <a:p>
                      <a:pPr indent="0" lvl="0" marL="0" rtl="0" algn="l">
                        <a:spcBef>
                          <a:spcPts val="0"/>
                        </a:spcBef>
                        <a:spcAft>
                          <a:spcPts val="0"/>
                        </a:spcAft>
                        <a:buNone/>
                      </a:pPr>
                      <a:r>
                        <a:rPr lang="es" sz="800"/>
                        <a:t>ΕΣΤΙΑΤΟΡΙΟ</a:t>
                      </a:r>
                      <a:endParaRPr sz="800"/>
                    </a:p>
                  </a:txBody>
                  <a:tcPr marT="91425" marB="91425" marR="91425" marL="91425"/>
                </a:tc>
                <a:tc>
                  <a:txBody>
                    <a:bodyPr/>
                    <a:lstStyle/>
                    <a:p>
                      <a:pPr indent="0" lvl="0" marL="0" rtl="0" algn="l">
                        <a:spcBef>
                          <a:spcPts val="0"/>
                        </a:spcBef>
                        <a:spcAft>
                          <a:spcPts val="0"/>
                        </a:spcAft>
                        <a:buNone/>
                      </a:pPr>
                      <a:r>
                        <a:rPr lang="es" sz="800"/>
                        <a:t>ΤΥΠΟΣ</a:t>
                      </a:r>
                      <a:endParaRPr sz="800"/>
                    </a:p>
                  </a:txBody>
                  <a:tcPr marT="91425" marB="91425" marR="91425" marL="91425"/>
                </a:tc>
                <a:tc>
                  <a:txBody>
                    <a:bodyPr/>
                    <a:lstStyle/>
                    <a:p>
                      <a:pPr indent="0" lvl="0" marL="0" rtl="0" algn="l">
                        <a:spcBef>
                          <a:spcPts val="0"/>
                        </a:spcBef>
                        <a:spcAft>
                          <a:spcPts val="0"/>
                        </a:spcAft>
                        <a:buNone/>
                      </a:pPr>
                      <a:r>
                        <a:rPr lang="es" sz="800"/>
                        <a:t>ΠΟΙΟΤΗΤΑ</a:t>
                      </a:r>
                      <a:endParaRPr sz="800"/>
                    </a:p>
                  </a:txBody>
                  <a:tcPr marT="91425" marB="91425" marR="91425" marL="91425"/>
                </a:tc>
                <a:tc>
                  <a:txBody>
                    <a:bodyPr/>
                    <a:lstStyle/>
                    <a:p>
                      <a:pPr indent="0" lvl="0" marL="0" rtl="0" algn="l">
                        <a:spcBef>
                          <a:spcPts val="0"/>
                        </a:spcBef>
                        <a:spcAft>
                          <a:spcPts val="0"/>
                        </a:spcAft>
                        <a:buNone/>
                      </a:pPr>
                      <a:r>
                        <a:rPr lang="es" sz="800"/>
                        <a:t>ΧΩΡΟΣ</a:t>
                      </a:r>
                      <a:endParaRPr sz="800"/>
                    </a:p>
                  </a:txBody>
                  <a:tcPr marT="91425" marB="91425" marR="91425" marL="91425"/>
                </a:tc>
                <a:tc>
                  <a:txBody>
                    <a:bodyPr/>
                    <a:lstStyle/>
                    <a:p>
                      <a:pPr indent="0" lvl="0" marL="0" rtl="0" algn="l">
                        <a:spcBef>
                          <a:spcPts val="0"/>
                        </a:spcBef>
                        <a:spcAft>
                          <a:spcPts val="0"/>
                        </a:spcAft>
                        <a:buNone/>
                      </a:pPr>
                      <a:r>
                        <a:rPr lang="es" sz="800"/>
                        <a:t>ΣΥΝΟΛΙΚΗ ΕΙΚΟΝΑ</a:t>
                      </a:r>
                      <a:endParaRPr sz="800"/>
                    </a:p>
                  </a:txBody>
                  <a:tcPr marT="91425" marB="91425" marR="91425" marL="91425"/>
                </a:tc>
              </a:tr>
              <a:tr h="381000">
                <a:tc>
                  <a:txBody>
                    <a:bodyPr/>
                    <a:lstStyle/>
                    <a:p>
                      <a:pPr indent="0" lvl="0" marL="0" marR="38100" rtl="0" algn="l">
                        <a:lnSpc>
                          <a:spcPct val="128571"/>
                        </a:lnSpc>
                        <a:spcBef>
                          <a:spcPts val="0"/>
                        </a:spcBef>
                        <a:spcAft>
                          <a:spcPts val="0"/>
                        </a:spcAft>
                        <a:buNone/>
                      </a:pPr>
                      <a:r>
                        <a:rPr lang="es" sz="1000">
                          <a:solidFill>
                            <a:srgbClr val="202124"/>
                          </a:solidFill>
                          <a:highlight>
                            <a:srgbClr val="F8F9FA"/>
                          </a:highlight>
                        </a:rPr>
                        <a:t>Grecocina - table</a:t>
                      </a:r>
                      <a:endParaRPr sz="1000">
                        <a:solidFill>
                          <a:srgbClr val="202124"/>
                        </a:solidFill>
                        <a:highlight>
                          <a:srgbClr val="F8F9FA"/>
                        </a:highlight>
                      </a:endParaRPr>
                    </a:p>
                  </a:txBody>
                  <a:tcPr marT="91425" marB="91425" marR="91425" marL="91425"/>
                </a:tc>
                <a:tc>
                  <a:txBody>
                    <a:bodyPr/>
                    <a:lstStyle/>
                    <a:p>
                      <a:pPr indent="0" lvl="0" marL="0" rtl="0" algn="l">
                        <a:spcBef>
                          <a:spcPts val="0"/>
                        </a:spcBef>
                        <a:spcAft>
                          <a:spcPts val="0"/>
                        </a:spcAft>
                        <a:buNone/>
                      </a:pPr>
                      <a:r>
                        <a:rPr lang="es" sz="800"/>
                        <a:t>γεύμα</a:t>
                      </a:r>
                      <a:endParaRPr sz="800"/>
                    </a:p>
                    <a:p>
                      <a:pPr indent="0" lvl="0" marL="0" rtl="0" algn="l">
                        <a:spcBef>
                          <a:spcPts val="0"/>
                        </a:spcBef>
                        <a:spcAft>
                          <a:spcPts val="0"/>
                        </a:spcAft>
                        <a:buNone/>
                      </a:pPr>
                      <a:r>
                        <a:rPr lang="es" sz="800"/>
                        <a:t>δείπνο</a:t>
                      </a:r>
                      <a:endParaRPr sz="800"/>
                    </a:p>
                    <a:p>
                      <a:pPr indent="0" lvl="0" marL="0" rtl="0" algn="l">
                        <a:spcBef>
                          <a:spcPts val="0"/>
                        </a:spcBef>
                        <a:spcAft>
                          <a:spcPts val="0"/>
                        </a:spcAft>
                        <a:buNone/>
                      </a:pPr>
                      <a:r>
                        <a:rPr lang="es" sz="800"/>
                        <a:t>ανεπίσημο</a:t>
                      </a:r>
                      <a:endParaRPr sz="800"/>
                    </a:p>
                  </a:txBody>
                  <a:tcPr marT="91425" marB="91425" marR="91425" marL="91425"/>
                </a:tc>
                <a:tc>
                  <a:txBody>
                    <a:bodyPr/>
                    <a:lstStyle/>
                    <a:p>
                      <a:pPr indent="0" lvl="0" marL="0" rtl="0" algn="l">
                        <a:spcBef>
                          <a:spcPts val="0"/>
                        </a:spcBef>
                        <a:spcAft>
                          <a:spcPts val="0"/>
                        </a:spcAft>
                        <a:buNone/>
                      </a:pPr>
                      <a:r>
                        <a:rPr lang="es" sz="800"/>
                        <a:t>ελληνικη σαλατα - ωραια</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s" sz="800"/>
                        <a:t>μουσακας - πειραματικος</a:t>
                      </a:r>
                      <a:endParaRPr sz="800"/>
                    </a:p>
                  </a:txBody>
                  <a:tcPr marT="91425" marB="91425" marR="91425" marL="91425"/>
                </a:tc>
                <a:tc>
                  <a:txBody>
                    <a:bodyPr/>
                    <a:lstStyle/>
                    <a:p>
                      <a:pPr indent="0" lvl="0" marL="0" rtl="0" algn="l">
                        <a:spcBef>
                          <a:spcPts val="0"/>
                        </a:spcBef>
                        <a:spcAft>
                          <a:spcPts val="0"/>
                        </a:spcAft>
                        <a:buNone/>
                      </a:pPr>
                      <a:r>
                        <a:rPr lang="es" sz="800"/>
                        <a:t>μικρος</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s" sz="800"/>
                        <a:t>ωραια διακοσμηση</a:t>
                      </a:r>
                      <a:endParaRPr sz="800"/>
                    </a:p>
                  </a:txBody>
                  <a:tcPr marT="91425" marB="91425" marR="91425" marL="91425"/>
                </a:tc>
                <a:tc>
                  <a:txBody>
                    <a:bodyPr/>
                    <a:lstStyle/>
                    <a:p>
                      <a:pPr indent="0" lvl="0" marL="0" rtl="0" algn="l">
                        <a:spcBef>
                          <a:spcPts val="0"/>
                        </a:spcBef>
                        <a:spcAft>
                          <a:spcPts val="0"/>
                        </a:spcAft>
                        <a:buNone/>
                      </a:pPr>
                      <a:r>
                        <a:rPr lang="es" sz="800"/>
                        <a:t>θετικη</a:t>
                      </a:r>
                      <a:endParaRPr sz="8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270875" y="1993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W</a:t>
            </a:r>
            <a:r>
              <a:rPr lang="es"/>
              <a:t>hy is it a hot subject?</a:t>
            </a:r>
            <a:endParaRPr/>
          </a:p>
        </p:txBody>
      </p:sp>
      <p:sp>
        <p:nvSpPr>
          <p:cNvPr id="199" name="Google Shape;199;p24"/>
          <p:cNvSpPr txBox="1"/>
          <p:nvPr>
            <p:ph idx="1" type="body"/>
          </p:nvPr>
        </p:nvSpPr>
        <p:spPr>
          <a:xfrm>
            <a:off x="311700" y="920425"/>
            <a:ext cx="8520600" cy="2559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rPr lang="es"/>
              <a:t>Dialogue system		       Sentiment Analysis			    Text Analysis	</a:t>
            </a:r>
            <a:endParaRPr sz="1200" u="sng"/>
          </a:p>
          <a:p>
            <a:pPr indent="0" lvl="0" marL="0" rtl="0" algn="l">
              <a:lnSpc>
                <a:spcPct val="100000"/>
              </a:lnSpc>
              <a:spcBef>
                <a:spcPts val="1200"/>
              </a:spcBef>
              <a:spcAft>
                <a:spcPts val="0"/>
              </a:spcAft>
              <a:buNone/>
            </a:pPr>
            <a:r>
              <a:rPr lang="es" sz="1200" u="sng"/>
              <a:t>Service		</a:t>
            </a:r>
            <a:r>
              <a:rPr lang="es"/>
              <a:t>			</a:t>
            </a:r>
            <a:r>
              <a:rPr lang="es" sz="1200" u="sng"/>
              <a:t>User satisfaction, reviews</a:t>
            </a:r>
            <a:r>
              <a:rPr lang="es"/>
              <a:t> 		    </a:t>
            </a:r>
            <a:r>
              <a:rPr lang="es" sz="1200" u="sng"/>
              <a:t>User preference, market tendencies</a:t>
            </a:r>
            <a:r>
              <a:rPr lang="es" sz="1900"/>
              <a:t>		</a:t>
            </a:r>
            <a:endParaRPr sz="1900"/>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t/>
            </a:r>
            <a:endParaRPr sz="1400">
              <a:solidFill>
                <a:srgbClr val="666666"/>
              </a:solidFill>
            </a:endParaRPr>
          </a:p>
          <a:p>
            <a:pPr indent="0" lvl="0" marL="0" rtl="0" algn="l">
              <a:lnSpc>
                <a:spcPct val="100000"/>
              </a:lnSpc>
              <a:spcBef>
                <a:spcPts val="1200"/>
              </a:spcBef>
              <a:spcAft>
                <a:spcPts val="0"/>
              </a:spcAft>
              <a:buNone/>
            </a:pPr>
            <a:r>
              <a:rPr lang="es" sz="1400">
                <a:solidFill>
                  <a:srgbClr val="666666"/>
                </a:solidFill>
              </a:rPr>
              <a:t>					</a:t>
            </a:r>
            <a:endParaRPr sz="1400">
              <a:solidFill>
                <a:srgbClr val="666666"/>
              </a:solidFill>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spcBef>
                <a:spcPts val="1200"/>
              </a:spcBef>
              <a:spcAft>
                <a:spcPts val="0"/>
              </a:spcAft>
              <a:buNone/>
            </a:pPr>
            <a:r>
              <a:t/>
            </a:r>
            <a:endParaRPr sz="1100">
              <a:solidFill>
                <a:srgbClr val="666666"/>
              </a:solidFill>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0" rtl="0" algn="l">
              <a:spcBef>
                <a:spcPts val="1200"/>
              </a:spcBef>
              <a:spcAft>
                <a:spcPts val="1200"/>
              </a:spcAft>
              <a:buNone/>
            </a:pPr>
            <a:r>
              <a:rPr lang="es" sz="2700"/>
              <a:t>               </a:t>
            </a:r>
            <a:endParaRPr/>
          </a:p>
        </p:txBody>
      </p:sp>
      <p:pic>
        <p:nvPicPr>
          <p:cNvPr id="200" name="Google Shape;200;p24"/>
          <p:cNvPicPr preferRelativeResize="0"/>
          <p:nvPr/>
        </p:nvPicPr>
        <p:blipFill>
          <a:blip r:embed="rId3">
            <a:alphaModFix/>
          </a:blip>
          <a:stretch>
            <a:fillRect/>
          </a:stretch>
        </p:blipFill>
        <p:spPr>
          <a:xfrm>
            <a:off x="350349" y="996625"/>
            <a:ext cx="2028850" cy="2041050"/>
          </a:xfrm>
          <a:prstGeom prst="rect">
            <a:avLst/>
          </a:prstGeom>
          <a:noFill/>
          <a:ln>
            <a:noFill/>
          </a:ln>
        </p:spPr>
      </p:pic>
      <p:pic>
        <p:nvPicPr>
          <p:cNvPr id="201" name="Google Shape;201;p24"/>
          <p:cNvPicPr preferRelativeResize="0"/>
          <p:nvPr/>
        </p:nvPicPr>
        <p:blipFill>
          <a:blip r:embed="rId4">
            <a:alphaModFix/>
          </a:blip>
          <a:stretch>
            <a:fillRect/>
          </a:stretch>
        </p:blipFill>
        <p:spPr>
          <a:xfrm>
            <a:off x="2728925" y="1040975"/>
            <a:ext cx="3102424" cy="1994725"/>
          </a:xfrm>
          <a:prstGeom prst="rect">
            <a:avLst/>
          </a:prstGeom>
          <a:noFill/>
          <a:ln>
            <a:noFill/>
          </a:ln>
        </p:spPr>
      </p:pic>
      <p:pic>
        <p:nvPicPr>
          <p:cNvPr id="202" name="Google Shape;202;p24"/>
          <p:cNvPicPr preferRelativeResize="0"/>
          <p:nvPr/>
        </p:nvPicPr>
        <p:blipFill>
          <a:blip r:embed="rId5">
            <a:alphaModFix/>
          </a:blip>
          <a:stretch>
            <a:fillRect/>
          </a:stretch>
        </p:blipFill>
        <p:spPr>
          <a:xfrm>
            <a:off x="6069848" y="937773"/>
            <a:ext cx="2415575" cy="2158750"/>
          </a:xfrm>
          <a:prstGeom prst="rect">
            <a:avLst/>
          </a:prstGeom>
          <a:noFill/>
          <a:ln>
            <a:noFill/>
          </a:ln>
        </p:spPr>
      </p:pic>
      <p:pic>
        <p:nvPicPr>
          <p:cNvPr id="203" name="Google Shape;203;p24"/>
          <p:cNvPicPr preferRelativeResize="0"/>
          <p:nvPr/>
        </p:nvPicPr>
        <p:blipFill>
          <a:blip r:embed="rId6">
            <a:alphaModFix/>
          </a:blip>
          <a:stretch>
            <a:fillRect/>
          </a:stretch>
        </p:blipFill>
        <p:spPr>
          <a:xfrm>
            <a:off x="193175" y="3910150"/>
            <a:ext cx="2535756" cy="991175"/>
          </a:xfrm>
          <a:prstGeom prst="rect">
            <a:avLst/>
          </a:prstGeom>
          <a:noFill/>
          <a:ln>
            <a:noFill/>
          </a:ln>
        </p:spPr>
      </p:pic>
      <p:pic>
        <p:nvPicPr>
          <p:cNvPr id="204" name="Google Shape;204;p24"/>
          <p:cNvPicPr preferRelativeResize="0"/>
          <p:nvPr/>
        </p:nvPicPr>
        <p:blipFill>
          <a:blip r:embed="rId7">
            <a:alphaModFix/>
          </a:blip>
          <a:stretch>
            <a:fillRect/>
          </a:stretch>
        </p:blipFill>
        <p:spPr>
          <a:xfrm>
            <a:off x="3072350" y="3859150"/>
            <a:ext cx="2199149" cy="572075"/>
          </a:xfrm>
          <a:prstGeom prst="rect">
            <a:avLst/>
          </a:prstGeom>
          <a:noFill/>
          <a:ln>
            <a:noFill/>
          </a:ln>
        </p:spPr>
      </p:pic>
      <p:pic>
        <p:nvPicPr>
          <p:cNvPr id="205" name="Google Shape;205;p24"/>
          <p:cNvPicPr preferRelativeResize="0"/>
          <p:nvPr/>
        </p:nvPicPr>
        <p:blipFill>
          <a:blip r:embed="rId8">
            <a:alphaModFix/>
          </a:blip>
          <a:stretch>
            <a:fillRect/>
          </a:stretch>
        </p:blipFill>
        <p:spPr>
          <a:xfrm>
            <a:off x="6091250" y="3874100"/>
            <a:ext cx="2801700" cy="572075"/>
          </a:xfrm>
          <a:prstGeom prst="rect">
            <a:avLst/>
          </a:prstGeom>
          <a:noFill/>
          <a:ln>
            <a:noFill/>
          </a:ln>
        </p:spPr>
      </p:pic>
      <p:sp>
        <p:nvSpPr>
          <p:cNvPr id="206" name="Google Shape;206;p24"/>
          <p:cNvSpPr txBox="1"/>
          <p:nvPr/>
        </p:nvSpPr>
        <p:spPr>
          <a:xfrm>
            <a:off x="433825" y="3096525"/>
            <a:ext cx="6680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2600">
                <a:solidFill>
                  <a:schemeClr val="dk1"/>
                </a:solidFill>
                <a:latin typeface="Economica"/>
                <a:ea typeface="Economica"/>
                <a:cs typeface="Economica"/>
                <a:sym typeface="Economica"/>
              </a:rPr>
              <a:t>Language Understanding</a:t>
            </a:r>
            <a:endParaRPr b="1" sz="1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Clients</a:t>
            </a:r>
            <a:endParaRPr/>
          </a:p>
        </p:txBody>
      </p:sp>
      <p:sp>
        <p:nvSpPr>
          <p:cNvPr id="212" name="Google Shape;212;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automatic voice assistants: chatbox, voice systems e.g. alexa, call centers</a:t>
            </a:r>
            <a:endParaRPr/>
          </a:p>
          <a:p>
            <a:pPr indent="-342900" lvl="0" marL="457200" rtl="0" algn="l">
              <a:spcBef>
                <a:spcPts val="0"/>
              </a:spcBef>
              <a:spcAft>
                <a:spcPts val="0"/>
              </a:spcAft>
              <a:buSzPts val="1800"/>
              <a:buChar char="●"/>
            </a:pPr>
            <a:r>
              <a:rPr lang="es"/>
              <a:t>reviews from internet (movies, restaurants, political aspects, and more!)</a:t>
            </a:r>
            <a:endParaRPr/>
          </a:p>
          <a:p>
            <a:pPr indent="-342900" lvl="0" marL="457200" rtl="0" algn="l">
              <a:spcBef>
                <a:spcPts val="0"/>
              </a:spcBef>
              <a:spcAft>
                <a:spcPts val="0"/>
              </a:spcAft>
              <a:buSzPts val="1800"/>
              <a:buChar char="●"/>
            </a:pPr>
            <a:r>
              <a:rPr lang="es"/>
              <a:t>recommendations (</a:t>
            </a:r>
            <a:r>
              <a:rPr lang="es"/>
              <a:t>behavioral</a:t>
            </a:r>
            <a:r>
              <a:rPr lang="es"/>
              <a:t> analysis from social media)</a:t>
            </a:r>
            <a:endParaRPr/>
          </a:p>
          <a:p>
            <a:pPr indent="-342900" lvl="0" marL="457200" rtl="0" algn="l">
              <a:spcBef>
                <a:spcPts val="0"/>
              </a:spcBef>
              <a:spcAft>
                <a:spcPts val="0"/>
              </a:spcAft>
              <a:buSzPts val="1800"/>
              <a:buChar char="●"/>
            </a:pPr>
            <a:r>
              <a:rPr lang="es"/>
              <a:t>translation systems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s"/>
              <a:t>All that has to do with human language understanding!!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How did we do it?</a:t>
            </a:r>
            <a:endParaRPr/>
          </a:p>
        </p:txBody>
      </p:sp>
      <p:sp>
        <p:nvSpPr>
          <p:cNvPr id="218" name="Google Shape;218;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200">
              <a:solidFill>
                <a:srgbClr val="202124"/>
              </a:solidFill>
              <a:highlight>
                <a:srgbClr val="FFFFFF"/>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200">
              <a:solidFill>
                <a:srgbClr val="202124"/>
              </a:solidFill>
              <a:highlight>
                <a:srgbClr val="FFFFFF"/>
              </a:highlight>
              <a:latin typeface="Arial"/>
              <a:ea typeface="Arial"/>
              <a:cs typeface="Arial"/>
              <a:sym typeface="Arial"/>
            </a:endParaRPr>
          </a:p>
          <a:p>
            <a:pPr indent="0" lvl="0" marL="0" rtl="0" algn="l">
              <a:spcBef>
                <a:spcPts val="900"/>
              </a:spcBef>
              <a:spcAft>
                <a:spcPts val="0"/>
              </a:spcAft>
              <a:buClr>
                <a:schemeClr val="dk1"/>
              </a:buClr>
              <a:buSzPts val="1100"/>
              <a:buFont typeface="Arial"/>
              <a:buNone/>
            </a:pPr>
            <a:r>
              <a:t/>
            </a:r>
            <a:endParaRPr sz="1200">
              <a:solidFill>
                <a:srgbClr val="202124"/>
              </a:solidFill>
              <a:highlight>
                <a:srgbClr val="FFFFFF"/>
              </a:highlight>
              <a:latin typeface="Arial"/>
              <a:ea typeface="Arial"/>
              <a:cs typeface="Arial"/>
              <a:sym typeface="Arial"/>
            </a:endParaRPr>
          </a:p>
          <a:p>
            <a:pPr indent="0" lvl="0" marL="0" rtl="0" algn="l">
              <a:spcBef>
                <a:spcPts val="900"/>
              </a:spcBef>
              <a:spcAft>
                <a:spcPts val="0"/>
              </a:spcAft>
              <a:buClr>
                <a:schemeClr val="dk1"/>
              </a:buClr>
              <a:buSzPts val="1100"/>
              <a:buFont typeface="Arial"/>
              <a:buNone/>
            </a:pPr>
            <a:r>
              <a:t/>
            </a:r>
            <a:endParaRPr sz="1200">
              <a:solidFill>
                <a:srgbClr val="202124"/>
              </a:solidFill>
              <a:highlight>
                <a:srgbClr val="FFFFFF"/>
              </a:highlight>
              <a:latin typeface="Arial"/>
              <a:ea typeface="Arial"/>
              <a:cs typeface="Arial"/>
              <a:sym typeface="Arial"/>
            </a:endParaRPr>
          </a:p>
          <a:p>
            <a:pPr indent="0" lvl="0" marL="0" rtl="0" algn="l">
              <a:spcBef>
                <a:spcPts val="900"/>
              </a:spcBef>
              <a:spcAft>
                <a:spcPts val="0"/>
              </a:spcAft>
              <a:buClr>
                <a:schemeClr val="dk1"/>
              </a:buClr>
              <a:buSzPts val="1100"/>
              <a:buFont typeface="Arial"/>
              <a:buNone/>
            </a:pPr>
            <a:r>
              <a:t/>
            </a:r>
            <a:endParaRPr sz="1200">
              <a:solidFill>
                <a:srgbClr val="202124"/>
              </a:solidFill>
              <a:highlight>
                <a:srgbClr val="FFFFFF"/>
              </a:highlight>
              <a:latin typeface="Arial"/>
              <a:ea typeface="Arial"/>
              <a:cs typeface="Arial"/>
              <a:sym typeface="Arial"/>
            </a:endParaRPr>
          </a:p>
          <a:p>
            <a:pPr indent="0" lvl="0" marL="0" rtl="0" algn="l">
              <a:spcBef>
                <a:spcPts val="900"/>
              </a:spcBef>
              <a:spcAft>
                <a:spcPts val="0"/>
              </a:spcAft>
              <a:buClr>
                <a:schemeClr val="dk1"/>
              </a:buClr>
              <a:buSzPts val="1100"/>
              <a:buFont typeface="Arial"/>
              <a:buNone/>
            </a:pPr>
            <a:r>
              <a:rPr lang="es" sz="1200">
                <a:solidFill>
                  <a:srgbClr val="111111"/>
                </a:solidFill>
                <a:highlight>
                  <a:srgbClr val="FFFFFF"/>
                </a:highlight>
              </a:rPr>
              <a:t>Rule-based approaches </a:t>
            </a:r>
            <a:endParaRPr sz="1200">
              <a:solidFill>
                <a:srgbClr val="111111"/>
              </a:solidFill>
              <a:highlight>
                <a:srgbClr val="FFFFFF"/>
              </a:highlight>
            </a:endParaRPr>
          </a:p>
          <a:p>
            <a:pPr indent="-304800" lvl="0" marL="457200" rtl="0" algn="l">
              <a:spcBef>
                <a:spcPts val="900"/>
              </a:spcBef>
              <a:spcAft>
                <a:spcPts val="0"/>
              </a:spcAft>
              <a:buSzPts val="1200"/>
              <a:buChar char="●"/>
            </a:pPr>
            <a:r>
              <a:rPr lang="es" sz="1200">
                <a:solidFill>
                  <a:srgbClr val="111111"/>
                </a:solidFill>
                <a:highlight>
                  <a:srgbClr val="FFFFFF"/>
                </a:highlight>
              </a:rPr>
              <a:t>old method </a:t>
            </a:r>
            <a:endParaRPr sz="1200">
              <a:solidFill>
                <a:srgbClr val="111111"/>
              </a:solidFill>
              <a:highlight>
                <a:srgbClr val="FFFFFF"/>
              </a:highlight>
            </a:endParaRPr>
          </a:p>
          <a:p>
            <a:pPr indent="-304800" lvl="0" marL="457200" marR="50800" rtl="0" algn="l">
              <a:spcBef>
                <a:spcPts val="0"/>
              </a:spcBef>
              <a:spcAft>
                <a:spcPts val="0"/>
              </a:spcAft>
              <a:buClr>
                <a:srgbClr val="111111"/>
              </a:buClr>
              <a:buSzPts val="1200"/>
              <a:buChar char="●"/>
            </a:pPr>
            <a:r>
              <a:rPr lang="es" sz="1200">
                <a:solidFill>
                  <a:srgbClr val="111111"/>
                </a:solidFill>
                <a:highlight>
                  <a:srgbClr val="FFFFFF"/>
                </a:highlight>
              </a:rPr>
              <a:t>focus on pattern-matching or parsing</a:t>
            </a:r>
            <a:endParaRPr sz="1200">
              <a:solidFill>
                <a:srgbClr val="111111"/>
              </a:solidFill>
              <a:highlight>
                <a:srgbClr val="FFFFFF"/>
              </a:highlight>
            </a:endParaRPr>
          </a:p>
          <a:p>
            <a:pPr indent="-304800" lvl="0" marL="457200" marR="50800" rtl="0" algn="l">
              <a:spcBef>
                <a:spcPts val="0"/>
              </a:spcBef>
              <a:spcAft>
                <a:spcPts val="0"/>
              </a:spcAft>
              <a:buClr>
                <a:srgbClr val="111111"/>
              </a:buClr>
              <a:buSzPts val="1200"/>
              <a:buChar char="●"/>
            </a:pPr>
            <a:r>
              <a:rPr lang="es" sz="1200">
                <a:solidFill>
                  <a:srgbClr val="111111"/>
                </a:solidFill>
                <a:highlight>
                  <a:srgbClr val="FFFFFF"/>
                </a:highlight>
              </a:rPr>
              <a:t>can often be thought of as "fill in the blanks" method</a:t>
            </a:r>
            <a:endParaRPr sz="1200">
              <a:solidFill>
                <a:srgbClr val="111111"/>
              </a:solidFill>
              <a:highlight>
                <a:srgbClr val="FFFFFF"/>
              </a:highlight>
            </a:endParaRPr>
          </a:p>
          <a:p>
            <a:pPr indent="-304800" lvl="0" marL="457200" marR="50800" rtl="0" algn="l">
              <a:spcBef>
                <a:spcPts val="0"/>
              </a:spcBef>
              <a:spcAft>
                <a:spcPts val="0"/>
              </a:spcAft>
              <a:buClr>
                <a:srgbClr val="111111"/>
              </a:buClr>
              <a:buSzPts val="1200"/>
              <a:buChar char="●"/>
            </a:pPr>
            <a:r>
              <a:rPr lang="es" sz="1200">
                <a:solidFill>
                  <a:srgbClr val="111111"/>
                </a:solidFill>
                <a:highlight>
                  <a:srgbClr val="FFFFFF"/>
                </a:highlight>
              </a:rPr>
              <a:t>high performance in specific use cases</a:t>
            </a:r>
            <a:endParaRPr sz="1200">
              <a:solidFill>
                <a:srgbClr val="111111"/>
              </a:solidFill>
              <a:highlight>
                <a:srgbClr val="FFFFFF"/>
              </a:highlight>
            </a:endParaRPr>
          </a:p>
          <a:p>
            <a:pPr indent="-304800" lvl="0" marL="457200" marR="50800" rtl="0" algn="l">
              <a:spcBef>
                <a:spcPts val="0"/>
              </a:spcBef>
              <a:spcAft>
                <a:spcPts val="0"/>
              </a:spcAft>
              <a:buClr>
                <a:srgbClr val="111111"/>
              </a:buClr>
              <a:buSzPts val="1200"/>
              <a:buChar char="●"/>
            </a:pPr>
            <a:r>
              <a:rPr lang="es" sz="1200">
                <a:solidFill>
                  <a:srgbClr val="111111"/>
                </a:solidFill>
                <a:highlight>
                  <a:srgbClr val="FFFFFF"/>
                </a:highlight>
              </a:rPr>
              <a:t>suffer performance degradation when generalized</a:t>
            </a:r>
            <a:endParaRPr/>
          </a:p>
        </p:txBody>
      </p:sp>
      <p:pic>
        <p:nvPicPr>
          <p:cNvPr id="219" name="Google Shape;219;p26"/>
          <p:cNvPicPr preferRelativeResize="0"/>
          <p:nvPr/>
        </p:nvPicPr>
        <p:blipFill>
          <a:blip r:embed="rId3">
            <a:alphaModFix/>
          </a:blip>
          <a:stretch>
            <a:fillRect/>
          </a:stretch>
        </p:blipFill>
        <p:spPr>
          <a:xfrm>
            <a:off x="523672" y="1179925"/>
            <a:ext cx="5442768" cy="139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How do we do it?</a:t>
            </a:r>
            <a:endParaRPr/>
          </a:p>
        </p:txBody>
      </p:sp>
      <p:sp>
        <p:nvSpPr>
          <p:cNvPr id="225" name="Google Shape;225;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Deep neural models for language understanding</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s" sz="2700"/>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6" name="Google Shape;226;p27"/>
          <p:cNvPicPr preferRelativeResize="0"/>
          <p:nvPr/>
        </p:nvPicPr>
        <p:blipFill>
          <a:blip r:embed="rId3">
            <a:alphaModFix/>
          </a:blip>
          <a:stretch>
            <a:fillRect/>
          </a:stretch>
        </p:blipFill>
        <p:spPr>
          <a:xfrm>
            <a:off x="1608175" y="1879248"/>
            <a:ext cx="4483299" cy="2688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Sentiment analysis task</a:t>
            </a:r>
            <a:endParaRPr/>
          </a:p>
        </p:txBody>
      </p:sp>
      <p:sp>
        <p:nvSpPr>
          <p:cNvPr id="232" name="Google Shape;232;p28"/>
          <p:cNvSpPr txBox="1"/>
          <p:nvPr/>
        </p:nvSpPr>
        <p:spPr>
          <a:xfrm>
            <a:off x="443175" y="1833125"/>
            <a:ext cx="819300" cy="66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Sentiment analysis task - simplify</a:t>
            </a:r>
            <a:endParaRPr/>
          </a:p>
        </p:txBody>
      </p:sp>
      <p:pic>
        <p:nvPicPr>
          <p:cNvPr id="238" name="Google Shape;238;p29"/>
          <p:cNvPicPr preferRelativeResize="0"/>
          <p:nvPr/>
        </p:nvPicPr>
        <p:blipFill>
          <a:blip r:embed="rId3">
            <a:alphaModFix/>
          </a:blip>
          <a:stretch>
            <a:fillRect/>
          </a:stretch>
        </p:blipFill>
        <p:spPr>
          <a:xfrm>
            <a:off x="9525" y="926900"/>
            <a:ext cx="9124951" cy="2427383"/>
          </a:xfrm>
          <a:prstGeom prst="rect">
            <a:avLst/>
          </a:prstGeom>
          <a:noFill/>
          <a:ln>
            <a:noFill/>
          </a:ln>
        </p:spPr>
      </p:pic>
      <p:sp>
        <p:nvSpPr>
          <p:cNvPr id="239" name="Google Shape;239;p29"/>
          <p:cNvSpPr/>
          <p:nvPr/>
        </p:nvSpPr>
        <p:spPr>
          <a:xfrm>
            <a:off x="8039300" y="2470400"/>
            <a:ext cx="1095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aphicFrame>
        <p:nvGraphicFramePr>
          <p:cNvPr id="240" name="Google Shape;240;p29"/>
          <p:cNvGraphicFramePr/>
          <p:nvPr/>
        </p:nvGraphicFramePr>
        <p:xfrm>
          <a:off x="645775" y="3105725"/>
          <a:ext cx="3000000" cy="3000000"/>
        </p:xfrm>
        <a:graphic>
          <a:graphicData uri="http://schemas.openxmlformats.org/drawingml/2006/table">
            <a:tbl>
              <a:tblPr>
                <a:noFill/>
                <a:tableStyleId>{EAB5073F-7B47-4C4C-A3D7-08044ADCF39D}</a:tableStyleId>
              </a:tblPr>
              <a:tblGrid>
                <a:gridCol w="3636875"/>
                <a:gridCol w="3981875"/>
              </a:tblGrid>
              <a:tr h="466425">
                <a:tc>
                  <a:txBody>
                    <a:bodyPr/>
                    <a:lstStyle/>
                    <a:p>
                      <a:pPr indent="0" lvl="0" marL="0" rtl="0" algn="l">
                        <a:spcBef>
                          <a:spcPts val="0"/>
                        </a:spcBef>
                        <a:spcAft>
                          <a:spcPts val="0"/>
                        </a:spcAft>
                        <a:buNone/>
                      </a:pPr>
                      <a:r>
                        <a:rPr lang="es" sz="1100"/>
                        <a:t>Text review from Tripadvisor</a:t>
                      </a:r>
                      <a:endParaRPr sz="1100"/>
                    </a:p>
                  </a:txBody>
                  <a:tcPr marT="91425" marB="91425" marR="91425" marL="91425"/>
                </a:tc>
                <a:tc>
                  <a:txBody>
                    <a:bodyPr/>
                    <a:lstStyle/>
                    <a:p>
                      <a:pPr indent="0" lvl="0" marL="0" rtl="0" algn="l">
                        <a:spcBef>
                          <a:spcPts val="0"/>
                        </a:spcBef>
                        <a:spcAft>
                          <a:spcPts val="0"/>
                        </a:spcAft>
                        <a:buNone/>
                      </a:pPr>
                      <a:r>
                        <a:rPr lang="es" sz="1100"/>
                        <a:t>NLP system - Classification (</a:t>
                      </a:r>
                      <a:r>
                        <a:rPr lang="es" sz="1100">
                          <a:solidFill>
                            <a:schemeClr val="dk1"/>
                          </a:solidFill>
                        </a:rPr>
                        <a:t>Aspect based sentiment analysis)</a:t>
                      </a:r>
                      <a:endParaRPr sz="1100"/>
                    </a:p>
                  </a:txBody>
                  <a:tcPr marT="91425" marB="91425" marR="91425" marL="91425"/>
                </a:tc>
              </a:tr>
              <a:tr h="1461075">
                <a:tc>
                  <a:txBody>
                    <a:bodyPr/>
                    <a:lstStyle/>
                    <a:p>
                      <a:pPr indent="0" lvl="0" marL="0" rtl="0" algn="l">
                        <a:spcBef>
                          <a:spcPts val="0"/>
                        </a:spcBef>
                        <a:spcAft>
                          <a:spcPts val="0"/>
                        </a:spcAft>
                        <a:buNone/>
                      </a:pPr>
                      <a:r>
                        <a:rPr lang="es" sz="1050">
                          <a:solidFill>
                            <a:srgbClr val="474747"/>
                          </a:solidFill>
                          <a:highlight>
                            <a:srgbClr val="FFFFFF"/>
                          </a:highlight>
                        </a:rPr>
                        <a:t>Grecocina is a great choice for informal dinners or lunch. The interior space is small but very nicely decorated The greek salad is really one of the best greek salads I’ve had. The vegetarian Mousaka is a fantastic Idea that unfortunately lacked in exexution. Some dishes were a bit too experimental for our party such as the cinnamon cream desert. But, overall everyone was Happy with their plates and I would be Happy to revisit.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100">
                          <a:solidFill>
                            <a:schemeClr val="dk1"/>
                          </a:solidFill>
                        </a:rPr>
                        <a:t>Food - positive</a:t>
                      </a:r>
                      <a:endParaRPr sz="1100">
                        <a:solidFill>
                          <a:schemeClr val="dk1"/>
                        </a:solidFill>
                      </a:endParaRPr>
                    </a:p>
                    <a:p>
                      <a:pPr indent="0" lvl="0" marL="0" rtl="0" algn="l">
                        <a:spcBef>
                          <a:spcPts val="0"/>
                        </a:spcBef>
                        <a:spcAft>
                          <a:spcPts val="0"/>
                        </a:spcAft>
                        <a:buClr>
                          <a:schemeClr val="dk1"/>
                        </a:buClr>
                        <a:buSzPts val="1100"/>
                        <a:buFont typeface="Arial"/>
                        <a:buNone/>
                      </a:pPr>
                      <a:r>
                        <a:rPr lang="es" sz="1100">
                          <a:solidFill>
                            <a:schemeClr val="dk1"/>
                          </a:solidFill>
                        </a:rPr>
                        <a:t>Price - none</a:t>
                      </a:r>
                      <a:endParaRPr sz="1100">
                        <a:solidFill>
                          <a:schemeClr val="dk1"/>
                        </a:solidFill>
                      </a:endParaRPr>
                    </a:p>
                    <a:p>
                      <a:pPr indent="0" lvl="0" marL="0" rtl="0" algn="l">
                        <a:spcBef>
                          <a:spcPts val="0"/>
                        </a:spcBef>
                        <a:spcAft>
                          <a:spcPts val="0"/>
                        </a:spcAft>
                        <a:buClr>
                          <a:schemeClr val="dk1"/>
                        </a:buClr>
                        <a:buSzPts val="1100"/>
                        <a:buFont typeface="Arial"/>
                        <a:buNone/>
                      </a:pPr>
                      <a:r>
                        <a:rPr lang="es" sz="1100">
                          <a:solidFill>
                            <a:schemeClr val="dk1"/>
                          </a:solidFill>
                        </a:rPr>
                        <a:t>Quality - positive</a:t>
                      </a:r>
                      <a:endParaRPr sz="1100">
                        <a:solidFill>
                          <a:schemeClr val="dk1"/>
                        </a:solidFill>
                      </a:endParaRPr>
                    </a:p>
                    <a:p>
                      <a:pPr indent="0" lvl="0" marL="0" rtl="0" algn="l">
                        <a:spcBef>
                          <a:spcPts val="0"/>
                        </a:spcBef>
                        <a:spcAft>
                          <a:spcPts val="0"/>
                        </a:spcAft>
                        <a:buClr>
                          <a:schemeClr val="dk1"/>
                        </a:buClr>
                        <a:buSzPts val="1100"/>
                        <a:buFont typeface="Arial"/>
                        <a:buNone/>
                      </a:pPr>
                      <a:r>
                        <a:rPr lang="es" sz="1100">
                          <a:solidFill>
                            <a:schemeClr val="dk1"/>
                          </a:solidFill>
                        </a:rPr>
                        <a:t>Environment - positive</a:t>
                      </a:r>
                      <a:endParaRPr sz="1100"/>
                    </a:p>
                  </a:txBody>
                  <a:tcPr marT="91425" marB="91425" marR="91425" marL="91425"/>
                </a:tc>
              </a:tr>
            </a:tbl>
          </a:graphicData>
        </a:graphic>
      </p:graphicFrame>
      <p:sp>
        <p:nvSpPr>
          <p:cNvPr id="241" name="Google Shape;241;p29"/>
          <p:cNvSpPr/>
          <p:nvPr/>
        </p:nvSpPr>
        <p:spPr>
          <a:xfrm>
            <a:off x="4467425" y="2610500"/>
            <a:ext cx="657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42" name="Google Shape;242;p29"/>
          <p:cNvSpPr txBox="1"/>
          <p:nvPr/>
        </p:nvSpPr>
        <p:spPr>
          <a:xfrm>
            <a:off x="6778525" y="239725"/>
            <a:ext cx="21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cxnSp>
        <p:nvCxnSpPr>
          <p:cNvPr id="243" name="Google Shape;243;p29"/>
          <p:cNvCxnSpPr/>
          <p:nvPr/>
        </p:nvCxnSpPr>
        <p:spPr>
          <a:xfrm>
            <a:off x="4438450" y="3713250"/>
            <a:ext cx="852900" cy="664800"/>
          </a:xfrm>
          <a:prstGeom prst="straightConnector1">
            <a:avLst/>
          </a:prstGeom>
          <a:noFill/>
          <a:ln cap="flat" cmpd="sng" w="38100">
            <a:solidFill>
              <a:schemeClr val="dk1"/>
            </a:solidFill>
            <a:prstDash val="solid"/>
            <a:round/>
            <a:headEnd len="med" w="med" type="none"/>
            <a:tailEnd len="med" w="med" type="none"/>
          </a:ln>
        </p:spPr>
      </p:cxnSp>
      <p:cxnSp>
        <p:nvCxnSpPr>
          <p:cNvPr id="244" name="Google Shape;244;p29"/>
          <p:cNvCxnSpPr/>
          <p:nvPr/>
        </p:nvCxnSpPr>
        <p:spPr>
          <a:xfrm flipH="1" rot="10800000">
            <a:off x="4371300" y="3773775"/>
            <a:ext cx="933300" cy="584100"/>
          </a:xfrm>
          <a:prstGeom prst="straightConnector1">
            <a:avLst/>
          </a:prstGeom>
          <a:noFill/>
          <a:ln cap="flat" cmpd="sng" w="38100">
            <a:solidFill>
              <a:schemeClr val="dk1"/>
            </a:solidFill>
            <a:prstDash val="solid"/>
            <a:round/>
            <a:headEnd len="med" w="med" type="none"/>
            <a:tailEnd len="med" w="med" type="none"/>
          </a:ln>
        </p:spPr>
      </p:cxnSp>
      <p:cxnSp>
        <p:nvCxnSpPr>
          <p:cNvPr id="245" name="Google Shape;245;p29"/>
          <p:cNvCxnSpPr/>
          <p:nvPr/>
        </p:nvCxnSpPr>
        <p:spPr>
          <a:xfrm>
            <a:off x="5915700" y="3961700"/>
            <a:ext cx="604200" cy="0"/>
          </a:xfrm>
          <a:prstGeom prst="straightConnector1">
            <a:avLst/>
          </a:prstGeom>
          <a:noFill/>
          <a:ln cap="flat" cmpd="sng" w="28575">
            <a:solidFill>
              <a:schemeClr val="dk1"/>
            </a:solidFill>
            <a:prstDash val="solid"/>
            <a:round/>
            <a:headEnd len="med" w="med" type="none"/>
            <a:tailEnd len="med" w="med" type="triangle"/>
          </a:ln>
        </p:spPr>
      </p:cxnSp>
      <p:sp>
        <p:nvSpPr>
          <p:cNvPr id="246" name="Google Shape;246;p29"/>
          <p:cNvSpPr txBox="1"/>
          <p:nvPr/>
        </p:nvSpPr>
        <p:spPr>
          <a:xfrm>
            <a:off x="6607325" y="3761600"/>
            <a:ext cx="143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positive or negative</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Sentiment analysis task - simplify</a:t>
            </a:r>
            <a:endParaRPr/>
          </a:p>
        </p:txBody>
      </p:sp>
      <p:pic>
        <p:nvPicPr>
          <p:cNvPr id="252" name="Google Shape;252;p30"/>
          <p:cNvPicPr preferRelativeResize="0"/>
          <p:nvPr/>
        </p:nvPicPr>
        <p:blipFill>
          <a:blip r:embed="rId3">
            <a:alphaModFix/>
          </a:blip>
          <a:stretch>
            <a:fillRect/>
          </a:stretch>
        </p:blipFill>
        <p:spPr>
          <a:xfrm>
            <a:off x="9525" y="926900"/>
            <a:ext cx="9124951" cy="2427383"/>
          </a:xfrm>
          <a:prstGeom prst="rect">
            <a:avLst/>
          </a:prstGeom>
          <a:noFill/>
          <a:ln>
            <a:noFill/>
          </a:ln>
        </p:spPr>
      </p:pic>
      <p:sp>
        <p:nvSpPr>
          <p:cNvPr id="253" name="Google Shape;253;p30"/>
          <p:cNvSpPr/>
          <p:nvPr/>
        </p:nvSpPr>
        <p:spPr>
          <a:xfrm>
            <a:off x="8039300" y="2470400"/>
            <a:ext cx="1095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aphicFrame>
        <p:nvGraphicFramePr>
          <p:cNvPr id="254" name="Google Shape;254;p30"/>
          <p:cNvGraphicFramePr/>
          <p:nvPr/>
        </p:nvGraphicFramePr>
        <p:xfrm>
          <a:off x="645775" y="3105725"/>
          <a:ext cx="3000000" cy="3000000"/>
        </p:xfrm>
        <a:graphic>
          <a:graphicData uri="http://schemas.openxmlformats.org/drawingml/2006/table">
            <a:tbl>
              <a:tblPr>
                <a:noFill/>
                <a:tableStyleId>{EAB5073F-7B47-4C4C-A3D7-08044ADCF39D}</a:tableStyleId>
              </a:tblPr>
              <a:tblGrid>
                <a:gridCol w="3636875"/>
                <a:gridCol w="3981875"/>
              </a:tblGrid>
              <a:tr h="466425">
                <a:tc>
                  <a:txBody>
                    <a:bodyPr/>
                    <a:lstStyle/>
                    <a:p>
                      <a:pPr indent="0" lvl="0" marL="0" rtl="0" algn="l">
                        <a:spcBef>
                          <a:spcPts val="0"/>
                        </a:spcBef>
                        <a:spcAft>
                          <a:spcPts val="0"/>
                        </a:spcAft>
                        <a:buNone/>
                      </a:pPr>
                      <a:r>
                        <a:rPr lang="es" sz="1100"/>
                        <a:t>Text review from Tripadvisor</a:t>
                      </a:r>
                      <a:endParaRPr sz="1100"/>
                    </a:p>
                  </a:txBody>
                  <a:tcPr marT="91425" marB="91425" marR="91425" marL="91425"/>
                </a:tc>
                <a:tc>
                  <a:txBody>
                    <a:bodyPr/>
                    <a:lstStyle/>
                    <a:p>
                      <a:pPr indent="0" lvl="0" marL="0" rtl="0" algn="l">
                        <a:spcBef>
                          <a:spcPts val="0"/>
                        </a:spcBef>
                        <a:spcAft>
                          <a:spcPts val="0"/>
                        </a:spcAft>
                        <a:buNone/>
                      </a:pPr>
                      <a:r>
                        <a:rPr lang="es" sz="1100"/>
                        <a:t>NLP system - Classification (</a:t>
                      </a:r>
                      <a:r>
                        <a:rPr lang="es" sz="1100">
                          <a:solidFill>
                            <a:schemeClr val="dk1"/>
                          </a:solidFill>
                        </a:rPr>
                        <a:t>Aspect based sentiment analysis)</a:t>
                      </a:r>
                      <a:endParaRPr sz="1100"/>
                    </a:p>
                  </a:txBody>
                  <a:tcPr marT="91425" marB="91425" marR="91425" marL="91425"/>
                </a:tc>
              </a:tr>
              <a:tr h="1461075">
                <a:tc>
                  <a:txBody>
                    <a:bodyPr/>
                    <a:lstStyle/>
                    <a:p>
                      <a:pPr indent="0" lvl="0" marL="0" rtl="0" algn="l">
                        <a:spcBef>
                          <a:spcPts val="0"/>
                        </a:spcBef>
                        <a:spcAft>
                          <a:spcPts val="0"/>
                        </a:spcAft>
                        <a:buNone/>
                      </a:pPr>
                      <a:r>
                        <a:rPr lang="es" sz="1050">
                          <a:solidFill>
                            <a:srgbClr val="474747"/>
                          </a:solidFill>
                          <a:highlight>
                            <a:srgbClr val="FFFFFF"/>
                          </a:highlight>
                        </a:rPr>
                        <a:t>Grecocina is a great choice for informal dinners or lunch. The interior space is small but very nicely decorated The greek salad is really one of the best greek salads I’ve had. The vegetarian Mousaka is a fantastic Idea that unfortunately lacked in exexution. Some dishes were a bit too experimental for our party such as the cinnamon cream desert. But, overall everyone was Happy with their plates and I would be Happy to revisit.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100">
                          <a:solidFill>
                            <a:schemeClr val="dk1"/>
                          </a:solidFill>
                        </a:rPr>
                        <a:t>Food - positive</a:t>
                      </a:r>
                      <a:endParaRPr sz="1100">
                        <a:solidFill>
                          <a:schemeClr val="dk1"/>
                        </a:solidFill>
                      </a:endParaRPr>
                    </a:p>
                    <a:p>
                      <a:pPr indent="0" lvl="0" marL="0" rtl="0" algn="l">
                        <a:spcBef>
                          <a:spcPts val="0"/>
                        </a:spcBef>
                        <a:spcAft>
                          <a:spcPts val="0"/>
                        </a:spcAft>
                        <a:buClr>
                          <a:schemeClr val="dk1"/>
                        </a:buClr>
                        <a:buSzPts val="1100"/>
                        <a:buFont typeface="Arial"/>
                        <a:buNone/>
                      </a:pPr>
                      <a:r>
                        <a:rPr lang="es" sz="1100">
                          <a:solidFill>
                            <a:schemeClr val="dk1"/>
                          </a:solidFill>
                        </a:rPr>
                        <a:t>Price - none</a:t>
                      </a:r>
                      <a:endParaRPr sz="1100">
                        <a:solidFill>
                          <a:schemeClr val="dk1"/>
                        </a:solidFill>
                      </a:endParaRPr>
                    </a:p>
                    <a:p>
                      <a:pPr indent="0" lvl="0" marL="0" rtl="0" algn="l">
                        <a:spcBef>
                          <a:spcPts val="0"/>
                        </a:spcBef>
                        <a:spcAft>
                          <a:spcPts val="0"/>
                        </a:spcAft>
                        <a:buClr>
                          <a:schemeClr val="dk1"/>
                        </a:buClr>
                        <a:buSzPts val="1100"/>
                        <a:buFont typeface="Arial"/>
                        <a:buNone/>
                      </a:pPr>
                      <a:r>
                        <a:rPr lang="es" sz="1100">
                          <a:solidFill>
                            <a:schemeClr val="dk1"/>
                          </a:solidFill>
                        </a:rPr>
                        <a:t>Quality - positive</a:t>
                      </a:r>
                      <a:endParaRPr sz="1100">
                        <a:solidFill>
                          <a:schemeClr val="dk1"/>
                        </a:solidFill>
                      </a:endParaRPr>
                    </a:p>
                    <a:p>
                      <a:pPr indent="0" lvl="0" marL="0" rtl="0" algn="l">
                        <a:spcBef>
                          <a:spcPts val="0"/>
                        </a:spcBef>
                        <a:spcAft>
                          <a:spcPts val="0"/>
                        </a:spcAft>
                        <a:buClr>
                          <a:schemeClr val="dk1"/>
                        </a:buClr>
                        <a:buSzPts val="1100"/>
                        <a:buFont typeface="Arial"/>
                        <a:buNone/>
                      </a:pPr>
                      <a:r>
                        <a:rPr lang="es" sz="1100">
                          <a:solidFill>
                            <a:schemeClr val="dk1"/>
                          </a:solidFill>
                        </a:rPr>
                        <a:t>Environment - positive</a:t>
                      </a:r>
                      <a:endParaRPr sz="1100"/>
                    </a:p>
                  </a:txBody>
                  <a:tcPr marT="91425" marB="91425" marR="91425" marL="91425"/>
                </a:tc>
              </a:tr>
            </a:tbl>
          </a:graphicData>
        </a:graphic>
      </p:graphicFrame>
      <p:sp>
        <p:nvSpPr>
          <p:cNvPr id="255" name="Google Shape;255;p30"/>
          <p:cNvSpPr/>
          <p:nvPr/>
        </p:nvSpPr>
        <p:spPr>
          <a:xfrm>
            <a:off x="4467425" y="2610500"/>
            <a:ext cx="657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56" name="Google Shape;256;p30"/>
          <p:cNvSpPr txBox="1"/>
          <p:nvPr/>
        </p:nvSpPr>
        <p:spPr>
          <a:xfrm>
            <a:off x="6778525" y="239725"/>
            <a:ext cx="21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cxnSp>
        <p:nvCxnSpPr>
          <p:cNvPr id="257" name="Google Shape;257;p30"/>
          <p:cNvCxnSpPr/>
          <p:nvPr/>
        </p:nvCxnSpPr>
        <p:spPr>
          <a:xfrm>
            <a:off x="4438450" y="3713250"/>
            <a:ext cx="852900" cy="664800"/>
          </a:xfrm>
          <a:prstGeom prst="straightConnector1">
            <a:avLst/>
          </a:prstGeom>
          <a:noFill/>
          <a:ln cap="flat" cmpd="sng" w="38100">
            <a:solidFill>
              <a:schemeClr val="dk1"/>
            </a:solidFill>
            <a:prstDash val="solid"/>
            <a:round/>
            <a:headEnd len="med" w="med" type="none"/>
            <a:tailEnd len="med" w="med" type="none"/>
          </a:ln>
        </p:spPr>
      </p:cxnSp>
      <p:cxnSp>
        <p:nvCxnSpPr>
          <p:cNvPr id="258" name="Google Shape;258;p30"/>
          <p:cNvCxnSpPr/>
          <p:nvPr/>
        </p:nvCxnSpPr>
        <p:spPr>
          <a:xfrm flipH="1" rot="10800000">
            <a:off x="4371300" y="3773775"/>
            <a:ext cx="933300" cy="584100"/>
          </a:xfrm>
          <a:prstGeom prst="straightConnector1">
            <a:avLst/>
          </a:prstGeom>
          <a:noFill/>
          <a:ln cap="flat" cmpd="sng" w="38100">
            <a:solidFill>
              <a:schemeClr val="dk1"/>
            </a:solidFill>
            <a:prstDash val="solid"/>
            <a:round/>
            <a:headEnd len="med" w="med" type="none"/>
            <a:tailEnd len="med" w="med" type="none"/>
          </a:ln>
        </p:spPr>
      </p:cxnSp>
      <p:cxnSp>
        <p:nvCxnSpPr>
          <p:cNvPr id="259" name="Google Shape;259;p30"/>
          <p:cNvCxnSpPr/>
          <p:nvPr/>
        </p:nvCxnSpPr>
        <p:spPr>
          <a:xfrm>
            <a:off x="5915700" y="3961700"/>
            <a:ext cx="604200" cy="0"/>
          </a:xfrm>
          <a:prstGeom prst="straightConnector1">
            <a:avLst/>
          </a:prstGeom>
          <a:noFill/>
          <a:ln cap="flat" cmpd="sng" w="28575">
            <a:solidFill>
              <a:schemeClr val="dk1"/>
            </a:solidFill>
            <a:prstDash val="solid"/>
            <a:round/>
            <a:headEnd len="med" w="med" type="none"/>
            <a:tailEnd len="med" w="med" type="triangle"/>
          </a:ln>
        </p:spPr>
      </p:cxnSp>
      <p:sp>
        <p:nvSpPr>
          <p:cNvPr id="260" name="Google Shape;260;p30"/>
          <p:cNvSpPr txBox="1"/>
          <p:nvPr/>
        </p:nvSpPr>
        <p:spPr>
          <a:xfrm>
            <a:off x="6607325" y="3761600"/>
            <a:ext cx="143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F0000"/>
                </a:solidFill>
                <a:latin typeface="Open Sans"/>
                <a:ea typeface="Open Sans"/>
                <a:cs typeface="Open Sans"/>
                <a:sym typeface="Open Sans"/>
              </a:rPr>
              <a:t>positive</a:t>
            </a:r>
            <a:r>
              <a:rPr lang="es">
                <a:latin typeface="Open Sans"/>
                <a:ea typeface="Open Sans"/>
                <a:cs typeface="Open Sans"/>
                <a:sym typeface="Open Sans"/>
              </a:rPr>
              <a:t> or negative</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Sentiment analysis task - imdb movie reviews</a:t>
            </a:r>
            <a:endParaRPr/>
          </a:p>
        </p:txBody>
      </p:sp>
      <p:sp>
        <p:nvSpPr>
          <p:cNvPr id="266" name="Google Shape;266;p31"/>
          <p:cNvSpPr txBox="1"/>
          <p:nvPr/>
        </p:nvSpPr>
        <p:spPr>
          <a:xfrm>
            <a:off x="6778525" y="239725"/>
            <a:ext cx="21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67" name="Google Shape;267;p31"/>
          <p:cNvSpPr txBox="1"/>
          <p:nvPr/>
        </p:nvSpPr>
        <p:spPr>
          <a:xfrm>
            <a:off x="517025" y="1175075"/>
            <a:ext cx="7466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Benchmark dataset - </a:t>
            </a:r>
            <a:r>
              <a:rPr lang="es" u="sng">
                <a:solidFill>
                  <a:schemeClr val="hlink"/>
                </a:solidFill>
                <a:latin typeface="Open Sans"/>
                <a:ea typeface="Open Sans"/>
                <a:cs typeface="Open Sans"/>
                <a:sym typeface="Open Sans"/>
                <a:hlinkClick r:id="rId3"/>
              </a:rPr>
              <a:t>https://gluebenchmark.com/leaderboard</a:t>
            </a:r>
            <a:endParaRPr>
              <a:solidFill>
                <a:srgbClr val="0000FF"/>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s">
                <a:solidFill>
                  <a:schemeClr val="dk1"/>
                </a:solidFill>
                <a:latin typeface="Open Sans"/>
                <a:ea typeface="Open Sans"/>
                <a:cs typeface="Open Sans"/>
                <a:sym typeface="Open Sans"/>
              </a:rPr>
              <a:t>Movie reviews classified on positive or negative by human annotators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pic>
        <p:nvPicPr>
          <p:cNvPr id="268" name="Google Shape;268;p31"/>
          <p:cNvPicPr preferRelativeResize="0"/>
          <p:nvPr/>
        </p:nvPicPr>
        <p:blipFill>
          <a:blip r:embed="rId4">
            <a:alphaModFix/>
          </a:blip>
          <a:stretch>
            <a:fillRect/>
          </a:stretch>
        </p:blipFill>
        <p:spPr>
          <a:xfrm>
            <a:off x="819850" y="2006375"/>
            <a:ext cx="5616025" cy="2005725"/>
          </a:xfrm>
          <a:prstGeom prst="rect">
            <a:avLst/>
          </a:prstGeom>
          <a:noFill/>
          <a:ln>
            <a:noFill/>
          </a:ln>
        </p:spPr>
      </p:pic>
      <p:cxnSp>
        <p:nvCxnSpPr>
          <p:cNvPr id="269" name="Google Shape;269;p31"/>
          <p:cNvCxnSpPr/>
          <p:nvPr/>
        </p:nvCxnSpPr>
        <p:spPr>
          <a:xfrm>
            <a:off x="275300" y="2121850"/>
            <a:ext cx="503700" cy="0"/>
          </a:xfrm>
          <a:prstGeom prst="straightConnector1">
            <a:avLst/>
          </a:prstGeom>
          <a:noFill/>
          <a:ln cap="flat" cmpd="sng" w="28575">
            <a:solidFill>
              <a:srgbClr val="FF0000"/>
            </a:solidFill>
            <a:prstDash val="solid"/>
            <a:round/>
            <a:headEnd len="med" w="med" type="none"/>
            <a:tailEnd len="med" w="med" type="triangle"/>
          </a:ln>
        </p:spPr>
      </p:cxnSp>
      <p:cxnSp>
        <p:nvCxnSpPr>
          <p:cNvPr id="270" name="Google Shape;270;p31"/>
          <p:cNvCxnSpPr/>
          <p:nvPr/>
        </p:nvCxnSpPr>
        <p:spPr>
          <a:xfrm>
            <a:off x="219550" y="2945725"/>
            <a:ext cx="503700" cy="0"/>
          </a:xfrm>
          <a:prstGeom prst="straightConnector1">
            <a:avLst/>
          </a:prstGeom>
          <a:noFill/>
          <a:ln cap="flat" cmpd="sng" w="28575">
            <a:solidFill>
              <a:srgbClr val="FF0000"/>
            </a:solidFill>
            <a:prstDash val="solid"/>
            <a:round/>
            <a:headEnd len="med" w="med" type="none"/>
            <a:tailEnd len="med" w="med" type="triangle"/>
          </a:ln>
        </p:spPr>
      </p:cxnSp>
      <p:pic>
        <p:nvPicPr>
          <p:cNvPr id="271" name="Google Shape;271;p31"/>
          <p:cNvPicPr preferRelativeResize="0"/>
          <p:nvPr/>
        </p:nvPicPr>
        <p:blipFill>
          <a:blip r:embed="rId5">
            <a:alphaModFix/>
          </a:blip>
          <a:stretch>
            <a:fillRect/>
          </a:stretch>
        </p:blipFill>
        <p:spPr>
          <a:xfrm>
            <a:off x="6954450" y="2541525"/>
            <a:ext cx="771525" cy="381000"/>
          </a:xfrm>
          <a:prstGeom prst="rect">
            <a:avLst/>
          </a:prstGeom>
          <a:noFill/>
          <a:ln>
            <a:noFill/>
          </a:ln>
        </p:spPr>
      </p:pic>
      <p:pic>
        <p:nvPicPr>
          <p:cNvPr id="272" name="Google Shape;272;p31"/>
          <p:cNvPicPr preferRelativeResize="0"/>
          <p:nvPr/>
        </p:nvPicPr>
        <p:blipFill>
          <a:blip r:embed="rId6">
            <a:alphaModFix/>
          </a:blip>
          <a:stretch>
            <a:fillRect/>
          </a:stretch>
        </p:blipFill>
        <p:spPr>
          <a:xfrm>
            <a:off x="7860028" y="2541525"/>
            <a:ext cx="710045" cy="381000"/>
          </a:xfrm>
          <a:prstGeom prst="rect">
            <a:avLst/>
          </a:prstGeom>
          <a:noFill/>
          <a:ln>
            <a:noFill/>
          </a:ln>
        </p:spPr>
      </p:pic>
      <p:sp>
        <p:nvSpPr>
          <p:cNvPr id="273" name="Google Shape;273;p31"/>
          <p:cNvSpPr txBox="1"/>
          <p:nvPr/>
        </p:nvSpPr>
        <p:spPr>
          <a:xfrm>
            <a:off x="7648075" y="2046650"/>
            <a:ext cx="2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F0000"/>
                </a:solidFill>
                <a:latin typeface="Open Sans"/>
                <a:ea typeface="Open Sans"/>
                <a:cs typeface="Open Sans"/>
                <a:sym typeface="Open Sans"/>
              </a:rPr>
              <a:t>?</a:t>
            </a:r>
            <a:endParaRPr>
              <a:solidFill>
                <a:srgbClr val="FF000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Background of the lecturer</a:t>
            </a:r>
            <a:endParaRPr/>
          </a:p>
        </p:txBody>
      </p:sp>
      <p:sp>
        <p:nvSpPr>
          <p:cNvPr id="70" name="Google Shape;70;p14"/>
          <p:cNvSpPr/>
          <p:nvPr/>
        </p:nvSpPr>
        <p:spPr>
          <a:xfrm>
            <a:off x="318374" y="1219200"/>
            <a:ext cx="8520600" cy="60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14"/>
          <p:cNvCxnSpPr/>
          <p:nvPr/>
        </p:nvCxnSpPr>
        <p:spPr>
          <a:xfrm>
            <a:off x="2481775" y="3079525"/>
            <a:ext cx="3900" cy="265500"/>
          </a:xfrm>
          <a:prstGeom prst="straightConnector1">
            <a:avLst/>
          </a:prstGeom>
          <a:noFill/>
          <a:ln cap="flat" cmpd="sng" w="9525">
            <a:solidFill>
              <a:schemeClr val="dk2"/>
            </a:solidFill>
            <a:prstDash val="solid"/>
            <a:round/>
            <a:headEnd len="med" w="med" type="none"/>
            <a:tailEnd len="med" w="med" type="triangle"/>
          </a:ln>
        </p:spPr>
      </p:cxnSp>
      <p:sp>
        <p:nvSpPr>
          <p:cNvPr id="72" name="Google Shape;72;p14"/>
          <p:cNvSpPr txBox="1"/>
          <p:nvPr/>
        </p:nvSpPr>
        <p:spPr>
          <a:xfrm>
            <a:off x="1794625" y="3497425"/>
            <a:ext cx="1686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rgbClr val="D9D9D9"/>
                </a:solidFill>
                <a:latin typeface="Open Sans"/>
                <a:ea typeface="Open Sans"/>
                <a:cs typeface="Open Sans"/>
                <a:sym typeface="Open Sans"/>
              </a:rPr>
              <a:t>Institute of Computer Science (FORTH Hellas)</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rPr lang="es" sz="900">
                <a:solidFill>
                  <a:srgbClr val="D9D9D9"/>
                </a:solidFill>
                <a:latin typeface="Open Sans"/>
                <a:ea typeface="Open Sans"/>
                <a:cs typeface="Open Sans"/>
                <a:sym typeface="Open Sans"/>
              </a:rPr>
              <a:t>European Listening Talker project (FET 7)</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rPr lang="es" sz="900">
                <a:solidFill>
                  <a:srgbClr val="D9D9D9"/>
                </a:solidFill>
                <a:latin typeface="Open Sans"/>
                <a:ea typeface="Open Sans"/>
                <a:cs typeface="Open Sans"/>
                <a:sym typeface="Open Sans"/>
              </a:rPr>
              <a:t>Toshiba Research Laboratory (1 patent)</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t/>
            </a:r>
            <a:endParaRPr sz="900">
              <a:solidFill>
                <a:srgbClr val="D9D9D9"/>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rgbClr val="D9D9D9"/>
                </a:solidFill>
                <a:latin typeface="Open Sans"/>
                <a:ea typeface="Open Sans"/>
                <a:cs typeface="Open Sans"/>
                <a:sym typeface="Open Sans"/>
              </a:rPr>
              <a:t>Bequest Fellowship award</a:t>
            </a:r>
            <a:endParaRPr sz="900">
              <a:solidFill>
                <a:srgbClr val="D9D9D9"/>
              </a:solidFill>
              <a:latin typeface="Open Sans"/>
              <a:ea typeface="Open Sans"/>
              <a:cs typeface="Open Sans"/>
              <a:sym typeface="Open Sans"/>
            </a:endParaRPr>
          </a:p>
        </p:txBody>
      </p:sp>
      <p:sp>
        <p:nvSpPr>
          <p:cNvPr id="73" name="Google Shape;73;p14"/>
          <p:cNvSpPr txBox="1"/>
          <p:nvPr/>
        </p:nvSpPr>
        <p:spPr>
          <a:xfrm>
            <a:off x="362600" y="3497425"/>
            <a:ext cx="94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rgbClr val="CCCCCC"/>
                </a:solidFill>
                <a:latin typeface="Open Sans"/>
                <a:ea typeface="Open Sans"/>
                <a:cs typeface="Open Sans"/>
                <a:sym typeface="Open Sans"/>
              </a:rPr>
              <a:t>2 conference </a:t>
            </a:r>
            <a:endParaRPr sz="900">
              <a:solidFill>
                <a:srgbClr val="CCCCCC"/>
              </a:solidFill>
              <a:latin typeface="Open Sans"/>
              <a:ea typeface="Open Sans"/>
              <a:cs typeface="Open Sans"/>
              <a:sym typeface="Open Sans"/>
            </a:endParaRPr>
          </a:p>
          <a:p>
            <a:pPr indent="0" lvl="0" marL="0" rtl="0" algn="l">
              <a:spcBef>
                <a:spcPts val="0"/>
              </a:spcBef>
              <a:spcAft>
                <a:spcPts val="0"/>
              </a:spcAft>
              <a:buNone/>
            </a:pPr>
            <a:r>
              <a:rPr lang="es" sz="900">
                <a:solidFill>
                  <a:srgbClr val="CCCCCC"/>
                </a:solidFill>
                <a:latin typeface="Open Sans"/>
                <a:ea typeface="Open Sans"/>
                <a:cs typeface="Open Sans"/>
                <a:sym typeface="Open Sans"/>
              </a:rPr>
              <a:t>publications</a:t>
            </a:r>
            <a:endParaRPr sz="900">
              <a:solidFill>
                <a:srgbClr val="CCCCCC"/>
              </a:solidFill>
              <a:latin typeface="Open Sans"/>
              <a:ea typeface="Open Sans"/>
              <a:cs typeface="Open Sans"/>
              <a:sym typeface="Open Sans"/>
            </a:endParaRPr>
          </a:p>
        </p:txBody>
      </p:sp>
      <p:cxnSp>
        <p:nvCxnSpPr>
          <p:cNvPr id="74" name="Google Shape;74;p14"/>
          <p:cNvCxnSpPr/>
          <p:nvPr/>
        </p:nvCxnSpPr>
        <p:spPr>
          <a:xfrm>
            <a:off x="781050" y="3079525"/>
            <a:ext cx="3900" cy="2655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4"/>
          <p:cNvCxnSpPr/>
          <p:nvPr/>
        </p:nvCxnSpPr>
        <p:spPr>
          <a:xfrm>
            <a:off x="4342775" y="3079525"/>
            <a:ext cx="3900" cy="26550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4"/>
          <p:cNvSpPr txBox="1"/>
          <p:nvPr/>
        </p:nvSpPr>
        <p:spPr>
          <a:xfrm>
            <a:off x="3655625" y="3497425"/>
            <a:ext cx="168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rgbClr val="D9D9D9"/>
                </a:solidFill>
                <a:latin typeface="Open Sans"/>
                <a:ea typeface="Open Sans"/>
                <a:cs typeface="Open Sans"/>
                <a:sym typeface="Open Sans"/>
              </a:rPr>
              <a:t>1 patent</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rPr lang="es" sz="900">
                <a:solidFill>
                  <a:srgbClr val="D9D9D9"/>
                </a:solidFill>
                <a:latin typeface="Open Sans"/>
                <a:ea typeface="Open Sans"/>
                <a:cs typeface="Open Sans"/>
                <a:sym typeface="Open Sans"/>
              </a:rPr>
              <a:t>integration on Samsung 8 Galaxy mobile phone</a:t>
            </a:r>
            <a:endParaRPr sz="900">
              <a:solidFill>
                <a:srgbClr val="D9D9D9"/>
              </a:solidFill>
              <a:latin typeface="Open Sans"/>
              <a:ea typeface="Open Sans"/>
              <a:cs typeface="Open Sans"/>
              <a:sym typeface="Open Sans"/>
            </a:endParaRPr>
          </a:p>
        </p:txBody>
      </p:sp>
      <p:sp>
        <p:nvSpPr>
          <p:cNvPr id="77" name="Google Shape;77;p14"/>
          <p:cNvSpPr txBox="1"/>
          <p:nvPr/>
        </p:nvSpPr>
        <p:spPr>
          <a:xfrm>
            <a:off x="5342525" y="3500050"/>
            <a:ext cx="189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rgbClr val="CCCCCC"/>
                </a:solidFill>
                <a:latin typeface="Open Sans"/>
                <a:ea typeface="Open Sans"/>
                <a:cs typeface="Open Sans"/>
                <a:sym typeface="Open Sans"/>
              </a:rPr>
              <a:t>Marie Curie Seal of Excellence</a:t>
            </a:r>
            <a:endParaRPr sz="900">
              <a:solidFill>
                <a:srgbClr val="CCCCCC"/>
              </a:solidFill>
              <a:latin typeface="Open Sans"/>
              <a:ea typeface="Open Sans"/>
              <a:cs typeface="Open Sans"/>
              <a:sym typeface="Open Sans"/>
            </a:endParaRPr>
          </a:p>
        </p:txBody>
      </p:sp>
      <p:cxnSp>
        <p:nvCxnSpPr>
          <p:cNvPr id="78" name="Google Shape;78;p14"/>
          <p:cNvCxnSpPr/>
          <p:nvPr/>
        </p:nvCxnSpPr>
        <p:spPr>
          <a:xfrm>
            <a:off x="6082250" y="3050625"/>
            <a:ext cx="3900" cy="265500"/>
          </a:xfrm>
          <a:prstGeom prst="straightConnector1">
            <a:avLst/>
          </a:prstGeom>
          <a:noFill/>
          <a:ln cap="flat" cmpd="sng" w="9525">
            <a:solidFill>
              <a:schemeClr val="dk2"/>
            </a:solidFill>
            <a:prstDash val="solid"/>
            <a:round/>
            <a:headEnd len="med" w="med" type="none"/>
            <a:tailEnd len="med" w="med" type="triangle"/>
          </a:ln>
        </p:spPr>
      </p:cxnSp>
      <p:sp>
        <p:nvSpPr>
          <p:cNvPr id="79" name="Google Shape;79;p14"/>
          <p:cNvSpPr txBox="1"/>
          <p:nvPr/>
        </p:nvSpPr>
        <p:spPr>
          <a:xfrm>
            <a:off x="7145400" y="3500050"/>
            <a:ext cx="1686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rgbClr val="D9D9D9"/>
                </a:solidFill>
                <a:latin typeface="Open Sans"/>
                <a:ea typeface="Open Sans"/>
                <a:cs typeface="Open Sans"/>
                <a:sym typeface="Open Sans"/>
              </a:rPr>
              <a:t>Transformers Bert, T5</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rPr lang="es" sz="900">
                <a:solidFill>
                  <a:srgbClr val="D9D9D9"/>
                </a:solidFill>
                <a:latin typeface="Open Sans"/>
                <a:ea typeface="Open Sans"/>
                <a:cs typeface="Open Sans"/>
                <a:sym typeface="Open Sans"/>
              </a:rPr>
              <a:t>Replaced company’s traditional NLP dialogue systems (best in internal Golden competition)</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t/>
            </a:r>
            <a:endParaRPr sz="900">
              <a:latin typeface="Open Sans"/>
              <a:ea typeface="Open Sans"/>
              <a:cs typeface="Open Sans"/>
              <a:sym typeface="Open Sans"/>
            </a:endParaRPr>
          </a:p>
          <a:p>
            <a:pPr indent="0" lvl="0" marL="0" rtl="0" algn="l">
              <a:spcBef>
                <a:spcPts val="0"/>
              </a:spcBef>
              <a:spcAft>
                <a:spcPts val="0"/>
              </a:spcAft>
              <a:buNone/>
            </a:pPr>
            <a:r>
              <a:t/>
            </a:r>
            <a:endParaRPr sz="900">
              <a:latin typeface="Open Sans"/>
              <a:ea typeface="Open Sans"/>
              <a:cs typeface="Open Sans"/>
              <a:sym typeface="Open Sans"/>
            </a:endParaRPr>
          </a:p>
        </p:txBody>
      </p:sp>
      <p:cxnSp>
        <p:nvCxnSpPr>
          <p:cNvPr id="80" name="Google Shape;80;p14"/>
          <p:cNvCxnSpPr/>
          <p:nvPr/>
        </p:nvCxnSpPr>
        <p:spPr>
          <a:xfrm>
            <a:off x="7750750" y="3079525"/>
            <a:ext cx="3900" cy="265500"/>
          </a:xfrm>
          <a:prstGeom prst="straightConnector1">
            <a:avLst/>
          </a:prstGeom>
          <a:noFill/>
          <a:ln cap="flat" cmpd="sng" w="9525">
            <a:solidFill>
              <a:schemeClr val="dk2"/>
            </a:solidFill>
            <a:prstDash val="solid"/>
            <a:round/>
            <a:headEnd len="med" w="med" type="none"/>
            <a:tailEnd len="med" w="med" type="triangle"/>
          </a:ln>
        </p:spPr>
      </p:cxnSp>
      <p:grpSp>
        <p:nvGrpSpPr>
          <p:cNvPr id="81" name="Google Shape;81;p14"/>
          <p:cNvGrpSpPr/>
          <p:nvPr/>
        </p:nvGrpSpPr>
        <p:grpSpPr>
          <a:xfrm>
            <a:off x="311712" y="1178025"/>
            <a:ext cx="8754888" cy="2323969"/>
            <a:chOff x="311700" y="1178031"/>
            <a:chExt cx="9118725" cy="2323969"/>
          </a:xfrm>
        </p:grpSpPr>
        <p:sp>
          <p:nvSpPr>
            <p:cNvPr id="82" name="Google Shape;82;p14"/>
            <p:cNvSpPr txBox="1"/>
            <p:nvPr/>
          </p:nvSpPr>
          <p:spPr>
            <a:xfrm>
              <a:off x="311700" y="1219200"/>
              <a:ext cx="1763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pen Sans"/>
                  <a:ea typeface="Open Sans"/>
                  <a:cs typeface="Open Sans"/>
                  <a:sym typeface="Open Sans"/>
                </a:rPr>
                <a:t>National technical university of Athens</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Electrical &amp; Computer Engineer</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Mobile communications</a:t>
              </a:r>
              <a:endParaRPr sz="1200">
                <a:latin typeface="Open Sans"/>
                <a:ea typeface="Open Sans"/>
                <a:cs typeface="Open Sans"/>
                <a:sym typeface="Open Sans"/>
              </a:endParaRPr>
            </a:p>
          </p:txBody>
        </p:sp>
        <p:sp>
          <p:nvSpPr>
            <p:cNvPr id="83" name="Google Shape;83;p14"/>
            <p:cNvSpPr txBox="1"/>
            <p:nvPr/>
          </p:nvSpPr>
          <p:spPr>
            <a:xfrm>
              <a:off x="1925850" y="1219200"/>
              <a:ext cx="19287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pen Sans"/>
                  <a:ea typeface="Open Sans"/>
                  <a:cs typeface="Open Sans"/>
                  <a:sym typeface="Open Sans"/>
                </a:rPr>
                <a:t>University of Crete</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MSc &amp; PhD</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Signal and </a:t>
              </a:r>
              <a:r>
                <a:rPr b="1" lang="es" sz="1200">
                  <a:latin typeface="Open Sans"/>
                  <a:ea typeface="Open Sans"/>
                  <a:cs typeface="Open Sans"/>
                  <a:sym typeface="Open Sans"/>
                </a:rPr>
                <a:t>speech processing</a:t>
              </a:r>
              <a:endParaRPr b="1"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Machine learning</a:t>
              </a:r>
              <a:endParaRPr sz="12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84" name="Google Shape;84;p14"/>
            <p:cNvSpPr txBox="1"/>
            <p:nvPr/>
          </p:nvSpPr>
          <p:spPr>
            <a:xfrm>
              <a:off x="3448912" y="1207331"/>
              <a:ext cx="2173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pen Sans"/>
                  <a:ea typeface="Open Sans"/>
                  <a:cs typeface="Open Sans"/>
                  <a:sym typeface="Open Sans"/>
                </a:rPr>
                <a:t>Samsung Research United Kingdom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Senior researcher</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b="1" lang="es" sz="1200">
                  <a:latin typeface="Open Sans"/>
                  <a:ea typeface="Open Sans"/>
                  <a:cs typeface="Open Sans"/>
                  <a:sym typeface="Open Sans"/>
                </a:rPr>
                <a:t>Speech modifications</a:t>
              </a:r>
              <a:endParaRPr b="1"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Audio enhancement (</a:t>
              </a:r>
              <a:r>
                <a:rPr b="1" lang="es" sz="1200">
                  <a:latin typeface="Open Sans"/>
                  <a:ea typeface="Open Sans"/>
                  <a:cs typeface="Open Sans"/>
                  <a:sym typeface="Open Sans"/>
                </a:rPr>
                <a:t>Deep neural networks</a:t>
              </a:r>
              <a:r>
                <a:rPr lang="es" sz="1200">
                  <a:latin typeface="Open Sans"/>
                  <a:ea typeface="Open Sans"/>
                  <a:cs typeface="Open Sans"/>
                  <a:sym typeface="Open Sans"/>
                </a:rPr>
                <a:t>)</a:t>
              </a:r>
              <a:endParaRPr>
                <a:latin typeface="Open Sans"/>
                <a:ea typeface="Open Sans"/>
                <a:cs typeface="Open Sans"/>
                <a:sym typeface="Open Sans"/>
              </a:endParaRPr>
            </a:p>
          </p:txBody>
        </p:sp>
        <p:sp>
          <p:nvSpPr>
            <p:cNvPr id="85" name="Google Shape;85;p14"/>
            <p:cNvSpPr txBox="1"/>
            <p:nvPr/>
          </p:nvSpPr>
          <p:spPr>
            <a:xfrm>
              <a:off x="7501725" y="1224100"/>
              <a:ext cx="19287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pen Sans"/>
                  <a:ea typeface="Open Sans"/>
                  <a:cs typeface="Open Sans"/>
                  <a:sym typeface="Open Sans"/>
                </a:rPr>
                <a:t>SHERPA.AI</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AI researcher</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b="1" lang="es" sz="1200">
                  <a:latin typeface="Open Sans"/>
                  <a:ea typeface="Open Sans"/>
                  <a:cs typeface="Open Sans"/>
                  <a:sym typeface="Open Sans"/>
                </a:rPr>
                <a:t>NLP</a:t>
              </a:r>
              <a:r>
                <a:rPr lang="es" sz="1200">
                  <a:latin typeface="Open Sans"/>
                  <a:ea typeface="Open Sans"/>
                  <a:cs typeface="Open Sans"/>
                  <a:sym typeface="Open Sans"/>
                </a:rPr>
                <a:t> (Text classification and text generation using </a:t>
              </a:r>
              <a:r>
                <a:rPr b="1" lang="es" sz="1200">
                  <a:latin typeface="Open Sans"/>
                  <a:ea typeface="Open Sans"/>
                  <a:cs typeface="Open Sans"/>
                  <a:sym typeface="Open Sans"/>
                </a:rPr>
                <a:t>Transformers</a:t>
              </a:r>
              <a:r>
                <a:rPr lang="es" sz="1200">
                  <a:latin typeface="Open Sans"/>
                  <a:ea typeface="Open Sans"/>
                  <a:cs typeface="Open Sans"/>
                  <a:sym typeface="Open Sans"/>
                </a:rPr>
                <a:t>)</a:t>
              </a:r>
              <a:endParaRPr sz="12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86" name="Google Shape;86;p14"/>
            <p:cNvSpPr txBox="1"/>
            <p:nvPr/>
          </p:nvSpPr>
          <p:spPr>
            <a:xfrm>
              <a:off x="5494923" y="1178031"/>
              <a:ext cx="21201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pen Sans"/>
                  <a:ea typeface="Open Sans"/>
                  <a:cs typeface="Open Sans"/>
                  <a:sym typeface="Open Sans"/>
                </a:rPr>
                <a:t>Basque Research Center of cognition Brain and Language</a:t>
              </a:r>
              <a:endParaRPr sz="1200">
                <a:latin typeface="Open Sans"/>
                <a:ea typeface="Open Sans"/>
                <a:cs typeface="Open Sans"/>
                <a:sym typeface="Open Sans"/>
              </a:endParaRPr>
            </a:p>
            <a:p>
              <a:pPr indent="0" lvl="0" marL="0" rtl="0" algn="l">
                <a:spcBef>
                  <a:spcPts val="0"/>
                </a:spcBef>
                <a:spcAft>
                  <a:spcPts val="0"/>
                </a:spcAft>
                <a:buNone/>
              </a:pPr>
              <a:r>
                <a:t/>
              </a:r>
              <a:endParaRPr sz="3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Postdoctoral researcher</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Cognitive tasks, online auditory feedback alterations</a:t>
              </a:r>
              <a:endParaRPr sz="12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grpSp>
      <p:sp>
        <p:nvSpPr>
          <p:cNvPr id="87" name="Google Shape;87;p14"/>
          <p:cNvSpPr txBox="1"/>
          <p:nvPr/>
        </p:nvSpPr>
        <p:spPr>
          <a:xfrm>
            <a:off x="5394075" y="229675"/>
            <a:ext cx="4008900" cy="4002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lang="es">
                <a:solidFill>
                  <a:srgbClr val="999999"/>
                </a:solidFill>
                <a:latin typeface="Open Sans"/>
                <a:ea typeface="Open Sans"/>
                <a:cs typeface="Open Sans"/>
                <a:sym typeface="Open Sans"/>
              </a:rPr>
              <a:t>Maria Koutsogiannaki</a:t>
            </a:r>
            <a:endParaRPr>
              <a:solidFill>
                <a:srgbClr val="999999"/>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Creating a model to recognise sentiments (text)</a:t>
            </a:r>
            <a:endParaRPr/>
          </a:p>
        </p:txBody>
      </p:sp>
      <p:sp>
        <p:nvSpPr>
          <p:cNvPr id="279" name="Google Shape;279;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rgbClr val="FF0000"/>
                </a:solidFill>
              </a:rPr>
              <a:t>Complete the graph :) </a:t>
            </a:r>
            <a:endParaRPr>
              <a:solidFill>
                <a:srgbClr val="FF0000"/>
              </a:solidFill>
            </a:endParaRPr>
          </a:p>
        </p:txBody>
      </p:sp>
      <p:pic>
        <p:nvPicPr>
          <p:cNvPr id="280" name="Google Shape;280;p32"/>
          <p:cNvPicPr preferRelativeResize="0"/>
          <p:nvPr/>
        </p:nvPicPr>
        <p:blipFill>
          <a:blip r:embed="rId3">
            <a:alphaModFix/>
          </a:blip>
          <a:stretch>
            <a:fillRect/>
          </a:stretch>
        </p:blipFill>
        <p:spPr>
          <a:xfrm>
            <a:off x="2131925" y="1852398"/>
            <a:ext cx="4483299" cy="2688350"/>
          </a:xfrm>
          <a:prstGeom prst="rect">
            <a:avLst/>
          </a:prstGeom>
          <a:noFill/>
          <a:ln>
            <a:noFill/>
          </a:ln>
        </p:spPr>
      </p:pic>
      <p:cxnSp>
        <p:nvCxnSpPr>
          <p:cNvPr id="281" name="Google Shape;281;p32"/>
          <p:cNvCxnSpPr/>
          <p:nvPr/>
        </p:nvCxnSpPr>
        <p:spPr>
          <a:xfrm>
            <a:off x="1329525" y="2712875"/>
            <a:ext cx="1034100" cy="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32"/>
          <p:cNvCxnSpPr/>
          <p:nvPr/>
        </p:nvCxnSpPr>
        <p:spPr>
          <a:xfrm>
            <a:off x="1342950" y="2947800"/>
            <a:ext cx="1047600" cy="0"/>
          </a:xfrm>
          <a:prstGeom prst="straightConnector1">
            <a:avLst/>
          </a:prstGeom>
          <a:noFill/>
          <a:ln cap="flat" cmpd="sng" w="9525">
            <a:solidFill>
              <a:schemeClr val="dk2"/>
            </a:solidFill>
            <a:prstDash val="solid"/>
            <a:round/>
            <a:headEnd len="med" w="med" type="none"/>
            <a:tailEnd len="med" w="med" type="triangle"/>
          </a:ln>
        </p:spPr>
      </p:cxnSp>
      <p:pic>
        <p:nvPicPr>
          <p:cNvPr id="283" name="Google Shape;283;p32"/>
          <p:cNvPicPr preferRelativeResize="0"/>
          <p:nvPr/>
        </p:nvPicPr>
        <p:blipFill>
          <a:blip r:embed="rId4">
            <a:alphaModFix/>
          </a:blip>
          <a:stretch>
            <a:fillRect/>
          </a:stretch>
        </p:blipFill>
        <p:spPr>
          <a:xfrm>
            <a:off x="493029" y="2571750"/>
            <a:ext cx="804146" cy="2149850"/>
          </a:xfrm>
          <a:prstGeom prst="rect">
            <a:avLst/>
          </a:prstGeom>
          <a:noFill/>
          <a:ln>
            <a:noFill/>
          </a:ln>
        </p:spPr>
      </p:pic>
      <p:cxnSp>
        <p:nvCxnSpPr>
          <p:cNvPr id="284" name="Google Shape;284;p32"/>
          <p:cNvCxnSpPr/>
          <p:nvPr/>
        </p:nvCxnSpPr>
        <p:spPr>
          <a:xfrm>
            <a:off x="1342950" y="3176400"/>
            <a:ext cx="1047600" cy="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32"/>
          <p:cNvCxnSpPr/>
          <p:nvPr/>
        </p:nvCxnSpPr>
        <p:spPr>
          <a:xfrm>
            <a:off x="1342950" y="3405000"/>
            <a:ext cx="1047600" cy="0"/>
          </a:xfrm>
          <a:prstGeom prst="straightConnector1">
            <a:avLst/>
          </a:prstGeom>
          <a:noFill/>
          <a:ln cap="flat" cmpd="sng" w="9525">
            <a:solidFill>
              <a:schemeClr val="dk2"/>
            </a:solidFill>
            <a:prstDash val="solid"/>
            <a:round/>
            <a:headEnd len="med" w="med" type="none"/>
            <a:tailEnd len="med" w="med" type="triangle"/>
          </a:ln>
        </p:spPr>
      </p:cxnSp>
      <p:cxnSp>
        <p:nvCxnSpPr>
          <p:cNvPr id="286" name="Google Shape;286;p32"/>
          <p:cNvCxnSpPr/>
          <p:nvPr/>
        </p:nvCxnSpPr>
        <p:spPr>
          <a:xfrm>
            <a:off x="1342950" y="3633600"/>
            <a:ext cx="1047600" cy="0"/>
          </a:xfrm>
          <a:prstGeom prst="straightConnector1">
            <a:avLst/>
          </a:prstGeom>
          <a:noFill/>
          <a:ln cap="flat" cmpd="sng" w="9525">
            <a:solidFill>
              <a:schemeClr val="dk2"/>
            </a:solidFill>
            <a:prstDash val="solid"/>
            <a:round/>
            <a:headEnd len="med" w="med" type="none"/>
            <a:tailEnd len="med" w="med" type="triangle"/>
          </a:ln>
        </p:spPr>
      </p:cxnSp>
      <p:cxnSp>
        <p:nvCxnSpPr>
          <p:cNvPr id="287" name="Google Shape;287;p32"/>
          <p:cNvCxnSpPr/>
          <p:nvPr/>
        </p:nvCxnSpPr>
        <p:spPr>
          <a:xfrm>
            <a:off x="1342950" y="3862200"/>
            <a:ext cx="1047600" cy="0"/>
          </a:xfrm>
          <a:prstGeom prst="straightConnector1">
            <a:avLst/>
          </a:prstGeom>
          <a:noFill/>
          <a:ln cap="flat" cmpd="sng" w="9525">
            <a:solidFill>
              <a:schemeClr val="dk2"/>
            </a:solidFill>
            <a:prstDash val="solid"/>
            <a:round/>
            <a:headEnd len="med" w="med" type="none"/>
            <a:tailEnd len="med" w="med" type="triangle"/>
          </a:ln>
        </p:spPr>
      </p:cxnSp>
      <p:cxnSp>
        <p:nvCxnSpPr>
          <p:cNvPr id="288" name="Google Shape;288;p32"/>
          <p:cNvCxnSpPr/>
          <p:nvPr/>
        </p:nvCxnSpPr>
        <p:spPr>
          <a:xfrm>
            <a:off x="1342950" y="4090800"/>
            <a:ext cx="1047600" cy="0"/>
          </a:xfrm>
          <a:prstGeom prst="straightConnector1">
            <a:avLst/>
          </a:prstGeom>
          <a:noFill/>
          <a:ln cap="flat" cmpd="sng" w="9525">
            <a:solidFill>
              <a:schemeClr val="dk2"/>
            </a:solidFill>
            <a:prstDash val="solid"/>
            <a:round/>
            <a:headEnd len="med" w="med" type="none"/>
            <a:tailEnd len="med" w="med" type="triangle"/>
          </a:ln>
        </p:spPr>
      </p:cxnSp>
      <p:cxnSp>
        <p:nvCxnSpPr>
          <p:cNvPr id="289" name="Google Shape;289;p32"/>
          <p:cNvCxnSpPr/>
          <p:nvPr/>
        </p:nvCxnSpPr>
        <p:spPr>
          <a:xfrm>
            <a:off x="1342950" y="4319400"/>
            <a:ext cx="104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Creating a model to recognise sentiments (text)</a:t>
            </a:r>
            <a:endParaRPr/>
          </a:p>
        </p:txBody>
      </p:sp>
      <p:sp>
        <p:nvSpPr>
          <p:cNvPr id="295" name="Google Shape;295;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rgbClr val="FF0000"/>
                </a:solidFill>
              </a:rPr>
              <a:t>Complete the graph :) </a:t>
            </a:r>
            <a:endParaRPr>
              <a:solidFill>
                <a:srgbClr val="FF0000"/>
              </a:solidFill>
            </a:endParaRPr>
          </a:p>
        </p:txBody>
      </p:sp>
      <p:pic>
        <p:nvPicPr>
          <p:cNvPr id="296" name="Google Shape;296;p33"/>
          <p:cNvPicPr preferRelativeResize="0"/>
          <p:nvPr/>
        </p:nvPicPr>
        <p:blipFill>
          <a:blip r:embed="rId3">
            <a:alphaModFix/>
          </a:blip>
          <a:stretch>
            <a:fillRect/>
          </a:stretch>
        </p:blipFill>
        <p:spPr>
          <a:xfrm>
            <a:off x="2131925" y="1852398"/>
            <a:ext cx="4483299" cy="2688350"/>
          </a:xfrm>
          <a:prstGeom prst="rect">
            <a:avLst/>
          </a:prstGeom>
          <a:noFill/>
          <a:ln>
            <a:noFill/>
          </a:ln>
        </p:spPr>
      </p:pic>
      <p:cxnSp>
        <p:nvCxnSpPr>
          <p:cNvPr id="297" name="Google Shape;297;p33"/>
          <p:cNvCxnSpPr/>
          <p:nvPr/>
        </p:nvCxnSpPr>
        <p:spPr>
          <a:xfrm>
            <a:off x="1329525" y="2712875"/>
            <a:ext cx="1034100" cy="0"/>
          </a:xfrm>
          <a:prstGeom prst="straightConnector1">
            <a:avLst/>
          </a:prstGeom>
          <a:noFill/>
          <a:ln cap="flat" cmpd="sng" w="9525">
            <a:solidFill>
              <a:schemeClr val="dk2"/>
            </a:solidFill>
            <a:prstDash val="solid"/>
            <a:round/>
            <a:headEnd len="med" w="med" type="none"/>
            <a:tailEnd len="med" w="med" type="triangle"/>
          </a:ln>
        </p:spPr>
      </p:cxnSp>
      <p:cxnSp>
        <p:nvCxnSpPr>
          <p:cNvPr id="298" name="Google Shape;298;p33"/>
          <p:cNvCxnSpPr/>
          <p:nvPr/>
        </p:nvCxnSpPr>
        <p:spPr>
          <a:xfrm>
            <a:off x="1342950" y="2947800"/>
            <a:ext cx="1047600" cy="0"/>
          </a:xfrm>
          <a:prstGeom prst="straightConnector1">
            <a:avLst/>
          </a:prstGeom>
          <a:noFill/>
          <a:ln cap="flat" cmpd="sng" w="9525">
            <a:solidFill>
              <a:schemeClr val="dk2"/>
            </a:solidFill>
            <a:prstDash val="solid"/>
            <a:round/>
            <a:headEnd len="med" w="med" type="none"/>
            <a:tailEnd len="med" w="med" type="triangle"/>
          </a:ln>
        </p:spPr>
      </p:cxnSp>
      <p:pic>
        <p:nvPicPr>
          <p:cNvPr id="299" name="Google Shape;299;p33"/>
          <p:cNvPicPr preferRelativeResize="0"/>
          <p:nvPr/>
        </p:nvPicPr>
        <p:blipFill>
          <a:blip r:embed="rId4">
            <a:alphaModFix/>
          </a:blip>
          <a:stretch>
            <a:fillRect/>
          </a:stretch>
        </p:blipFill>
        <p:spPr>
          <a:xfrm>
            <a:off x="493029" y="2571750"/>
            <a:ext cx="804146" cy="2149850"/>
          </a:xfrm>
          <a:prstGeom prst="rect">
            <a:avLst/>
          </a:prstGeom>
          <a:noFill/>
          <a:ln>
            <a:noFill/>
          </a:ln>
        </p:spPr>
      </p:pic>
      <p:cxnSp>
        <p:nvCxnSpPr>
          <p:cNvPr id="300" name="Google Shape;300;p33"/>
          <p:cNvCxnSpPr/>
          <p:nvPr/>
        </p:nvCxnSpPr>
        <p:spPr>
          <a:xfrm>
            <a:off x="1342950" y="3176400"/>
            <a:ext cx="1047600" cy="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33"/>
          <p:cNvCxnSpPr/>
          <p:nvPr/>
        </p:nvCxnSpPr>
        <p:spPr>
          <a:xfrm>
            <a:off x="1342950" y="3405000"/>
            <a:ext cx="1047600" cy="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33"/>
          <p:cNvCxnSpPr/>
          <p:nvPr/>
        </p:nvCxnSpPr>
        <p:spPr>
          <a:xfrm>
            <a:off x="1342950" y="3633600"/>
            <a:ext cx="1047600" cy="0"/>
          </a:xfrm>
          <a:prstGeom prst="straightConnector1">
            <a:avLst/>
          </a:prstGeom>
          <a:noFill/>
          <a:ln cap="flat" cmpd="sng" w="9525">
            <a:solidFill>
              <a:schemeClr val="dk2"/>
            </a:solidFill>
            <a:prstDash val="solid"/>
            <a:round/>
            <a:headEnd len="med" w="med" type="none"/>
            <a:tailEnd len="med" w="med" type="triangle"/>
          </a:ln>
        </p:spPr>
      </p:cxnSp>
      <p:cxnSp>
        <p:nvCxnSpPr>
          <p:cNvPr id="303" name="Google Shape;303;p33"/>
          <p:cNvCxnSpPr/>
          <p:nvPr/>
        </p:nvCxnSpPr>
        <p:spPr>
          <a:xfrm>
            <a:off x="1342950" y="3862200"/>
            <a:ext cx="1047600" cy="0"/>
          </a:xfrm>
          <a:prstGeom prst="straightConnector1">
            <a:avLst/>
          </a:prstGeom>
          <a:noFill/>
          <a:ln cap="flat" cmpd="sng" w="9525">
            <a:solidFill>
              <a:schemeClr val="dk2"/>
            </a:solidFill>
            <a:prstDash val="solid"/>
            <a:round/>
            <a:headEnd len="med" w="med" type="none"/>
            <a:tailEnd len="med" w="med" type="triangle"/>
          </a:ln>
        </p:spPr>
      </p:cxnSp>
      <p:cxnSp>
        <p:nvCxnSpPr>
          <p:cNvPr id="304" name="Google Shape;304;p33"/>
          <p:cNvCxnSpPr/>
          <p:nvPr/>
        </p:nvCxnSpPr>
        <p:spPr>
          <a:xfrm>
            <a:off x="1342950" y="4090800"/>
            <a:ext cx="1047600" cy="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p33"/>
          <p:cNvCxnSpPr/>
          <p:nvPr/>
        </p:nvCxnSpPr>
        <p:spPr>
          <a:xfrm>
            <a:off x="1342950" y="4319400"/>
            <a:ext cx="1047600" cy="0"/>
          </a:xfrm>
          <a:prstGeom prst="straightConnector1">
            <a:avLst/>
          </a:prstGeom>
          <a:noFill/>
          <a:ln cap="flat" cmpd="sng" w="9525">
            <a:solidFill>
              <a:schemeClr val="dk2"/>
            </a:solidFill>
            <a:prstDash val="solid"/>
            <a:round/>
            <a:headEnd len="med" w="med" type="none"/>
            <a:tailEnd len="med" w="med" type="triangle"/>
          </a:ln>
        </p:spPr>
      </p:cxnSp>
      <p:pic>
        <p:nvPicPr>
          <p:cNvPr id="306" name="Google Shape;306;p33"/>
          <p:cNvPicPr preferRelativeResize="0"/>
          <p:nvPr/>
        </p:nvPicPr>
        <p:blipFill>
          <a:blip r:embed="rId5">
            <a:alphaModFix/>
          </a:blip>
          <a:stretch>
            <a:fillRect/>
          </a:stretch>
        </p:blipFill>
        <p:spPr>
          <a:xfrm>
            <a:off x="6861675" y="3374125"/>
            <a:ext cx="578829" cy="259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312" name="Google Shape;312;p3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Background of the lecturer</a:t>
            </a:r>
            <a:endParaRPr/>
          </a:p>
        </p:txBody>
      </p:sp>
      <p:sp>
        <p:nvSpPr>
          <p:cNvPr id="93" name="Google Shape;93;p15"/>
          <p:cNvSpPr/>
          <p:nvPr/>
        </p:nvSpPr>
        <p:spPr>
          <a:xfrm>
            <a:off x="318374" y="1219200"/>
            <a:ext cx="8520600" cy="60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5"/>
          <p:cNvCxnSpPr/>
          <p:nvPr/>
        </p:nvCxnSpPr>
        <p:spPr>
          <a:xfrm>
            <a:off x="2481775" y="3079525"/>
            <a:ext cx="3900" cy="2655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5"/>
          <p:cNvSpPr txBox="1"/>
          <p:nvPr/>
        </p:nvSpPr>
        <p:spPr>
          <a:xfrm>
            <a:off x="1794625" y="3497425"/>
            <a:ext cx="1686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rgbClr val="D9D9D9"/>
                </a:solidFill>
                <a:latin typeface="Open Sans"/>
                <a:ea typeface="Open Sans"/>
                <a:cs typeface="Open Sans"/>
                <a:sym typeface="Open Sans"/>
              </a:rPr>
              <a:t>Institute of Computer Science (FORTH Hellas)</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rPr lang="es" sz="900">
                <a:solidFill>
                  <a:srgbClr val="D9D9D9"/>
                </a:solidFill>
                <a:latin typeface="Open Sans"/>
                <a:ea typeface="Open Sans"/>
                <a:cs typeface="Open Sans"/>
                <a:sym typeface="Open Sans"/>
              </a:rPr>
              <a:t>European Listening Talker project (FET 7)</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rPr lang="es" sz="900">
                <a:solidFill>
                  <a:srgbClr val="D9D9D9"/>
                </a:solidFill>
                <a:latin typeface="Open Sans"/>
                <a:ea typeface="Open Sans"/>
                <a:cs typeface="Open Sans"/>
                <a:sym typeface="Open Sans"/>
              </a:rPr>
              <a:t>Toshiba Research Laboratory (1 patent)</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t/>
            </a:r>
            <a:endParaRPr sz="900">
              <a:solidFill>
                <a:srgbClr val="D9D9D9"/>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rgbClr val="D9D9D9"/>
                </a:solidFill>
                <a:latin typeface="Open Sans"/>
                <a:ea typeface="Open Sans"/>
                <a:cs typeface="Open Sans"/>
                <a:sym typeface="Open Sans"/>
              </a:rPr>
              <a:t>Bequest Fellowship award</a:t>
            </a:r>
            <a:endParaRPr sz="900">
              <a:solidFill>
                <a:srgbClr val="D9D9D9"/>
              </a:solidFill>
              <a:latin typeface="Open Sans"/>
              <a:ea typeface="Open Sans"/>
              <a:cs typeface="Open Sans"/>
              <a:sym typeface="Open Sans"/>
            </a:endParaRPr>
          </a:p>
        </p:txBody>
      </p:sp>
      <p:sp>
        <p:nvSpPr>
          <p:cNvPr id="96" name="Google Shape;96;p15"/>
          <p:cNvSpPr txBox="1"/>
          <p:nvPr/>
        </p:nvSpPr>
        <p:spPr>
          <a:xfrm>
            <a:off x="362600" y="3497425"/>
            <a:ext cx="94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rgbClr val="CCCCCC"/>
                </a:solidFill>
                <a:latin typeface="Open Sans"/>
                <a:ea typeface="Open Sans"/>
                <a:cs typeface="Open Sans"/>
                <a:sym typeface="Open Sans"/>
              </a:rPr>
              <a:t>2 conference </a:t>
            </a:r>
            <a:endParaRPr sz="900">
              <a:solidFill>
                <a:srgbClr val="CCCCCC"/>
              </a:solidFill>
              <a:latin typeface="Open Sans"/>
              <a:ea typeface="Open Sans"/>
              <a:cs typeface="Open Sans"/>
              <a:sym typeface="Open Sans"/>
            </a:endParaRPr>
          </a:p>
          <a:p>
            <a:pPr indent="0" lvl="0" marL="0" rtl="0" algn="l">
              <a:spcBef>
                <a:spcPts val="0"/>
              </a:spcBef>
              <a:spcAft>
                <a:spcPts val="0"/>
              </a:spcAft>
              <a:buNone/>
            </a:pPr>
            <a:r>
              <a:rPr lang="es" sz="900">
                <a:solidFill>
                  <a:srgbClr val="CCCCCC"/>
                </a:solidFill>
                <a:latin typeface="Open Sans"/>
                <a:ea typeface="Open Sans"/>
                <a:cs typeface="Open Sans"/>
                <a:sym typeface="Open Sans"/>
              </a:rPr>
              <a:t>publications</a:t>
            </a:r>
            <a:endParaRPr sz="900">
              <a:solidFill>
                <a:srgbClr val="CCCCCC"/>
              </a:solidFill>
              <a:latin typeface="Open Sans"/>
              <a:ea typeface="Open Sans"/>
              <a:cs typeface="Open Sans"/>
              <a:sym typeface="Open Sans"/>
            </a:endParaRPr>
          </a:p>
        </p:txBody>
      </p:sp>
      <p:cxnSp>
        <p:nvCxnSpPr>
          <p:cNvPr id="97" name="Google Shape;97;p15"/>
          <p:cNvCxnSpPr/>
          <p:nvPr/>
        </p:nvCxnSpPr>
        <p:spPr>
          <a:xfrm>
            <a:off x="781050" y="3079525"/>
            <a:ext cx="3900" cy="2655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5"/>
          <p:cNvCxnSpPr/>
          <p:nvPr/>
        </p:nvCxnSpPr>
        <p:spPr>
          <a:xfrm>
            <a:off x="4342775" y="3079525"/>
            <a:ext cx="3900" cy="2655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5"/>
          <p:cNvSpPr txBox="1"/>
          <p:nvPr/>
        </p:nvSpPr>
        <p:spPr>
          <a:xfrm>
            <a:off x="3655625" y="3497425"/>
            <a:ext cx="168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rgbClr val="D9D9D9"/>
                </a:solidFill>
                <a:latin typeface="Open Sans"/>
                <a:ea typeface="Open Sans"/>
                <a:cs typeface="Open Sans"/>
                <a:sym typeface="Open Sans"/>
              </a:rPr>
              <a:t>1 patent</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rPr lang="es" sz="900">
                <a:solidFill>
                  <a:srgbClr val="D9D9D9"/>
                </a:solidFill>
                <a:latin typeface="Open Sans"/>
                <a:ea typeface="Open Sans"/>
                <a:cs typeface="Open Sans"/>
                <a:sym typeface="Open Sans"/>
              </a:rPr>
              <a:t>integration on Samsung 8 Galaxy mobile phone</a:t>
            </a:r>
            <a:endParaRPr sz="900">
              <a:solidFill>
                <a:srgbClr val="D9D9D9"/>
              </a:solidFill>
              <a:latin typeface="Open Sans"/>
              <a:ea typeface="Open Sans"/>
              <a:cs typeface="Open Sans"/>
              <a:sym typeface="Open Sans"/>
            </a:endParaRPr>
          </a:p>
        </p:txBody>
      </p:sp>
      <p:sp>
        <p:nvSpPr>
          <p:cNvPr id="100" name="Google Shape;100;p15"/>
          <p:cNvSpPr txBox="1"/>
          <p:nvPr/>
        </p:nvSpPr>
        <p:spPr>
          <a:xfrm>
            <a:off x="5342525" y="3500050"/>
            <a:ext cx="189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rgbClr val="CCCCCC"/>
                </a:solidFill>
                <a:latin typeface="Open Sans"/>
                <a:ea typeface="Open Sans"/>
                <a:cs typeface="Open Sans"/>
                <a:sym typeface="Open Sans"/>
              </a:rPr>
              <a:t>Marie Curie Seal of Excellence</a:t>
            </a:r>
            <a:endParaRPr sz="900">
              <a:solidFill>
                <a:srgbClr val="CCCCCC"/>
              </a:solidFill>
              <a:latin typeface="Open Sans"/>
              <a:ea typeface="Open Sans"/>
              <a:cs typeface="Open Sans"/>
              <a:sym typeface="Open Sans"/>
            </a:endParaRPr>
          </a:p>
        </p:txBody>
      </p:sp>
      <p:cxnSp>
        <p:nvCxnSpPr>
          <p:cNvPr id="101" name="Google Shape;101;p15"/>
          <p:cNvCxnSpPr/>
          <p:nvPr/>
        </p:nvCxnSpPr>
        <p:spPr>
          <a:xfrm>
            <a:off x="6082250" y="3050625"/>
            <a:ext cx="3900" cy="2655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5"/>
          <p:cNvSpPr txBox="1"/>
          <p:nvPr/>
        </p:nvSpPr>
        <p:spPr>
          <a:xfrm>
            <a:off x="7145400" y="3500050"/>
            <a:ext cx="1686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rgbClr val="D9D9D9"/>
                </a:solidFill>
                <a:latin typeface="Open Sans"/>
                <a:ea typeface="Open Sans"/>
                <a:cs typeface="Open Sans"/>
                <a:sym typeface="Open Sans"/>
              </a:rPr>
              <a:t>Transformers Bert, T5</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rPr lang="es" sz="900">
                <a:solidFill>
                  <a:srgbClr val="D9D9D9"/>
                </a:solidFill>
                <a:latin typeface="Open Sans"/>
                <a:ea typeface="Open Sans"/>
                <a:cs typeface="Open Sans"/>
                <a:sym typeface="Open Sans"/>
              </a:rPr>
              <a:t>Replaced company’s traditional NLP dialogue systems (best in internal Golden competition)</a:t>
            </a:r>
            <a:endParaRPr sz="900">
              <a:solidFill>
                <a:srgbClr val="D9D9D9"/>
              </a:solidFill>
              <a:latin typeface="Open Sans"/>
              <a:ea typeface="Open Sans"/>
              <a:cs typeface="Open Sans"/>
              <a:sym typeface="Open Sans"/>
            </a:endParaRPr>
          </a:p>
          <a:p>
            <a:pPr indent="0" lvl="0" marL="0" rtl="0" algn="l">
              <a:spcBef>
                <a:spcPts val="0"/>
              </a:spcBef>
              <a:spcAft>
                <a:spcPts val="0"/>
              </a:spcAft>
              <a:buNone/>
            </a:pPr>
            <a:r>
              <a:t/>
            </a:r>
            <a:endParaRPr sz="900">
              <a:latin typeface="Open Sans"/>
              <a:ea typeface="Open Sans"/>
              <a:cs typeface="Open Sans"/>
              <a:sym typeface="Open Sans"/>
            </a:endParaRPr>
          </a:p>
          <a:p>
            <a:pPr indent="0" lvl="0" marL="0" rtl="0" algn="l">
              <a:spcBef>
                <a:spcPts val="0"/>
              </a:spcBef>
              <a:spcAft>
                <a:spcPts val="0"/>
              </a:spcAft>
              <a:buNone/>
            </a:pPr>
            <a:r>
              <a:t/>
            </a:r>
            <a:endParaRPr sz="900">
              <a:latin typeface="Open Sans"/>
              <a:ea typeface="Open Sans"/>
              <a:cs typeface="Open Sans"/>
              <a:sym typeface="Open Sans"/>
            </a:endParaRPr>
          </a:p>
        </p:txBody>
      </p:sp>
      <p:cxnSp>
        <p:nvCxnSpPr>
          <p:cNvPr id="103" name="Google Shape;103;p15"/>
          <p:cNvCxnSpPr/>
          <p:nvPr/>
        </p:nvCxnSpPr>
        <p:spPr>
          <a:xfrm>
            <a:off x="7750750" y="3079525"/>
            <a:ext cx="3900" cy="265500"/>
          </a:xfrm>
          <a:prstGeom prst="straightConnector1">
            <a:avLst/>
          </a:prstGeom>
          <a:noFill/>
          <a:ln cap="flat" cmpd="sng" w="9525">
            <a:solidFill>
              <a:schemeClr val="dk2"/>
            </a:solidFill>
            <a:prstDash val="solid"/>
            <a:round/>
            <a:headEnd len="med" w="med" type="none"/>
            <a:tailEnd len="med" w="med" type="triangle"/>
          </a:ln>
        </p:spPr>
      </p:cxnSp>
      <p:grpSp>
        <p:nvGrpSpPr>
          <p:cNvPr id="104" name="Google Shape;104;p15"/>
          <p:cNvGrpSpPr/>
          <p:nvPr/>
        </p:nvGrpSpPr>
        <p:grpSpPr>
          <a:xfrm>
            <a:off x="311712" y="1178025"/>
            <a:ext cx="8754888" cy="2323969"/>
            <a:chOff x="311700" y="1178031"/>
            <a:chExt cx="9118725" cy="2323969"/>
          </a:xfrm>
        </p:grpSpPr>
        <p:sp>
          <p:nvSpPr>
            <p:cNvPr id="105" name="Google Shape;105;p15"/>
            <p:cNvSpPr txBox="1"/>
            <p:nvPr/>
          </p:nvSpPr>
          <p:spPr>
            <a:xfrm>
              <a:off x="311700" y="1219200"/>
              <a:ext cx="1763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pen Sans"/>
                  <a:ea typeface="Open Sans"/>
                  <a:cs typeface="Open Sans"/>
                  <a:sym typeface="Open Sans"/>
                </a:rPr>
                <a:t>National technical university of Athens</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Electrical &amp; Computer Engineer</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Mobile communications</a:t>
              </a:r>
              <a:endParaRPr sz="1200">
                <a:latin typeface="Open Sans"/>
                <a:ea typeface="Open Sans"/>
                <a:cs typeface="Open Sans"/>
                <a:sym typeface="Open Sans"/>
              </a:endParaRPr>
            </a:p>
          </p:txBody>
        </p:sp>
        <p:sp>
          <p:nvSpPr>
            <p:cNvPr id="106" name="Google Shape;106;p15"/>
            <p:cNvSpPr txBox="1"/>
            <p:nvPr/>
          </p:nvSpPr>
          <p:spPr>
            <a:xfrm>
              <a:off x="1925850" y="1219200"/>
              <a:ext cx="19287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pen Sans"/>
                  <a:ea typeface="Open Sans"/>
                  <a:cs typeface="Open Sans"/>
                  <a:sym typeface="Open Sans"/>
                </a:rPr>
                <a:t>University of Crete</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MSc &amp; PhD</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Signal and </a:t>
              </a:r>
              <a:r>
                <a:rPr b="1" lang="es" sz="1200">
                  <a:latin typeface="Open Sans"/>
                  <a:ea typeface="Open Sans"/>
                  <a:cs typeface="Open Sans"/>
                  <a:sym typeface="Open Sans"/>
                </a:rPr>
                <a:t>speech processing</a:t>
              </a:r>
              <a:endParaRPr b="1"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Machine learning</a:t>
              </a:r>
              <a:endParaRPr sz="12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07" name="Google Shape;107;p15"/>
            <p:cNvSpPr txBox="1"/>
            <p:nvPr/>
          </p:nvSpPr>
          <p:spPr>
            <a:xfrm>
              <a:off x="3448912" y="1207331"/>
              <a:ext cx="2173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pen Sans"/>
                  <a:ea typeface="Open Sans"/>
                  <a:cs typeface="Open Sans"/>
                  <a:sym typeface="Open Sans"/>
                </a:rPr>
                <a:t>Samsung Research United Kingdom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Senior researcher</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b="1" lang="es" sz="1200">
                  <a:latin typeface="Open Sans"/>
                  <a:ea typeface="Open Sans"/>
                  <a:cs typeface="Open Sans"/>
                  <a:sym typeface="Open Sans"/>
                </a:rPr>
                <a:t>Speech modifications</a:t>
              </a:r>
              <a:endParaRPr b="1"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Audio enhancement (</a:t>
              </a:r>
              <a:r>
                <a:rPr b="1" lang="es" sz="1200">
                  <a:latin typeface="Open Sans"/>
                  <a:ea typeface="Open Sans"/>
                  <a:cs typeface="Open Sans"/>
                  <a:sym typeface="Open Sans"/>
                </a:rPr>
                <a:t>Deep neural networks</a:t>
              </a:r>
              <a:r>
                <a:rPr lang="es" sz="1200">
                  <a:latin typeface="Open Sans"/>
                  <a:ea typeface="Open Sans"/>
                  <a:cs typeface="Open Sans"/>
                  <a:sym typeface="Open Sans"/>
                </a:rPr>
                <a:t>)</a:t>
              </a:r>
              <a:endParaRPr>
                <a:latin typeface="Open Sans"/>
                <a:ea typeface="Open Sans"/>
                <a:cs typeface="Open Sans"/>
                <a:sym typeface="Open Sans"/>
              </a:endParaRPr>
            </a:p>
          </p:txBody>
        </p:sp>
        <p:sp>
          <p:nvSpPr>
            <p:cNvPr id="108" name="Google Shape;108;p15"/>
            <p:cNvSpPr txBox="1"/>
            <p:nvPr/>
          </p:nvSpPr>
          <p:spPr>
            <a:xfrm>
              <a:off x="7501725" y="1224100"/>
              <a:ext cx="19287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pen Sans"/>
                  <a:ea typeface="Open Sans"/>
                  <a:cs typeface="Open Sans"/>
                  <a:sym typeface="Open Sans"/>
                </a:rPr>
                <a:t>SHERPA.AI</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AI researcher</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b="1" lang="es" sz="1200">
                  <a:latin typeface="Open Sans"/>
                  <a:ea typeface="Open Sans"/>
                  <a:cs typeface="Open Sans"/>
                  <a:sym typeface="Open Sans"/>
                </a:rPr>
                <a:t>NLP</a:t>
              </a:r>
              <a:r>
                <a:rPr lang="es" sz="1200">
                  <a:latin typeface="Open Sans"/>
                  <a:ea typeface="Open Sans"/>
                  <a:cs typeface="Open Sans"/>
                  <a:sym typeface="Open Sans"/>
                </a:rPr>
                <a:t> (Text classification and text generation using </a:t>
              </a:r>
              <a:r>
                <a:rPr b="1" lang="es" sz="1200">
                  <a:latin typeface="Open Sans"/>
                  <a:ea typeface="Open Sans"/>
                  <a:cs typeface="Open Sans"/>
                  <a:sym typeface="Open Sans"/>
                </a:rPr>
                <a:t>Transformers</a:t>
              </a:r>
              <a:r>
                <a:rPr lang="es" sz="1200">
                  <a:latin typeface="Open Sans"/>
                  <a:ea typeface="Open Sans"/>
                  <a:cs typeface="Open Sans"/>
                  <a:sym typeface="Open Sans"/>
                </a:rPr>
                <a:t>)</a:t>
              </a:r>
              <a:endParaRPr sz="12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09" name="Google Shape;109;p15"/>
            <p:cNvSpPr txBox="1"/>
            <p:nvPr/>
          </p:nvSpPr>
          <p:spPr>
            <a:xfrm>
              <a:off x="5494923" y="1178031"/>
              <a:ext cx="21201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pen Sans"/>
                  <a:ea typeface="Open Sans"/>
                  <a:cs typeface="Open Sans"/>
                  <a:sym typeface="Open Sans"/>
                </a:rPr>
                <a:t>Basque Research Center of cognition Brain and Language</a:t>
              </a:r>
              <a:endParaRPr sz="1200">
                <a:latin typeface="Open Sans"/>
                <a:ea typeface="Open Sans"/>
                <a:cs typeface="Open Sans"/>
                <a:sym typeface="Open Sans"/>
              </a:endParaRPr>
            </a:p>
            <a:p>
              <a:pPr indent="0" lvl="0" marL="0" rtl="0" algn="l">
                <a:spcBef>
                  <a:spcPts val="0"/>
                </a:spcBef>
                <a:spcAft>
                  <a:spcPts val="0"/>
                </a:spcAft>
                <a:buNone/>
              </a:pPr>
              <a:r>
                <a:t/>
              </a:r>
              <a:endParaRPr sz="3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Postdoctoral researcher</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Cognitive tasks, online auditory feedback alterations</a:t>
              </a:r>
              <a:endParaRPr sz="12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grpSp>
      <p:sp>
        <p:nvSpPr>
          <p:cNvPr id="110" name="Google Shape;110;p15"/>
          <p:cNvSpPr txBox="1"/>
          <p:nvPr/>
        </p:nvSpPr>
        <p:spPr>
          <a:xfrm>
            <a:off x="5394075" y="229675"/>
            <a:ext cx="4008900" cy="4002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lang="es">
                <a:solidFill>
                  <a:srgbClr val="999999"/>
                </a:solidFill>
                <a:latin typeface="Open Sans"/>
                <a:ea typeface="Open Sans"/>
                <a:cs typeface="Open Sans"/>
                <a:sym typeface="Open Sans"/>
              </a:rPr>
              <a:t>Maria Koutsogiannaki</a:t>
            </a:r>
            <a:endParaRPr>
              <a:solidFill>
                <a:srgbClr val="999999"/>
              </a:solidFill>
              <a:latin typeface="Open Sans"/>
              <a:ea typeface="Open Sans"/>
              <a:cs typeface="Open Sans"/>
              <a:sym typeface="Open Sans"/>
            </a:endParaRPr>
          </a:p>
        </p:txBody>
      </p:sp>
      <p:sp>
        <p:nvSpPr>
          <p:cNvPr id="111" name="Google Shape;111;p15"/>
          <p:cNvSpPr/>
          <p:nvPr/>
        </p:nvSpPr>
        <p:spPr>
          <a:xfrm>
            <a:off x="7391600" y="749300"/>
            <a:ext cx="1115400" cy="461700"/>
          </a:xfrm>
          <a:prstGeom prst="rect">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&lt; 2 years experience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What is NLP and why is it a hot subject?</a:t>
            </a:r>
            <a:endParaRPr/>
          </a:p>
        </p:txBody>
      </p:sp>
      <p:sp>
        <p:nvSpPr>
          <p:cNvPr id="117" name="Google Shape;117;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200">
                <a:solidFill>
                  <a:srgbClr val="202124"/>
                </a:solidFill>
                <a:highlight>
                  <a:srgbClr val="FFFFFF"/>
                </a:highlight>
                <a:latin typeface="Arial"/>
                <a:ea typeface="Arial"/>
                <a:cs typeface="Arial"/>
                <a:sym typeface="Arial"/>
              </a:rPr>
              <a:t>Natural language processing</a:t>
            </a:r>
            <a:r>
              <a:rPr lang="es" sz="1200">
                <a:solidFill>
                  <a:srgbClr val="202124"/>
                </a:solidFill>
                <a:highlight>
                  <a:srgbClr val="FFFFFF"/>
                </a:highlight>
                <a:latin typeface="Arial"/>
                <a:ea typeface="Arial"/>
                <a:cs typeface="Arial"/>
                <a:sym typeface="Arial"/>
              </a:rPr>
              <a:t> (</a:t>
            </a:r>
            <a:r>
              <a:rPr b="1" lang="es" sz="1200">
                <a:solidFill>
                  <a:srgbClr val="202124"/>
                </a:solidFill>
                <a:highlight>
                  <a:srgbClr val="FFFFFF"/>
                </a:highlight>
                <a:latin typeface="Arial"/>
                <a:ea typeface="Arial"/>
                <a:cs typeface="Arial"/>
                <a:sym typeface="Arial"/>
              </a:rPr>
              <a:t>NLP</a:t>
            </a:r>
            <a:r>
              <a:rPr lang="es" sz="1200">
                <a:solidFill>
                  <a:srgbClr val="202124"/>
                </a:solidFill>
                <a:highlight>
                  <a:srgbClr val="FFFFFF"/>
                </a:highlight>
                <a:latin typeface="Arial"/>
                <a:ea typeface="Arial"/>
                <a:cs typeface="Arial"/>
                <a:sym typeface="Arial"/>
              </a:rPr>
              <a:t>) is a branch of artificial intelligence that helps computers </a:t>
            </a:r>
            <a:r>
              <a:rPr b="1" lang="es" sz="1200">
                <a:solidFill>
                  <a:srgbClr val="202124"/>
                </a:solidFill>
                <a:highlight>
                  <a:srgbClr val="FFFFFF"/>
                </a:highlight>
                <a:latin typeface="Arial"/>
                <a:ea typeface="Arial"/>
                <a:cs typeface="Arial"/>
                <a:sym typeface="Arial"/>
              </a:rPr>
              <a:t>understand</a:t>
            </a:r>
            <a:r>
              <a:rPr lang="es" sz="1200">
                <a:solidFill>
                  <a:srgbClr val="202124"/>
                </a:solidFill>
                <a:highlight>
                  <a:srgbClr val="FFFFFF"/>
                </a:highlight>
                <a:latin typeface="Arial"/>
                <a:ea typeface="Arial"/>
                <a:cs typeface="Arial"/>
                <a:sym typeface="Arial"/>
              </a:rPr>
              <a:t>, interpret and manipulate human </a:t>
            </a:r>
            <a:r>
              <a:rPr b="1" lang="es" sz="1200">
                <a:solidFill>
                  <a:srgbClr val="202124"/>
                </a:solidFill>
                <a:highlight>
                  <a:srgbClr val="FFFFFF"/>
                </a:highlight>
                <a:latin typeface="Arial"/>
                <a:ea typeface="Arial"/>
                <a:cs typeface="Arial"/>
                <a:sym typeface="Arial"/>
              </a:rPr>
              <a:t>language</a:t>
            </a:r>
            <a:r>
              <a:rPr lang="es" sz="1200">
                <a:solidFill>
                  <a:srgbClr val="202124"/>
                </a:solidFill>
                <a:highlight>
                  <a:srgbClr val="FFFFFF"/>
                </a:highlight>
                <a:latin typeface="Arial"/>
                <a:ea typeface="Arial"/>
                <a:cs typeface="Arial"/>
                <a:sym typeface="Arial"/>
              </a:rPr>
              <a:t>.</a:t>
            </a:r>
            <a:endParaRPr sz="120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202124"/>
              </a:solidFill>
              <a:highlight>
                <a:srgbClr val="FFFFFF"/>
              </a:highlight>
              <a:latin typeface="Arial"/>
              <a:ea typeface="Arial"/>
              <a:cs typeface="Arial"/>
              <a:sym typeface="Arial"/>
            </a:endParaRPr>
          </a:p>
        </p:txBody>
      </p:sp>
      <p:pic>
        <p:nvPicPr>
          <p:cNvPr id="118" name="Google Shape;118;p16"/>
          <p:cNvPicPr preferRelativeResize="0"/>
          <p:nvPr/>
        </p:nvPicPr>
        <p:blipFill>
          <a:blip r:embed="rId3">
            <a:alphaModFix/>
          </a:blip>
          <a:stretch>
            <a:fillRect/>
          </a:stretch>
        </p:blipFill>
        <p:spPr>
          <a:xfrm>
            <a:off x="0" y="2193725"/>
            <a:ext cx="9124951" cy="24273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Examples of NLP - perform an Action</a:t>
            </a:r>
            <a:endParaRPr/>
          </a:p>
        </p:txBody>
      </p:sp>
      <p:pic>
        <p:nvPicPr>
          <p:cNvPr id="124" name="Google Shape;124;p17"/>
          <p:cNvPicPr preferRelativeResize="0"/>
          <p:nvPr/>
        </p:nvPicPr>
        <p:blipFill>
          <a:blip r:embed="rId3">
            <a:alphaModFix/>
          </a:blip>
          <a:stretch>
            <a:fillRect/>
          </a:stretch>
        </p:blipFill>
        <p:spPr>
          <a:xfrm>
            <a:off x="9525" y="926900"/>
            <a:ext cx="9124951" cy="2427383"/>
          </a:xfrm>
          <a:prstGeom prst="rect">
            <a:avLst/>
          </a:prstGeom>
          <a:noFill/>
          <a:ln>
            <a:noFill/>
          </a:ln>
        </p:spPr>
      </p:pic>
      <p:sp>
        <p:nvSpPr>
          <p:cNvPr id="125" name="Google Shape;125;p17"/>
          <p:cNvSpPr/>
          <p:nvPr/>
        </p:nvSpPr>
        <p:spPr>
          <a:xfrm>
            <a:off x="8125025" y="1705625"/>
            <a:ext cx="657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aphicFrame>
        <p:nvGraphicFramePr>
          <p:cNvPr id="126" name="Google Shape;126;p17"/>
          <p:cNvGraphicFramePr/>
          <p:nvPr/>
        </p:nvGraphicFramePr>
        <p:xfrm>
          <a:off x="221700" y="3030425"/>
          <a:ext cx="3000000" cy="3000000"/>
        </p:xfrm>
        <a:graphic>
          <a:graphicData uri="http://schemas.openxmlformats.org/drawingml/2006/table">
            <a:tbl>
              <a:tblPr>
                <a:noFill/>
                <a:tableStyleId>{EAB5073F-7B47-4C4C-A3D7-08044ADCF39D}</a:tableStyleId>
              </a:tblPr>
              <a:tblGrid>
                <a:gridCol w="2811525"/>
                <a:gridCol w="3078225"/>
                <a:gridCol w="2944875"/>
              </a:tblGrid>
              <a:tr h="396200">
                <a:tc>
                  <a:txBody>
                    <a:bodyPr/>
                    <a:lstStyle/>
                    <a:p>
                      <a:pPr indent="0" lvl="0" marL="0" rtl="0" algn="l">
                        <a:spcBef>
                          <a:spcPts val="0"/>
                        </a:spcBef>
                        <a:spcAft>
                          <a:spcPts val="0"/>
                        </a:spcAft>
                        <a:buNone/>
                      </a:pPr>
                      <a:r>
                        <a:rPr lang="es" sz="1100"/>
                        <a:t>ASR system</a:t>
                      </a:r>
                      <a:endParaRPr sz="1100"/>
                    </a:p>
                  </a:txBody>
                  <a:tcPr marT="91425" marB="91425" marR="91425" marL="91425"/>
                </a:tc>
                <a:tc>
                  <a:txBody>
                    <a:bodyPr/>
                    <a:lstStyle/>
                    <a:p>
                      <a:pPr indent="0" lvl="0" marL="0" rtl="0" algn="l">
                        <a:spcBef>
                          <a:spcPts val="0"/>
                        </a:spcBef>
                        <a:spcAft>
                          <a:spcPts val="0"/>
                        </a:spcAft>
                        <a:buNone/>
                      </a:pPr>
                      <a:r>
                        <a:rPr lang="es" sz="1100"/>
                        <a:t>NLP system</a:t>
                      </a:r>
                      <a:endParaRPr sz="1100"/>
                    </a:p>
                  </a:txBody>
                  <a:tcPr marT="91425" marB="91425" marR="91425" marL="91425"/>
                </a:tc>
                <a:tc>
                  <a:txBody>
                    <a:bodyPr/>
                    <a:lstStyle/>
                    <a:p>
                      <a:pPr indent="0" lvl="0" marL="0" rtl="0" algn="l">
                        <a:spcBef>
                          <a:spcPts val="0"/>
                        </a:spcBef>
                        <a:spcAft>
                          <a:spcPts val="0"/>
                        </a:spcAft>
                        <a:buNone/>
                      </a:pPr>
                      <a:r>
                        <a:rPr lang="es" sz="1100"/>
                        <a:t>Mobile System - Action</a:t>
                      </a:r>
                      <a:endParaRPr sz="1100"/>
                    </a:p>
                  </a:txBody>
                  <a:tcPr marT="91425" marB="91425" marR="91425" marL="91425"/>
                </a:tc>
              </a:tr>
              <a:tr h="822925">
                <a:tc>
                  <a:txBody>
                    <a:bodyPr/>
                    <a:lstStyle/>
                    <a:p>
                      <a:pPr indent="0" lvl="0" marL="0" rtl="0" algn="l">
                        <a:spcBef>
                          <a:spcPts val="0"/>
                        </a:spcBef>
                        <a:spcAft>
                          <a:spcPts val="0"/>
                        </a:spcAft>
                        <a:buNone/>
                      </a:pPr>
                      <a:r>
                        <a:rPr lang="es" sz="1100"/>
                        <a:t>Put an alarm at three a.m.</a:t>
                      </a:r>
                      <a:endParaRPr sz="1100"/>
                    </a:p>
                  </a:txBody>
                  <a:tcPr marT="91425" marB="91425" marR="91425" marL="91425"/>
                </a:tc>
                <a:tc>
                  <a:txBody>
                    <a:bodyPr/>
                    <a:lstStyle/>
                    <a:p>
                      <a:pPr indent="0" lvl="0" marL="0" rtl="0" algn="l">
                        <a:spcBef>
                          <a:spcPts val="0"/>
                        </a:spcBef>
                        <a:spcAft>
                          <a:spcPts val="0"/>
                        </a:spcAft>
                        <a:buNone/>
                      </a:pPr>
                      <a:r>
                        <a:rPr lang="es" sz="1100"/>
                        <a:t>Domain: alarm , Intent: put, Slot: time=3 , time_ref = a.m.</a:t>
                      </a:r>
                      <a:endParaRPr sz="1100"/>
                    </a:p>
                  </a:txBody>
                  <a:tcPr marT="91425" marB="91425" marR="91425" marL="91425"/>
                </a:tc>
                <a:tc>
                  <a:txBody>
                    <a:bodyPr/>
                    <a:lstStyle/>
                    <a:p>
                      <a:pPr indent="0" lvl="0" marL="0" rtl="0" algn="l">
                        <a:spcBef>
                          <a:spcPts val="0"/>
                        </a:spcBef>
                        <a:spcAft>
                          <a:spcPts val="0"/>
                        </a:spcAft>
                        <a:buNone/>
                      </a:pPr>
                      <a:r>
                        <a:rPr lang="es" sz="1100"/>
                        <a:t>from systems time increase time until you find 0300 and set alarm at 03.00</a:t>
                      </a:r>
                      <a:endParaRPr sz="1100"/>
                    </a:p>
                  </a:txBody>
                  <a:tcPr marT="91425" marB="91425" marR="91425" marL="91425"/>
                </a:tc>
              </a:tr>
              <a:tr h="822925">
                <a:tc>
                  <a:txBody>
                    <a:bodyPr/>
                    <a:lstStyle/>
                    <a:p>
                      <a:pPr indent="0" lvl="0" marL="0" rtl="0" algn="l">
                        <a:spcBef>
                          <a:spcPts val="0"/>
                        </a:spcBef>
                        <a:spcAft>
                          <a:spcPts val="0"/>
                        </a:spcAft>
                        <a:buNone/>
                      </a:pPr>
                      <a:r>
                        <a:rPr lang="es" sz="1100"/>
                        <a:t>Tomorrow I have to wake up </a:t>
                      </a:r>
                      <a:r>
                        <a:rPr lang="es" sz="1100">
                          <a:solidFill>
                            <a:srgbClr val="FF0000"/>
                          </a:solidFill>
                        </a:rPr>
                        <a:t>very early</a:t>
                      </a:r>
                      <a:r>
                        <a:rPr lang="es" sz="1100"/>
                        <a:t>. Put an alarm at three</a:t>
                      </a:r>
                      <a:endParaRPr sz="1100"/>
                    </a:p>
                  </a:txBody>
                  <a:tcPr marT="91425" marB="91425" marR="91425" marL="91425"/>
                </a:tc>
                <a:tc>
                  <a:txBody>
                    <a:bodyPr/>
                    <a:lstStyle/>
                    <a:p>
                      <a:pPr indent="0" lvl="0" marL="0" rtl="0" algn="l">
                        <a:spcBef>
                          <a:spcPts val="0"/>
                        </a:spcBef>
                        <a:spcAft>
                          <a:spcPts val="0"/>
                        </a:spcAft>
                        <a:buNone/>
                      </a:pPr>
                      <a:r>
                        <a:rPr lang="es" sz="1100">
                          <a:solidFill>
                            <a:schemeClr val="dk1"/>
                          </a:solidFill>
                        </a:rPr>
                        <a:t>Domain: alarm  </a:t>
                      </a:r>
                      <a:endParaRPr sz="1100">
                        <a:solidFill>
                          <a:schemeClr val="dk1"/>
                        </a:solidFill>
                      </a:endParaRPr>
                    </a:p>
                    <a:p>
                      <a:pPr indent="0" lvl="0" marL="0" rtl="0" algn="l">
                        <a:spcBef>
                          <a:spcPts val="0"/>
                        </a:spcBef>
                        <a:spcAft>
                          <a:spcPts val="0"/>
                        </a:spcAft>
                        <a:buNone/>
                      </a:pPr>
                      <a:r>
                        <a:rPr lang="es" sz="1100">
                          <a:solidFill>
                            <a:schemeClr val="dk1"/>
                          </a:solidFill>
                        </a:rPr>
                        <a:t>Intent: put</a:t>
                      </a:r>
                      <a:endParaRPr sz="1100">
                        <a:solidFill>
                          <a:schemeClr val="dk1"/>
                        </a:solidFill>
                      </a:endParaRPr>
                    </a:p>
                    <a:p>
                      <a:pPr indent="0" lvl="0" marL="0" rtl="0" algn="l">
                        <a:spcBef>
                          <a:spcPts val="0"/>
                        </a:spcBef>
                        <a:spcAft>
                          <a:spcPts val="0"/>
                        </a:spcAft>
                        <a:buClr>
                          <a:schemeClr val="dk1"/>
                        </a:buClr>
                        <a:buSzPts val="1100"/>
                        <a:buFont typeface="Arial"/>
                        <a:buNone/>
                      </a:pPr>
                      <a:r>
                        <a:rPr lang="es" sz="1100">
                          <a:solidFill>
                            <a:schemeClr val="dk1"/>
                          </a:solidFill>
                        </a:rPr>
                        <a:t>Slot: day = tomorrow, time=3 , time_ref = </a:t>
                      </a:r>
                      <a:r>
                        <a:rPr lang="es" sz="1100">
                          <a:solidFill>
                            <a:srgbClr val="FF0000"/>
                          </a:solidFill>
                        </a:rPr>
                        <a:t>a.m</a:t>
                      </a:r>
                      <a:r>
                        <a:rPr lang="es" sz="1100">
                          <a:solidFill>
                            <a:schemeClr val="dk1"/>
                          </a:solidFill>
                        </a:rPr>
                        <a:t>.</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100">
                          <a:solidFill>
                            <a:schemeClr val="dk1"/>
                          </a:solidFill>
                        </a:rPr>
                        <a:t>from calendar see date. Increase by one day and set alarm at 0300</a:t>
                      </a:r>
                      <a:endParaRPr sz="1100"/>
                    </a:p>
                  </a:txBody>
                  <a:tcPr marT="91425" marB="91425" marR="91425" marL="91425"/>
                </a:tc>
              </a:tr>
            </a:tbl>
          </a:graphicData>
        </a:graphic>
      </p:graphicFrame>
      <p:sp>
        <p:nvSpPr>
          <p:cNvPr id="127" name="Google Shape;127;p17"/>
          <p:cNvSpPr/>
          <p:nvPr/>
        </p:nvSpPr>
        <p:spPr>
          <a:xfrm>
            <a:off x="133550" y="2610500"/>
            <a:ext cx="657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28" name="Google Shape;128;p17"/>
          <p:cNvSpPr txBox="1"/>
          <p:nvPr/>
        </p:nvSpPr>
        <p:spPr>
          <a:xfrm>
            <a:off x="6778525" y="239725"/>
            <a:ext cx="21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Examples of NLP - perform an Action</a:t>
            </a:r>
            <a:endParaRPr/>
          </a:p>
        </p:txBody>
      </p:sp>
      <p:pic>
        <p:nvPicPr>
          <p:cNvPr id="134" name="Google Shape;134;p18"/>
          <p:cNvPicPr preferRelativeResize="0"/>
          <p:nvPr/>
        </p:nvPicPr>
        <p:blipFill>
          <a:blip r:embed="rId3">
            <a:alphaModFix/>
          </a:blip>
          <a:stretch>
            <a:fillRect/>
          </a:stretch>
        </p:blipFill>
        <p:spPr>
          <a:xfrm>
            <a:off x="9525" y="926900"/>
            <a:ext cx="9124951" cy="2427383"/>
          </a:xfrm>
          <a:prstGeom prst="rect">
            <a:avLst/>
          </a:prstGeom>
          <a:noFill/>
          <a:ln>
            <a:noFill/>
          </a:ln>
        </p:spPr>
      </p:pic>
      <p:sp>
        <p:nvSpPr>
          <p:cNvPr id="135" name="Google Shape;135;p18"/>
          <p:cNvSpPr/>
          <p:nvPr/>
        </p:nvSpPr>
        <p:spPr>
          <a:xfrm>
            <a:off x="8125025" y="1705625"/>
            <a:ext cx="657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aphicFrame>
        <p:nvGraphicFramePr>
          <p:cNvPr id="136" name="Google Shape;136;p18"/>
          <p:cNvGraphicFramePr/>
          <p:nvPr/>
        </p:nvGraphicFramePr>
        <p:xfrm>
          <a:off x="221700" y="3030425"/>
          <a:ext cx="3000000" cy="3000000"/>
        </p:xfrm>
        <a:graphic>
          <a:graphicData uri="http://schemas.openxmlformats.org/drawingml/2006/table">
            <a:tbl>
              <a:tblPr>
                <a:noFill/>
                <a:tableStyleId>{EAB5073F-7B47-4C4C-A3D7-08044ADCF39D}</a:tableStyleId>
              </a:tblPr>
              <a:tblGrid>
                <a:gridCol w="2811525"/>
                <a:gridCol w="3078225"/>
                <a:gridCol w="2944875"/>
              </a:tblGrid>
              <a:tr h="396200">
                <a:tc>
                  <a:txBody>
                    <a:bodyPr/>
                    <a:lstStyle/>
                    <a:p>
                      <a:pPr indent="0" lvl="0" marL="0" rtl="0" algn="l">
                        <a:spcBef>
                          <a:spcPts val="0"/>
                        </a:spcBef>
                        <a:spcAft>
                          <a:spcPts val="0"/>
                        </a:spcAft>
                        <a:buNone/>
                      </a:pPr>
                      <a:r>
                        <a:rPr lang="es" sz="1100"/>
                        <a:t>ASR system</a:t>
                      </a:r>
                      <a:endParaRPr sz="1100"/>
                    </a:p>
                  </a:txBody>
                  <a:tcPr marT="91425" marB="91425" marR="91425" marL="91425"/>
                </a:tc>
                <a:tc>
                  <a:txBody>
                    <a:bodyPr/>
                    <a:lstStyle/>
                    <a:p>
                      <a:pPr indent="0" lvl="0" marL="0" rtl="0" algn="l">
                        <a:spcBef>
                          <a:spcPts val="0"/>
                        </a:spcBef>
                        <a:spcAft>
                          <a:spcPts val="0"/>
                        </a:spcAft>
                        <a:buNone/>
                      </a:pPr>
                      <a:r>
                        <a:rPr lang="es" sz="1100"/>
                        <a:t>NLP system</a:t>
                      </a:r>
                      <a:endParaRPr sz="1100"/>
                    </a:p>
                  </a:txBody>
                  <a:tcPr marT="91425" marB="91425" marR="91425" marL="91425"/>
                </a:tc>
                <a:tc>
                  <a:txBody>
                    <a:bodyPr/>
                    <a:lstStyle/>
                    <a:p>
                      <a:pPr indent="0" lvl="0" marL="0" rtl="0" algn="l">
                        <a:spcBef>
                          <a:spcPts val="0"/>
                        </a:spcBef>
                        <a:spcAft>
                          <a:spcPts val="0"/>
                        </a:spcAft>
                        <a:buNone/>
                      </a:pPr>
                      <a:r>
                        <a:rPr lang="es" sz="1100"/>
                        <a:t>Mobile System - Action</a:t>
                      </a:r>
                      <a:endParaRPr sz="1100"/>
                    </a:p>
                  </a:txBody>
                  <a:tcPr marT="91425" marB="91425" marR="91425" marL="91425"/>
                </a:tc>
              </a:tr>
              <a:tr h="822925">
                <a:tc>
                  <a:txBody>
                    <a:bodyPr/>
                    <a:lstStyle/>
                    <a:p>
                      <a:pPr indent="0" lvl="0" marL="0" rtl="0" algn="l">
                        <a:spcBef>
                          <a:spcPts val="0"/>
                        </a:spcBef>
                        <a:spcAft>
                          <a:spcPts val="0"/>
                        </a:spcAft>
                        <a:buNone/>
                      </a:pPr>
                      <a:r>
                        <a:rPr lang="es" sz="1100"/>
                        <a:t>Put an alarm at three a.m.</a:t>
                      </a:r>
                      <a:endParaRPr sz="1100"/>
                    </a:p>
                  </a:txBody>
                  <a:tcPr marT="91425" marB="91425" marR="91425" marL="91425"/>
                </a:tc>
                <a:tc>
                  <a:txBody>
                    <a:bodyPr/>
                    <a:lstStyle/>
                    <a:p>
                      <a:pPr indent="0" lvl="0" marL="0" rtl="0" algn="l">
                        <a:spcBef>
                          <a:spcPts val="0"/>
                        </a:spcBef>
                        <a:spcAft>
                          <a:spcPts val="0"/>
                        </a:spcAft>
                        <a:buNone/>
                      </a:pPr>
                      <a:r>
                        <a:rPr lang="es" sz="1100"/>
                        <a:t>Domain: alarm , Intent: put, Slot: time=3 , time_ref = a.m.</a:t>
                      </a:r>
                      <a:endParaRPr sz="1100"/>
                    </a:p>
                  </a:txBody>
                  <a:tcPr marT="91425" marB="91425" marR="91425" marL="91425"/>
                </a:tc>
                <a:tc>
                  <a:txBody>
                    <a:bodyPr/>
                    <a:lstStyle/>
                    <a:p>
                      <a:pPr indent="0" lvl="0" marL="0" rtl="0" algn="l">
                        <a:spcBef>
                          <a:spcPts val="0"/>
                        </a:spcBef>
                        <a:spcAft>
                          <a:spcPts val="0"/>
                        </a:spcAft>
                        <a:buNone/>
                      </a:pPr>
                      <a:r>
                        <a:rPr lang="es" sz="1100"/>
                        <a:t>from systems time increase time until you find 0300 and set alarm at 03.00</a:t>
                      </a:r>
                      <a:endParaRPr sz="1100"/>
                    </a:p>
                  </a:txBody>
                  <a:tcPr marT="91425" marB="91425" marR="91425" marL="91425"/>
                </a:tc>
              </a:tr>
              <a:tr h="822925">
                <a:tc>
                  <a:txBody>
                    <a:bodyPr/>
                    <a:lstStyle/>
                    <a:p>
                      <a:pPr indent="0" lvl="0" marL="0" rtl="0" algn="l">
                        <a:spcBef>
                          <a:spcPts val="0"/>
                        </a:spcBef>
                        <a:spcAft>
                          <a:spcPts val="0"/>
                        </a:spcAft>
                        <a:buNone/>
                      </a:pPr>
                      <a:r>
                        <a:rPr lang="es" sz="1100"/>
                        <a:t>Tomorrow I have to wake up </a:t>
                      </a:r>
                      <a:r>
                        <a:rPr lang="es" sz="1100">
                          <a:solidFill>
                            <a:srgbClr val="FF0000"/>
                          </a:solidFill>
                        </a:rPr>
                        <a:t>very early</a:t>
                      </a:r>
                      <a:r>
                        <a:rPr lang="es" sz="1100"/>
                        <a:t>. Put an alarm at three</a:t>
                      </a:r>
                      <a:endParaRPr sz="1100"/>
                    </a:p>
                  </a:txBody>
                  <a:tcPr marT="91425" marB="91425" marR="91425" marL="91425"/>
                </a:tc>
                <a:tc>
                  <a:txBody>
                    <a:bodyPr/>
                    <a:lstStyle/>
                    <a:p>
                      <a:pPr indent="0" lvl="0" marL="0" rtl="0" algn="l">
                        <a:spcBef>
                          <a:spcPts val="0"/>
                        </a:spcBef>
                        <a:spcAft>
                          <a:spcPts val="0"/>
                        </a:spcAft>
                        <a:buNone/>
                      </a:pPr>
                      <a:r>
                        <a:rPr lang="es" sz="1100">
                          <a:solidFill>
                            <a:schemeClr val="dk1"/>
                          </a:solidFill>
                        </a:rPr>
                        <a:t>Domain: alarm  </a:t>
                      </a:r>
                      <a:endParaRPr sz="1100">
                        <a:solidFill>
                          <a:schemeClr val="dk1"/>
                        </a:solidFill>
                      </a:endParaRPr>
                    </a:p>
                    <a:p>
                      <a:pPr indent="0" lvl="0" marL="0" rtl="0" algn="l">
                        <a:spcBef>
                          <a:spcPts val="0"/>
                        </a:spcBef>
                        <a:spcAft>
                          <a:spcPts val="0"/>
                        </a:spcAft>
                        <a:buNone/>
                      </a:pPr>
                      <a:r>
                        <a:rPr lang="es" sz="1100">
                          <a:solidFill>
                            <a:schemeClr val="dk1"/>
                          </a:solidFill>
                        </a:rPr>
                        <a:t>Intent: put</a:t>
                      </a:r>
                      <a:endParaRPr sz="1100">
                        <a:solidFill>
                          <a:schemeClr val="dk1"/>
                        </a:solidFill>
                      </a:endParaRPr>
                    </a:p>
                    <a:p>
                      <a:pPr indent="0" lvl="0" marL="0" rtl="0" algn="l">
                        <a:spcBef>
                          <a:spcPts val="0"/>
                        </a:spcBef>
                        <a:spcAft>
                          <a:spcPts val="0"/>
                        </a:spcAft>
                        <a:buNone/>
                      </a:pPr>
                      <a:r>
                        <a:rPr lang="es" sz="1100">
                          <a:solidFill>
                            <a:schemeClr val="dk1"/>
                          </a:solidFill>
                        </a:rPr>
                        <a:t>Slot: day = tomorrow, time=3 , time_ref = </a:t>
                      </a:r>
                      <a:r>
                        <a:rPr lang="es" sz="1100">
                          <a:solidFill>
                            <a:srgbClr val="FF0000"/>
                          </a:solidFill>
                        </a:rPr>
                        <a:t>a.m</a:t>
                      </a:r>
                      <a:r>
                        <a:rPr lang="es" sz="1100">
                          <a:solidFill>
                            <a:schemeClr val="dk1"/>
                          </a:solidFill>
                        </a:rPr>
                        <a:t>.</a:t>
                      </a:r>
                      <a:endParaRPr sz="1100"/>
                    </a:p>
                  </a:txBody>
                  <a:tcPr marT="91425" marB="91425" marR="91425" marL="91425"/>
                </a:tc>
                <a:tc>
                  <a:txBody>
                    <a:bodyPr/>
                    <a:lstStyle/>
                    <a:p>
                      <a:pPr indent="0" lvl="0" marL="0" rtl="0" algn="l">
                        <a:spcBef>
                          <a:spcPts val="0"/>
                        </a:spcBef>
                        <a:spcAft>
                          <a:spcPts val="0"/>
                        </a:spcAft>
                        <a:buNone/>
                      </a:pPr>
                      <a:r>
                        <a:rPr lang="es" sz="1100">
                          <a:solidFill>
                            <a:schemeClr val="dk1"/>
                          </a:solidFill>
                        </a:rPr>
                        <a:t>from calendar see date. Increase by one day and set alarm at 0300</a:t>
                      </a:r>
                      <a:endParaRPr sz="1100"/>
                    </a:p>
                  </a:txBody>
                  <a:tcPr marT="91425" marB="91425" marR="91425" marL="91425"/>
                </a:tc>
              </a:tr>
            </a:tbl>
          </a:graphicData>
        </a:graphic>
      </p:graphicFrame>
      <p:sp>
        <p:nvSpPr>
          <p:cNvPr id="137" name="Google Shape;137;p18"/>
          <p:cNvSpPr/>
          <p:nvPr/>
        </p:nvSpPr>
        <p:spPr>
          <a:xfrm>
            <a:off x="133550" y="2610500"/>
            <a:ext cx="657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38" name="Google Shape;138;p18"/>
          <p:cNvSpPr txBox="1"/>
          <p:nvPr/>
        </p:nvSpPr>
        <p:spPr>
          <a:xfrm>
            <a:off x="6778525" y="239725"/>
            <a:ext cx="21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39" name="Google Shape;139;p18"/>
          <p:cNvSpPr/>
          <p:nvPr/>
        </p:nvSpPr>
        <p:spPr>
          <a:xfrm>
            <a:off x="2591000" y="3096200"/>
            <a:ext cx="3724200" cy="20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txBox="1"/>
          <p:nvPr/>
        </p:nvSpPr>
        <p:spPr>
          <a:xfrm>
            <a:off x="2591000" y="3172475"/>
            <a:ext cx="3724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Sounds easy?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“I have not slept for sixteen hours so </a:t>
            </a:r>
            <a:r>
              <a:rPr b="1" lang="es">
                <a:latin typeface="Open Sans"/>
                <a:ea typeface="Open Sans"/>
                <a:cs typeface="Open Sans"/>
                <a:sym typeface="Open Sans"/>
              </a:rPr>
              <a:t>don’t </a:t>
            </a:r>
            <a:endParaRPr b="1">
              <a:latin typeface="Open Sans"/>
              <a:ea typeface="Open Sans"/>
              <a:cs typeface="Open Sans"/>
              <a:sym typeface="Open Sans"/>
            </a:endParaRPr>
          </a:p>
          <a:p>
            <a:pPr indent="0" lvl="0" marL="0" rtl="0" algn="l">
              <a:spcBef>
                <a:spcPts val="0"/>
              </a:spcBef>
              <a:spcAft>
                <a:spcPts val="0"/>
              </a:spcAft>
              <a:buNone/>
            </a:pPr>
            <a:r>
              <a:rPr b="1" lang="es">
                <a:latin typeface="Open Sans"/>
                <a:ea typeface="Open Sans"/>
                <a:cs typeface="Open Sans"/>
                <a:sym typeface="Open Sans"/>
              </a:rPr>
              <a:t>you dare</a:t>
            </a:r>
            <a:r>
              <a:rPr lang="es">
                <a:latin typeface="Open Sans"/>
                <a:ea typeface="Open Sans"/>
                <a:cs typeface="Open Sans"/>
                <a:sym typeface="Open Sans"/>
              </a:rPr>
              <a:t> wake me up at three!”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a:t>
            </a:r>
            <a:r>
              <a:rPr lang="es">
                <a:solidFill>
                  <a:schemeClr val="dk1"/>
                </a:solidFill>
                <a:latin typeface="Open Sans"/>
                <a:ea typeface="Open Sans"/>
                <a:cs typeface="Open Sans"/>
                <a:sym typeface="Open Sans"/>
              </a:rPr>
              <a:t>I have not slept for sixteen hours so maniana no te atreves levantarme at three!”</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Examples of NLP - classify </a:t>
            </a:r>
            <a:endParaRPr/>
          </a:p>
        </p:txBody>
      </p:sp>
      <p:pic>
        <p:nvPicPr>
          <p:cNvPr id="146" name="Google Shape;146;p19"/>
          <p:cNvPicPr preferRelativeResize="0"/>
          <p:nvPr/>
        </p:nvPicPr>
        <p:blipFill>
          <a:blip r:embed="rId3">
            <a:alphaModFix/>
          </a:blip>
          <a:stretch>
            <a:fillRect/>
          </a:stretch>
        </p:blipFill>
        <p:spPr>
          <a:xfrm>
            <a:off x="9525" y="926900"/>
            <a:ext cx="9124951" cy="2427383"/>
          </a:xfrm>
          <a:prstGeom prst="rect">
            <a:avLst/>
          </a:prstGeom>
          <a:noFill/>
          <a:ln>
            <a:noFill/>
          </a:ln>
        </p:spPr>
      </p:pic>
      <p:sp>
        <p:nvSpPr>
          <p:cNvPr id="147" name="Google Shape;147;p19"/>
          <p:cNvSpPr/>
          <p:nvPr/>
        </p:nvSpPr>
        <p:spPr>
          <a:xfrm>
            <a:off x="8039300" y="2470400"/>
            <a:ext cx="1095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aphicFrame>
        <p:nvGraphicFramePr>
          <p:cNvPr id="148" name="Google Shape;148;p19"/>
          <p:cNvGraphicFramePr/>
          <p:nvPr/>
        </p:nvGraphicFramePr>
        <p:xfrm>
          <a:off x="645775" y="3105725"/>
          <a:ext cx="3000000" cy="3000000"/>
        </p:xfrm>
        <a:graphic>
          <a:graphicData uri="http://schemas.openxmlformats.org/drawingml/2006/table">
            <a:tbl>
              <a:tblPr>
                <a:noFill/>
                <a:tableStyleId>{EAB5073F-7B47-4C4C-A3D7-08044ADCF39D}</a:tableStyleId>
              </a:tblPr>
              <a:tblGrid>
                <a:gridCol w="3636875"/>
                <a:gridCol w="3981875"/>
              </a:tblGrid>
              <a:tr h="466425">
                <a:tc>
                  <a:txBody>
                    <a:bodyPr/>
                    <a:lstStyle/>
                    <a:p>
                      <a:pPr indent="0" lvl="0" marL="0" rtl="0" algn="l">
                        <a:spcBef>
                          <a:spcPts val="0"/>
                        </a:spcBef>
                        <a:spcAft>
                          <a:spcPts val="0"/>
                        </a:spcAft>
                        <a:buNone/>
                      </a:pPr>
                      <a:r>
                        <a:rPr lang="es" sz="1100"/>
                        <a:t>Text review from Tripadvisor</a:t>
                      </a:r>
                      <a:endParaRPr sz="1100"/>
                    </a:p>
                  </a:txBody>
                  <a:tcPr marT="91425" marB="91425" marR="91425" marL="91425"/>
                </a:tc>
                <a:tc>
                  <a:txBody>
                    <a:bodyPr/>
                    <a:lstStyle/>
                    <a:p>
                      <a:pPr indent="0" lvl="0" marL="0" rtl="0" algn="l">
                        <a:spcBef>
                          <a:spcPts val="0"/>
                        </a:spcBef>
                        <a:spcAft>
                          <a:spcPts val="0"/>
                        </a:spcAft>
                        <a:buNone/>
                      </a:pPr>
                      <a:r>
                        <a:rPr lang="es" sz="1100"/>
                        <a:t>NLP system - Classification (</a:t>
                      </a:r>
                      <a:r>
                        <a:rPr lang="es" sz="1100">
                          <a:solidFill>
                            <a:schemeClr val="dk1"/>
                          </a:solidFill>
                        </a:rPr>
                        <a:t>Aspect based sentiment analysis)</a:t>
                      </a:r>
                      <a:endParaRPr sz="1100"/>
                    </a:p>
                  </a:txBody>
                  <a:tcPr marT="91425" marB="91425" marR="91425" marL="91425"/>
                </a:tc>
              </a:tr>
              <a:tr h="1461075">
                <a:tc>
                  <a:txBody>
                    <a:bodyPr/>
                    <a:lstStyle/>
                    <a:p>
                      <a:pPr indent="0" lvl="0" marL="0" rtl="0" algn="l">
                        <a:spcBef>
                          <a:spcPts val="0"/>
                        </a:spcBef>
                        <a:spcAft>
                          <a:spcPts val="0"/>
                        </a:spcAft>
                        <a:buNone/>
                      </a:pPr>
                      <a:r>
                        <a:rPr lang="es" sz="1050">
                          <a:solidFill>
                            <a:srgbClr val="474747"/>
                          </a:solidFill>
                          <a:highlight>
                            <a:srgbClr val="FFFFFF"/>
                          </a:highlight>
                        </a:rPr>
                        <a:t>Grecocina is a great choice for informal dinners or lunch. The interior space is small but very nicely decorated The greek salad is really one of the best greek salads I’ve had. The vegetarian Mousaka is a fantastic Idea that unfortunately lacked in exexution. Some dishes were a bit too experimental for our party such as the cinnamon cream desert. But, overall everyone was Happy with their plates and I would be Happy to revisit.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100">
                          <a:solidFill>
                            <a:schemeClr val="dk1"/>
                          </a:solidFill>
                        </a:rPr>
                        <a:t>Food - positive</a:t>
                      </a:r>
                      <a:endParaRPr sz="1100">
                        <a:solidFill>
                          <a:schemeClr val="dk1"/>
                        </a:solidFill>
                      </a:endParaRPr>
                    </a:p>
                    <a:p>
                      <a:pPr indent="0" lvl="0" marL="0" rtl="0" algn="l">
                        <a:spcBef>
                          <a:spcPts val="0"/>
                        </a:spcBef>
                        <a:spcAft>
                          <a:spcPts val="0"/>
                        </a:spcAft>
                        <a:buClr>
                          <a:schemeClr val="dk1"/>
                        </a:buClr>
                        <a:buSzPts val="1100"/>
                        <a:buFont typeface="Arial"/>
                        <a:buNone/>
                      </a:pPr>
                      <a:r>
                        <a:rPr lang="es" sz="1100">
                          <a:solidFill>
                            <a:schemeClr val="dk1"/>
                          </a:solidFill>
                        </a:rPr>
                        <a:t>Price - none</a:t>
                      </a:r>
                      <a:endParaRPr sz="1100">
                        <a:solidFill>
                          <a:schemeClr val="dk1"/>
                        </a:solidFill>
                      </a:endParaRPr>
                    </a:p>
                    <a:p>
                      <a:pPr indent="0" lvl="0" marL="0" rtl="0" algn="l">
                        <a:spcBef>
                          <a:spcPts val="0"/>
                        </a:spcBef>
                        <a:spcAft>
                          <a:spcPts val="0"/>
                        </a:spcAft>
                        <a:buClr>
                          <a:schemeClr val="dk1"/>
                        </a:buClr>
                        <a:buSzPts val="1100"/>
                        <a:buFont typeface="Arial"/>
                        <a:buNone/>
                      </a:pPr>
                      <a:r>
                        <a:rPr lang="es" sz="1100">
                          <a:solidFill>
                            <a:schemeClr val="dk1"/>
                          </a:solidFill>
                        </a:rPr>
                        <a:t>Quality - positive</a:t>
                      </a:r>
                      <a:endParaRPr sz="1100">
                        <a:solidFill>
                          <a:schemeClr val="dk1"/>
                        </a:solidFill>
                      </a:endParaRPr>
                    </a:p>
                    <a:p>
                      <a:pPr indent="0" lvl="0" marL="0" rtl="0" algn="l">
                        <a:spcBef>
                          <a:spcPts val="0"/>
                        </a:spcBef>
                        <a:spcAft>
                          <a:spcPts val="0"/>
                        </a:spcAft>
                        <a:buClr>
                          <a:schemeClr val="dk1"/>
                        </a:buClr>
                        <a:buSzPts val="1100"/>
                        <a:buFont typeface="Arial"/>
                        <a:buNone/>
                      </a:pPr>
                      <a:r>
                        <a:rPr lang="es" sz="1100">
                          <a:solidFill>
                            <a:schemeClr val="dk1"/>
                          </a:solidFill>
                        </a:rPr>
                        <a:t>Environment - positive</a:t>
                      </a:r>
                      <a:endParaRPr sz="1100"/>
                    </a:p>
                  </a:txBody>
                  <a:tcPr marT="91425" marB="91425" marR="91425" marL="91425"/>
                </a:tc>
              </a:tr>
            </a:tbl>
          </a:graphicData>
        </a:graphic>
      </p:graphicFrame>
      <p:sp>
        <p:nvSpPr>
          <p:cNvPr id="149" name="Google Shape;149;p19"/>
          <p:cNvSpPr/>
          <p:nvPr/>
        </p:nvSpPr>
        <p:spPr>
          <a:xfrm>
            <a:off x="4467425" y="2610500"/>
            <a:ext cx="657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50" name="Google Shape;150;p19"/>
          <p:cNvSpPr txBox="1"/>
          <p:nvPr/>
        </p:nvSpPr>
        <p:spPr>
          <a:xfrm>
            <a:off x="6778525" y="239725"/>
            <a:ext cx="21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Examples of NLP - clasify</a:t>
            </a:r>
            <a:endParaRPr/>
          </a:p>
        </p:txBody>
      </p:sp>
      <p:pic>
        <p:nvPicPr>
          <p:cNvPr id="156" name="Google Shape;156;p20"/>
          <p:cNvPicPr preferRelativeResize="0"/>
          <p:nvPr/>
        </p:nvPicPr>
        <p:blipFill>
          <a:blip r:embed="rId3">
            <a:alphaModFix/>
          </a:blip>
          <a:stretch>
            <a:fillRect/>
          </a:stretch>
        </p:blipFill>
        <p:spPr>
          <a:xfrm>
            <a:off x="9525" y="926900"/>
            <a:ext cx="9124951" cy="2427383"/>
          </a:xfrm>
          <a:prstGeom prst="rect">
            <a:avLst/>
          </a:prstGeom>
          <a:noFill/>
          <a:ln>
            <a:noFill/>
          </a:ln>
        </p:spPr>
      </p:pic>
      <p:sp>
        <p:nvSpPr>
          <p:cNvPr id="157" name="Google Shape;157;p20"/>
          <p:cNvSpPr/>
          <p:nvPr/>
        </p:nvSpPr>
        <p:spPr>
          <a:xfrm>
            <a:off x="8039300" y="2470400"/>
            <a:ext cx="1095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aphicFrame>
        <p:nvGraphicFramePr>
          <p:cNvPr id="158" name="Google Shape;158;p20"/>
          <p:cNvGraphicFramePr/>
          <p:nvPr/>
        </p:nvGraphicFramePr>
        <p:xfrm>
          <a:off x="645775" y="3105725"/>
          <a:ext cx="3000000" cy="3000000"/>
        </p:xfrm>
        <a:graphic>
          <a:graphicData uri="http://schemas.openxmlformats.org/drawingml/2006/table">
            <a:tbl>
              <a:tblPr>
                <a:noFill/>
                <a:tableStyleId>{EAB5073F-7B47-4C4C-A3D7-08044ADCF39D}</a:tableStyleId>
              </a:tblPr>
              <a:tblGrid>
                <a:gridCol w="3636875"/>
                <a:gridCol w="3981875"/>
              </a:tblGrid>
              <a:tr h="466425">
                <a:tc>
                  <a:txBody>
                    <a:bodyPr/>
                    <a:lstStyle/>
                    <a:p>
                      <a:pPr indent="0" lvl="0" marL="0" rtl="0" algn="l">
                        <a:spcBef>
                          <a:spcPts val="0"/>
                        </a:spcBef>
                        <a:spcAft>
                          <a:spcPts val="0"/>
                        </a:spcAft>
                        <a:buNone/>
                      </a:pPr>
                      <a:r>
                        <a:rPr lang="es" sz="1100"/>
                        <a:t>Text review from Tripadvisor</a:t>
                      </a:r>
                      <a:endParaRPr sz="1100"/>
                    </a:p>
                  </a:txBody>
                  <a:tcPr marT="91425" marB="91425" marR="91425" marL="91425"/>
                </a:tc>
                <a:tc>
                  <a:txBody>
                    <a:bodyPr/>
                    <a:lstStyle/>
                    <a:p>
                      <a:pPr indent="0" lvl="0" marL="0" rtl="0" algn="l">
                        <a:spcBef>
                          <a:spcPts val="0"/>
                        </a:spcBef>
                        <a:spcAft>
                          <a:spcPts val="0"/>
                        </a:spcAft>
                        <a:buNone/>
                      </a:pPr>
                      <a:r>
                        <a:rPr lang="es" sz="1100"/>
                        <a:t>NLP system - </a:t>
                      </a:r>
                      <a:r>
                        <a:rPr lang="es" sz="1100">
                          <a:solidFill>
                            <a:schemeClr val="dk1"/>
                          </a:solidFill>
                        </a:rPr>
                        <a:t>Aspect based sentiment analysis</a:t>
                      </a:r>
                      <a:endParaRPr sz="1100"/>
                    </a:p>
                  </a:txBody>
                  <a:tcPr marT="91425" marB="91425" marR="91425" marL="91425"/>
                </a:tc>
              </a:tr>
              <a:tr h="1461075">
                <a:tc>
                  <a:txBody>
                    <a:bodyPr/>
                    <a:lstStyle/>
                    <a:p>
                      <a:pPr indent="0" lvl="0" marL="0" rtl="0" algn="l">
                        <a:spcBef>
                          <a:spcPts val="0"/>
                        </a:spcBef>
                        <a:spcAft>
                          <a:spcPts val="0"/>
                        </a:spcAft>
                        <a:buNone/>
                      </a:pPr>
                      <a:r>
                        <a:rPr lang="es" sz="1050">
                          <a:solidFill>
                            <a:srgbClr val="474747"/>
                          </a:solidFill>
                          <a:highlight>
                            <a:srgbClr val="FFFFFF"/>
                          </a:highlight>
                        </a:rPr>
                        <a:t>Grecocina is a great choice for informal dinners or lunch. The interior space is small but very nicely decorated The greek salad is really one of the best greek salads I’ve had. The vegetarian Mousaka is a fantastic Idea that unfortunately lacked in exexution. Some dishes were a bit too experimental for our party such as the cinnamon cream desert. But, overall everyone was Happy with their plates and I would be Happy to revisit.</a:t>
                      </a:r>
                      <a:endParaRPr/>
                    </a:p>
                  </a:txBody>
                  <a:tcPr marT="91425" marB="91425" marR="91425" marL="91425"/>
                </a:tc>
                <a:tc>
                  <a:txBody>
                    <a:bodyPr/>
                    <a:lstStyle/>
                    <a:p>
                      <a:pPr indent="0" lvl="0" marL="0" rtl="0" algn="l">
                        <a:spcBef>
                          <a:spcPts val="0"/>
                        </a:spcBef>
                        <a:spcAft>
                          <a:spcPts val="0"/>
                        </a:spcAft>
                        <a:buNone/>
                      </a:pPr>
                      <a:r>
                        <a:rPr lang="es" sz="1100">
                          <a:solidFill>
                            <a:schemeClr val="dk1"/>
                          </a:solidFill>
                        </a:rPr>
                        <a:t>Food - positive</a:t>
                      </a:r>
                      <a:endParaRPr sz="1100">
                        <a:solidFill>
                          <a:schemeClr val="dk1"/>
                        </a:solidFill>
                      </a:endParaRPr>
                    </a:p>
                    <a:p>
                      <a:pPr indent="0" lvl="0" marL="0" rtl="0" algn="l">
                        <a:spcBef>
                          <a:spcPts val="0"/>
                        </a:spcBef>
                        <a:spcAft>
                          <a:spcPts val="0"/>
                        </a:spcAft>
                        <a:buNone/>
                      </a:pPr>
                      <a:r>
                        <a:rPr lang="es" sz="1100">
                          <a:solidFill>
                            <a:schemeClr val="dk1"/>
                          </a:solidFill>
                        </a:rPr>
                        <a:t>Price - none</a:t>
                      </a:r>
                      <a:endParaRPr sz="1100">
                        <a:solidFill>
                          <a:schemeClr val="dk1"/>
                        </a:solidFill>
                      </a:endParaRPr>
                    </a:p>
                    <a:p>
                      <a:pPr indent="0" lvl="0" marL="0" rtl="0" algn="l">
                        <a:spcBef>
                          <a:spcPts val="0"/>
                        </a:spcBef>
                        <a:spcAft>
                          <a:spcPts val="0"/>
                        </a:spcAft>
                        <a:buNone/>
                      </a:pPr>
                      <a:r>
                        <a:rPr lang="es" sz="1100">
                          <a:solidFill>
                            <a:schemeClr val="dk1"/>
                          </a:solidFill>
                        </a:rPr>
                        <a:t>Quality - positive</a:t>
                      </a:r>
                      <a:endParaRPr sz="1100">
                        <a:solidFill>
                          <a:schemeClr val="dk1"/>
                        </a:solidFill>
                      </a:endParaRPr>
                    </a:p>
                    <a:p>
                      <a:pPr indent="0" lvl="0" marL="0" rtl="0" algn="l">
                        <a:spcBef>
                          <a:spcPts val="0"/>
                        </a:spcBef>
                        <a:spcAft>
                          <a:spcPts val="0"/>
                        </a:spcAft>
                        <a:buNone/>
                      </a:pPr>
                      <a:r>
                        <a:rPr lang="es" sz="1100">
                          <a:solidFill>
                            <a:schemeClr val="dk1"/>
                          </a:solidFill>
                        </a:rPr>
                        <a:t>Environment - positive</a:t>
                      </a:r>
                      <a:endParaRPr sz="1100"/>
                    </a:p>
                  </a:txBody>
                  <a:tcPr marT="91425" marB="91425" marR="91425" marL="91425"/>
                </a:tc>
              </a:tr>
            </a:tbl>
          </a:graphicData>
        </a:graphic>
      </p:graphicFrame>
      <p:sp>
        <p:nvSpPr>
          <p:cNvPr id="159" name="Google Shape;159;p20"/>
          <p:cNvSpPr/>
          <p:nvPr/>
        </p:nvSpPr>
        <p:spPr>
          <a:xfrm>
            <a:off x="4467425" y="2610500"/>
            <a:ext cx="657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60" name="Google Shape;160;p20"/>
          <p:cNvSpPr txBox="1"/>
          <p:nvPr/>
        </p:nvSpPr>
        <p:spPr>
          <a:xfrm>
            <a:off x="6778525" y="239725"/>
            <a:ext cx="21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61" name="Google Shape;161;p20"/>
          <p:cNvSpPr/>
          <p:nvPr/>
        </p:nvSpPr>
        <p:spPr>
          <a:xfrm>
            <a:off x="2591000" y="3096200"/>
            <a:ext cx="3724200" cy="20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txBox="1"/>
          <p:nvPr/>
        </p:nvSpPr>
        <p:spPr>
          <a:xfrm>
            <a:off x="2591000" y="3172475"/>
            <a:ext cx="3724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Sounds easy?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When humans are asked to perform this task there is an 80% only of agreement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Examples of NLP - translate/summarize/generate</a:t>
            </a:r>
            <a:endParaRPr/>
          </a:p>
        </p:txBody>
      </p:sp>
      <p:pic>
        <p:nvPicPr>
          <p:cNvPr id="168" name="Google Shape;168;p21"/>
          <p:cNvPicPr preferRelativeResize="0"/>
          <p:nvPr/>
        </p:nvPicPr>
        <p:blipFill>
          <a:blip r:embed="rId3">
            <a:alphaModFix/>
          </a:blip>
          <a:stretch>
            <a:fillRect/>
          </a:stretch>
        </p:blipFill>
        <p:spPr>
          <a:xfrm>
            <a:off x="9525" y="926900"/>
            <a:ext cx="9124951" cy="2427383"/>
          </a:xfrm>
          <a:prstGeom prst="rect">
            <a:avLst/>
          </a:prstGeom>
          <a:noFill/>
          <a:ln>
            <a:noFill/>
          </a:ln>
        </p:spPr>
      </p:pic>
      <p:sp>
        <p:nvSpPr>
          <p:cNvPr id="169" name="Google Shape;169;p21"/>
          <p:cNvSpPr/>
          <p:nvPr/>
        </p:nvSpPr>
        <p:spPr>
          <a:xfrm>
            <a:off x="7972625" y="2124800"/>
            <a:ext cx="1095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aphicFrame>
        <p:nvGraphicFramePr>
          <p:cNvPr id="170" name="Google Shape;170;p21"/>
          <p:cNvGraphicFramePr/>
          <p:nvPr/>
        </p:nvGraphicFramePr>
        <p:xfrm>
          <a:off x="311700" y="3105725"/>
          <a:ext cx="3000000" cy="3000000"/>
        </p:xfrm>
        <a:graphic>
          <a:graphicData uri="http://schemas.openxmlformats.org/drawingml/2006/table">
            <a:tbl>
              <a:tblPr>
                <a:noFill/>
                <a:tableStyleId>{EAB5073F-7B47-4C4C-A3D7-08044ADCF39D}</a:tableStyleId>
              </a:tblPr>
              <a:tblGrid>
                <a:gridCol w="4134250"/>
                <a:gridCol w="4526425"/>
              </a:tblGrid>
              <a:tr h="316525">
                <a:tc>
                  <a:txBody>
                    <a:bodyPr/>
                    <a:lstStyle/>
                    <a:p>
                      <a:pPr indent="0" lvl="0" marL="0" rtl="0" algn="l">
                        <a:spcBef>
                          <a:spcPts val="0"/>
                        </a:spcBef>
                        <a:spcAft>
                          <a:spcPts val="0"/>
                        </a:spcAft>
                        <a:buNone/>
                      </a:pPr>
                      <a:r>
                        <a:rPr lang="es" sz="1100"/>
                        <a:t>Text </a:t>
                      </a:r>
                      <a:endParaRPr sz="1100"/>
                    </a:p>
                  </a:txBody>
                  <a:tcPr marT="91425" marB="91425" marR="91425" marL="91425"/>
                </a:tc>
                <a:tc>
                  <a:txBody>
                    <a:bodyPr/>
                    <a:lstStyle/>
                    <a:p>
                      <a:pPr indent="0" lvl="0" marL="0" rtl="0" algn="l">
                        <a:spcBef>
                          <a:spcPts val="0"/>
                        </a:spcBef>
                        <a:spcAft>
                          <a:spcPts val="0"/>
                        </a:spcAft>
                        <a:buNone/>
                      </a:pPr>
                      <a:r>
                        <a:rPr lang="es" sz="1100"/>
                        <a:t>NLP system - Text (</a:t>
                      </a:r>
                      <a:r>
                        <a:rPr lang="es" sz="1100">
                          <a:solidFill>
                            <a:schemeClr val="dk1"/>
                          </a:solidFill>
                        </a:rPr>
                        <a:t>summarization</a:t>
                      </a:r>
                      <a:r>
                        <a:rPr lang="es" sz="1100"/>
                        <a:t>)</a:t>
                      </a:r>
                      <a:endParaRPr sz="1100"/>
                    </a:p>
                  </a:txBody>
                  <a:tcPr marT="91425" marB="91425" marR="91425" marL="91425"/>
                </a:tc>
              </a:tr>
              <a:tr h="1537975">
                <a:tc>
                  <a:txBody>
                    <a:bodyPr/>
                    <a:lstStyle/>
                    <a:p>
                      <a:pPr indent="0" lvl="0" marL="0" rtl="0" algn="l">
                        <a:spcBef>
                          <a:spcPts val="0"/>
                        </a:spcBef>
                        <a:spcAft>
                          <a:spcPts val="0"/>
                        </a:spcAft>
                        <a:buNone/>
                      </a:pPr>
                      <a:r>
                        <a:rPr lang="es" sz="1050">
                          <a:solidFill>
                            <a:srgbClr val="474747"/>
                          </a:solidFill>
                          <a:highlight>
                            <a:srgbClr val="FFFFFF"/>
                          </a:highlight>
                        </a:rPr>
                        <a:t>Grecocina is a great choice for informal dinners or lunch. The interior space is small but very nicely decorated The greek salad is really one of the best greek salads I’ve had. The vegetarian Mousaka is a fantastic Idea that unfortunately lacked in exexution. Some dishes were a bit too experimental for our party such as the cinnamon cream desert. But, overall everyone was Happy with their plates and I would be Happy to revisit.</a:t>
                      </a:r>
                      <a:endParaRPr/>
                    </a:p>
                  </a:txBody>
                  <a:tcPr marT="91425" marB="91425" marR="91425" marL="91425"/>
                </a:tc>
                <a:tc>
                  <a:txBody>
                    <a:bodyPr/>
                    <a:lstStyle/>
                    <a:p>
                      <a:pPr indent="0" lvl="0" marL="0" rtl="0" algn="l">
                        <a:spcBef>
                          <a:spcPts val="0"/>
                        </a:spcBef>
                        <a:spcAft>
                          <a:spcPts val="0"/>
                        </a:spcAft>
                        <a:buNone/>
                      </a:pPr>
                      <a:r>
                        <a:rPr lang="es" sz="1050">
                          <a:solidFill>
                            <a:srgbClr val="474747"/>
                          </a:solidFill>
                          <a:highlight>
                            <a:schemeClr val="lt1"/>
                          </a:highlight>
                        </a:rPr>
                        <a:t>Grecocina ‘s interior space is small but very nicely decorated. </a:t>
                      </a:r>
                      <a:endParaRPr sz="1050">
                        <a:solidFill>
                          <a:srgbClr val="474747"/>
                        </a:solidFill>
                        <a:highlight>
                          <a:schemeClr val="lt1"/>
                        </a:highlight>
                      </a:endParaRPr>
                    </a:p>
                    <a:p>
                      <a:pPr indent="0" lvl="0" marL="0" rtl="0" algn="l">
                        <a:spcBef>
                          <a:spcPts val="0"/>
                        </a:spcBef>
                        <a:spcAft>
                          <a:spcPts val="0"/>
                        </a:spcAft>
                        <a:buNone/>
                      </a:pPr>
                      <a:r>
                        <a:rPr lang="es" sz="1050">
                          <a:solidFill>
                            <a:srgbClr val="474747"/>
                          </a:solidFill>
                          <a:highlight>
                            <a:schemeClr val="lt1"/>
                          </a:highlight>
                        </a:rPr>
                        <a:t>The greek salad is the best I’ve had but the vegetarian Mousaka lacked in exexution. Some dishes were a bit too experimental for our party but I would be Happy to revisit.</a:t>
                      </a:r>
                      <a:endParaRPr sz="1000">
                        <a:solidFill>
                          <a:srgbClr val="202124"/>
                        </a:solidFill>
                        <a:highlight>
                          <a:srgbClr val="F8F9FA"/>
                        </a:highlight>
                      </a:endParaRPr>
                    </a:p>
                  </a:txBody>
                  <a:tcPr marT="91425" marB="91425" marR="91425" marL="91425"/>
                </a:tc>
              </a:tr>
            </a:tbl>
          </a:graphicData>
        </a:graphic>
      </p:graphicFrame>
      <p:sp>
        <p:nvSpPr>
          <p:cNvPr id="171" name="Google Shape;171;p21"/>
          <p:cNvSpPr/>
          <p:nvPr/>
        </p:nvSpPr>
        <p:spPr>
          <a:xfrm>
            <a:off x="4467425" y="2610500"/>
            <a:ext cx="657300" cy="485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72" name="Google Shape;172;p21"/>
          <p:cNvSpPr txBox="1"/>
          <p:nvPr/>
        </p:nvSpPr>
        <p:spPr>
          <a:xfrm>
            <a:off x="6778525" y="239725"/>
            <a:ext cx="21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