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60" r:id="rId5"/>
    <p:sldId id="261" r:id="rId6"/>
    <p:sldId id="263" r:id="rId7"/>
    <p:sldId id="281" r:id="rId8"/>
    <p:sldId id="264" r:id="rId9"/>
    <p:sldId id="262" r:id="rId10"/>
    <p:sldId id="259" r:id="rId11"/>
    <p:sldId id="27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76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02F9B7-BD51-4533-A854-D2B6294D7E74}">
          <p14:sldIdLst>
            <p14:sldId id="256"/>
            <p14:sldId id="257"/>
            <p14:sldId id="260"/>
          </p14:sldIdLst>
        </p14:section>
        <p14:section name="Untitled Section" id="{B995CD95-1EB3-4F90-B54B-8752A6357E87}">
          <p14:sldIdLst>
            <p14:sldId id="261"/>
            <p14:sldId id="263"/>
            <p14:sldId id="281"/>
            <p14:sldId id="264"/>
            <p14:sldId id="262"/>
            <p14:sldId id="259"/>
            <p14:sldId id="279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7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C9FB82-6794-49F9-BBF3-71480B32C5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5F762-F88F-46B7-B629-05C382499D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1427-458B-42AD-803C-28F64900BA01}" type="datetimeFigureOut">
              <a:rPr lang="tr-TR" smtClean="0"/>
              <a:t>4.06.2018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F6E1C-0F93-467C-8247-FB839CE8C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B0D61-FEA0-4B80-89B6-100E1DEC4E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8B931-D5AA-4DD4-890A-78829F26D2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31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88F39-9569-41DA-B61F-FD734450F08D}" type="datetimeFigureOut">
              <a:rPr lang="tr-TR" smtClean="0"/>
              <a:t>4.06.2018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A0CDC-21AB-494F-A9FA-0FDE1819E8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1443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059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04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97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3217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275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46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246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89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323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0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86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929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99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6001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39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23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9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811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487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528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16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97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87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0CDC-21AB-494F-A9FA-0FDE1819E86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557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defter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iroly@migros.com.t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032E-3CBD-4C5B-974C-1A949D1FD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Boosting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476B6-5545-4FF1-B71F-96E6F3E1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76341"/>
          </a:xfrm>
        </p:spPr>
        <p:txBody>
          <a:bodyPr>
            <a:normAutofit/>
          </a:bodyPr>
          <a:lstStyle/>
          <a:p>
            <a:r>
              <a:rPr lang="tr-TR" dirty="0"/>
              <a:t>Birol Yüceoğlu</a:t>
            </a:r>
          </a:p>
          <a:p>
            <a:r>
              <a:rPr lang="tr-TR" dirty="0"/>
              <a:t>Migros T.A.Ş.</a:t>
            </a:r>
          </a:p>
          <a:p>
            <a:r>
              <a:rPr lang="tr-TR" dirty="0">
                <a:hlinkClick r:id="rId3"/>
              </a:rPr>
              <a:t>www.veridefteri.com</a:t>
            </a:r>
            <a:endParaRPr lang="tr-TR" dirty="0"/>
          </a:p>
          <a:p>
            <a:r>
              <a:rPr lang="tr-TR" dirty="0">
                <a:hlinkClick r:id="rId4"/>
              </a:rPr>
              <a:t>biroly@migros.com.tr</a:t>
            </a:r>
            <a:r>
              <a:rPr lang="tr-TR" dirty="0"/>
              <a:t>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849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53C6-20AD-44B9-BB22-D5C88370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8CA0-9F5C-4F78-B625-5F1C7DFD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yönteminde her </a:t>
            </a:r>
            <a:r>
              <a:rPr lang="tr-TR" dirty="0" err="1"/>
              <a:t>iterasyonda</a:t>
            </a:r>
            <a:r>
              <a:rPr lang="tr-TR" dirty="0"/>
              <a:t> bir önceki </a:t>
            </a:r>
            <a:r>
              <a:rPr lang="tr-TR" dirty="0" err="1"/>
              <a:t>iterasyondaki</a:t>
            </a:r>
            <a:r>
              <a:rPr lang="tr-TR" dirty="0"/>
              <a:t> hata tahmin edilmeye çalışılır.</a:t>
            </a:r>
          </a:p>
          <a:p>
            <a:r>
              <a:rPr lang="tr-TR" dirty="0"/>
              <a:t>Hatadan öğrenmek </a:t>
            </a:r>
            <a:r>
              <a:rPr lang="tr-TR" dirty="0" err="1"/>
              <a:t>gradyanın</a:t>
            </a:r>
            <a:r>
              <a:rPr lang="tr-TR" dirty="0"/>
              <a:t> tersi yönde ilerlemeye denk gelir.</a:t>
            </a:r>
          </a:p>
          <a:p>
            <a:r>
              <a:rPr lang="tr-TR" dirty="0"/>
              <a:t>Örneklem ve öznitelikler </a:t>
            </a:r>
            <a:r>
              <a:rPr lang="tr-TR" dirty="0" err="1"/>
              <a:t>rassal</a:t>
            </a:r>
            <a:r>
              <a:rPr lang="tr-TR" dirty="0"/>
              <a:t> olarak seçilerek de ilerlenebilir (</a:t>
            </a:r>
            <a:r>
              <a:rPr lang="tr-TR" dirty="0" err="1"/>
              <a:t>Stochastic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1232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23AA-F777-4245-83D1-CC8A7F7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9E89A-2FD4-49BD-9305-A4797BF71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</p:spPr>
      </p:pic>
    </p:spTree>
    <p:extLst>
      <p:ext uri="{BB962C8B-B14F-4D97-AF65-F5344CB8AC3E}">
        <p14:creationId xmlns:p14="http://schemas.microsoft.com/office/powerpoint/2010/main" val="160098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23AA-F777-4245-83D1-CC8A7F7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E5364-2CA1-4736-BC7D-2DB394E7A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8DA081-9EAC-40BC-8D7B-B363B6E899B2}"/>
              </a:ext>
            </a:extLst>
          </p:cNvPr>
          <p:cNvCxnSpPr/>
          <p:nvPr/>
        </p:nvCxnSpPr>
        <p:spPr>
          <a:xfrm>
            <a:off x="3234813" y="3706761"/>
            <a:ext cx="0" cy="393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D57C04-814B-4938-8F18-61041DBEC24D}"/>
              </a:ext>
            </a:extLst>
          </p:cNvPr>
          <p:cNvCxnSpPr/>
          <p:nvPr/>
        </p:nvCxnSpPr>
        <p:spPr>
          <a:xfrm>
            <a:off x="3411794" y="3205316"/>
            <a:ext cx="0" cy="894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4ACFA6-4271-4A02-9EF8-5578075BD70D}"/>
              </a:ext>
            </a:extLst>
          </p:cNvPr>
          <p:cNvCxnSpPr/>
          <p:nvPr/>
        </p:nvCxnSpPr>
        <p:spPr>
          <a:xfrm flipV="1">
            <a:off x="4817806" y="4100052"/>
            <a:ext cx="0" cy="717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6C2D02-B535-4E0B-8E0B-19CCDC50999D}"/>
              </a:ext>
            </a:extLst>
          </p:cNvPr>
          <p:cNvCxnSpPr/>
          <p:nvPr/>
        </p:nvCxnSpPr>
        <p:spPr>
          <a:xfrm flipH="1">
            <a:off x="1750142" y="3923071"/>
            <a:ext cx="145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4B6343-10E3-4146-9D75-C6E6F8D9D9EA}"/>
              </a:ext>
            </a:extLst>
          </p:cNvPr>
          <p:cNvCxnSpPr/>
          <p:nvPr/>
        </p:nvCxnSpPr>
        <p:spPr>
          <a:xfrm flipH="1">
            <a:off x="1750142" y="3539613"/>
            <a:ext cx="1661652" cy="37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7526B7-6ED8-4AD9-B6D7-44CE53A83518}"/>
              </a:ext>
            </a:extLst>
          </p:cNvPr>
          <p:cNvCxnSpPr/>
          <p:nvPr/>
        </p:nvCxnSpPr>
        <p:spPr>
          <a:xfrm flipH="1" flipV="1">
            <a:off x="1750142" y="3923071"/>
            <a:ext cx="3067664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A0AC47-7FC1-4941-9D3C-1F1C4169E17C}"/>
              </a:ext>
            </a:extLst>
          </p:cNvPr>
          <p:cNvSpPr txBox="1"/>
          <p:nvPr/>
        </p:nvSpPr>
        <p:spPr>
          <a:xfrm>
            <a:off x="580120" y="3590073"/>
            <a:ext cx="133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Hata terimleri</a:t>
            </a:r>
          </a:p>
        </p:txBody>
      </p:sp>
    </p:spTree>
    <p:extLst>
      <p:ext uri="{BB962C8B-B14F-4D97-AF65-F5344CB8AC3E}">
        <p14:creationId xmlns:p14="http://schemas.microsoft.com/office/powerpoint/2010/main" val="300847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23AA-F777-4245-83D1-CC8A7F7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F7A5C-EFD3-463D-B036-C30A21989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</p:spPr>
      </p:pic>
    </p:spTree>
    <p:extLst>
      <p:ext uri="{BB962C8B-B14F-4D97-AF65-F5344CB8AC3E}">
        <p14:creationId xmlns:p14="http://schemas.microsoft.com/office/powerpoint/2010/main" val="70392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23AA-F777-4245-83D1-CC8A7F7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8A453-20E9-4F2A-B5A2-54662AFA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7B653-4C46-47AE-B5F7-6A9297DEACEB}"/>
              </a:ext>
            </a:extLst>
          </p:cNvPr>
          <p:cNvSpPr txBox="1"/>
          <p:nvPr/>
        </p:nvSpPr>
        <p:spPr>
          <a:xfrm>
            <a:off x="677334" y="2163097"/>
            <a:ext cx="145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Hatanın</a:t>
            </a:r>
          </a:p>
          <a:p>
            <a:r>
              <a:rPr lang="tr-TR" dirty="0"/>
              <a:t>tahmini</a:t>
            </a:r>
          </a:p>
        </p:txBody>
      </p:sp>
    </p:spTree>
    <p:extLst>
      <p:ext uri="{BB962C8B-B14F-4D97-AF65-F5344CB8AC3E}">
        <p14:creationId xmlns:p14="http://schemas.microsoft.com/office/powerpoint/2010/main" val="227233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23AA-F777-4245-83D1-CC8A7F7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B8ABD-CC6D-4D20-A7BF-FF74AB0EB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</p:spPr>
      </p:pic>
    </p:spTree>
    <p:extLst>
      <p:ext uri="{BB962C8B-B14F-4D97-AF65-F5344CB8AC3E}">
        <p14:creationId xmlns:p14="http://schemas.microsoft.com/office/powerpoint/2010/main" val="117040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23AA-F777-4245-83D1-CC8A7F7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(</a:t>
            </a:r>
            <a:r>
              <a:rPr lang="tr-TR" dirty="0" err="1"/>
              <a:t>Scikit-learn</a:t>
            </a:r>
            <a:r>
              <a:rPr lang="tr-TR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420F0-CFE7-4611-A69D-186783F79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</p:spPr>
      </p:pic>
    </p:spTree>
    <p:extLst>
      <p:ext uri="{BB962C8B-B14F-4D97-AF65-F5344CB8AC3E}">
        <p14:creationId xmlns:p14="http://schemas.microsoft.com/office/powerpoint/2010/main" val="287557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23AA-F777-4245-83D1-CC8A7F7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(</a:t>
            </a:r>
            <a:r>
              <a:rPr lang="tr-TR" dirty="0" err="1"/>
              <a:t>Scikit-learn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F8DB-F460-4A4A-80C3-71C57A57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35DC2-B4CB-46A0-AF5D-2FAEA98D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0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23AA-F777-4245-83D1-CC8A7F7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(</a:t>
            </a:r>
            <a:r>
              <a:rPr lang="tr-TR" dirty="0" err="1"/>
              <a:t>Scikit-learn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F8DB-F460-4A4A-80C3-71C57A57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EED7C-10EF-41B8-988F-8F6CA992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4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5ACF-8DEE-4248-B6FD-8A9632B7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(</a:t>
            </a:r>
            <a:r>
              <a:rPr lang="tr-TR" dirty="0" err="1"/>
              <a:t>Scikit-learn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E6E6-8BDE-4181-B8FD-77C7D073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593DF-F38E-4656-B653-A8AF4CD2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F3D-B305-4655-B2A6-648A8E52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EE13-2FC6-4C88-885F-0A41D2CD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Karar ağaçları</a:t>
            </a:r>
          </a:p>
          <a:p>
            <a:r>
              <a:rPr lang="tr-TR" dirty="0" err="1"/>
              <a:t>Bagging</a:t>
            </a:r>
            <a:endParaRPr lang="tr-TR" dirty="0"/>
          </a:p>
          <a:p>
            <a:r>
              <a:rPr lang="tr-TR" dirty="0" err="1"/>
              <a:t>Boosting</a:t>
            </a:r>
            <a:endParaRPr lang="tr-TR" dirty="0"/>
          </a:p>
          <a:p>
            <a:pPr lvl="1"/>
            <a:r>
              <a:rPr lang="tr-TR" dirty="0"/>
              <a:t>Ana fikir</a:t>
            </a:r>
          </a:p>
          <a:p>
            <a:pPr lvl="1"/>
            <a:r>
              <a:rPr lang="tr-TR" dirty="0" err="1"/>
              <a:t>Boosting</a:t>
            </a:r>
            <a:r>
              <a:rPr lang="tr-TR" dirty="0"/>
              <a:t> vs. </a:t>
            </a:r>
            <a:r>
              <a:rPr lang="tr-TR" dirty="0" err="1"/>
              <a:t>Bagging</a:t>
            </a:r>
            <a:endParaRPr lang="tr-TR" dirty="0"/>
          </a:p>
          <a:p>
            <a:r>
              <a:rPr lang="tr-TR" dirty="0" err="1"/>
              <a:t>LightGBM</a:t>
            </a:r>
            <a:endParaRPr lang="tr-TR" dirty="0"/>
          </a:p>
          <a:p>
            <a:r>
              <a:rPr lang="tr-TR" dirty="0" err="1"/>
              <a:t>Scikit-learn</a:t>
            </a:r>
            <a:endParaRPr lang="tr-TR" dirty="0"/>
          </a:p>
          <a:p>
            <a:pPr lvl="1"/>
            <a:r>
              <a:rPr lang="tr-TR" dirty="0" err="1"/>
              <a:t>AdaBoost</a:t>
            </a:r>
            <a:endParaRPr lang="tr-TR" dirty="0"/>
          </a:p>
          <a:p>
            <a:pPr lvl="2"/>
            <a:r>
              <a:rPr lang="tr-TR" dirty="0" err="1"/>
              <a:t>Calibration</a:t>
            </a:r>
            <a:endParaRPr lang="tr-TR" dirty="0"/>
          </a:p>
          <a:p>
            <a:pPr lvl="1"/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5B36-8D5D-4C39-A9D9-ACA3747C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(</a:t>
            </a:r>
            <a:r>
              <a:rPr lang="tr-TR" dirty="0" err="1"/>
              <a:t>Scikit-learn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5597-6AF8-43D2-B0BE-E18B63143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2160589"/>
            <a:ext cx="9038028" cy="388077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Aşırı uyuma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DB9CB-E65C-48EE-B9B8-5C4A7E32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E58-3452-4338-A416-CA87FE2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AdaBoost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7C5C-BCFC-48C8-84F4-1A2C164B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Zayıf öğrenen modellerle ilk tahmin</a:t>
            </a:r>
          </a:p>
          <a:p>
            <a:r>
              <a:rPr lang="tr-TR" dirty="0"/>
              <a:t>Hataya göre veri kümesindeki gözlemlerin </a:t>
            </a:r>
            <a:r>
              <a:rPr lang="tr-TR" dirty="0" err="1"/>
              <a:t>ağırlıklandırılması</a:t>
            </a:r>
            <a:endParaRPr lang="tr-TR" dirty="0"/>
          </a:p>
          <a:p>
            <a:r>
              <a:rPr lang="tr-TR" dirty="0" err="1"/>
              <a:t>Ağırlıklandırma</a:t>
            </a:r>
            <a:r>
              <a:rPr lang="tr-TR" dirty="0"/>
              <a:t> ya da ağırlıklı </a:t>
            </a:r>
            <a:r>
              <a:rPr lang="tr-TR" dirty="0" err="1"/>
              <a:t>bootstrap</a:t>
            </a:r>
            <a:endParaRPr lang="tr-TR"/>
          </a:p>
          <a:p>
            <a:r>
              <a:rPr lang="tr-TR"/>
              <a:t>Ağırlıklara </a:t>
            </a:r>
            <a:r>
              <a:rPr lang="tr-TR" dirty="0"/>
              <a:t>göre tahmin</a:t>
            </a:r>
          </a:p>
          <a:p>
            <a:r>
              <a:rPr lang="tr-TR" dirty="0"/>
              <a:t>Ağırlıkların güncellenmesi</a:t>
            </a:r>
          </a:p>
          <a:p>
            <a:r>
              <a:rPr lang="tr-TR" dirty="0"/>
              <a:t>Son modelin oluşturulması (ağırlıklı toplam)</a:t>
            </a:r>
          </a:p>
        </p:txBody>
      </p:sp>
    </p:spTree>
    <p:extLst>
      <p:ext uri="{BB962C8B-B14F-4D97-AF65-F5344CB8AC3E}">
        <p14:creationId xmlns:p14="http://schemas.microsoft.com/office/powerpoint/2010/main" val="297671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E58-3452-4338-A416-CA87FE2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AdaBoost</a:t>
            </a:r>
            <a:r>
              <a:rPr lang="tr-TR" dirty="0"/>
              <a:t> (Örnek)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92398-0A24-4722-B082-073519B2A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A39F15-6781-4181-9B72-F3D21D7C10CC}"/>
              </a:ext>
            </a:extLst>
          </p:cNvPr>
          <p:cNvCxnSpPr/>
          <p:nvPr/>
        </p:nvCxnSpPr>
        <p:spPr>
          <a:xfrm flipH="1">
            <a:off x="1828800" y="2359742"/>
            <a:ext cx="2418735" cy="128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A1259C-BBEA-4369-86F4-9DF22A9FD68E}"/>
              </a:ext>
            </a:extLst>
          </p:cNvPr>
          <p:cNvCxnSpPr/>
          <p:nvPr/>
        </p:nvCxnSpPr>
        <p:spPr>
          <a:xfrm flipH="1">
            <a:off x="1828800" y="2841523"/>
            <a:ext cx="2045110" cy="79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D052AE-29C9-4D4E-894F-CE9E404FA7A3}"/>
              </a:ext>
            </a:extLst>
          </p:cNvPr>
          <p:cNvCxnSpPr/>
          <p:nvPr/>
        </p:nvCxnSpPr>
        <p:spPr>
          <a:xfrm flipH="1" flipV="1">
            <a:off x="1828800" y="3647768"/>
            <a:ext cx="3401961" cy="172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02A9E4-F698-4687-A423-553C490FD664}"/>
              </a:ext>
            </a:extLst>
          </p:cNvPr>
          <p:cNvSpPr txBox="1"/>
          <p:nvPr/>
        </p:nvSpPr>
        <p:spPr>
          <a:xfrm>
            <a:off x="230512" y="3239729"/>
            <a:ext cx="204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Hatalı gözlemlerin </a:t>
            </a:r>
            <a:r>
              <a:rPr lang="tr-TR" dirty="0" err="1"/>
              <a:t>ağırlıklandırılması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9689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E58-3452-4338-A416-CA87FE2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AdaBoost</a:t>
            </a:r>
            <a:r>
              <a:rPr lang="tr-TR" dirty="0"/>
              <a:t> (Örnek)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81B1C-77C7-45CA-B1DE-CFF6E5438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CC353-DCC3-456E-9E90-CD42CBC66611}"/>
              </a:ext>
            </a:extLst>
          </p:cNvPr>
          <p:cNvSpPr txBox="1"/>
          <p:nvPr/>
        </p:nvSpPr>
        <p:spPr>
          <a:xfrm>
            <a:off x="344129" y="282185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Ağırlıklı gözlemlere göre tahmin</a:t>
            </a:r>
          </a:p>
        </p:txBody>
      </p:sp>
    </p:spTree>
    <p:extLst>
      <p:ext uri="{BB962C8B-B14F-4D97-AF65-F5344CB8AC3E}">
        <p14:creationId xmlns:p14="http://schemas.microsoft.com/office/powerpoint/2010/main" val="86061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E58-3452-4338-A416-CA87FE2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AdaBoost</a:t>
            </a:r>
            <a:r>
              <a:rPr lang="tr-TR" dirty="0"/>
              <a:t> (Örnek)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EB4DA-47B6-4B10-A601-8D36F9135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7315200" cy="5486400"/>
          </a:xfrm>
        </p:spPr>
      </p:pic>
    </p:spTree>
    <p:extLst>
      <p:ext uri="{BB962C8B-B14F-4D97-AF65-F5344CB8AC3E}">
        <p14:creationId xmlns:p14="http://schemas.microsoft.com/office/powerpoint/2010/main" val="214766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FA7D-7C8F-43F9-97A2-59EAAA8F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Paketler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4952-37ED-42F0-8628-9F8C3DCC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  <a:p>
            <a:pPr lvl="1"/>
            <a:r>
              <a:rPr lang="tr-TR" b="1" dirty="0" err="1"/>
              <a:t>LightGBM</a:t>
            </a:r>
            <a:r>
              <a:rPr lang="tr-TR" dirty="0"/>
              <a:t> (R, </a:t>
            </a:r>
            <a:r>
              <a:rPr lang="tr-TR" dirty="0" err="1"/>
              <a:t>Python</a:t>
            </a:r>
            <a:r>
              <a:rPr lang="tr-TR" dirty="0"/>
              <a:t>)</a:t>
            </a:r>
          </a:p>
          <a:p>
            <a:pPr lvl="1"/>
            <a:r>
              <a:rPr lang="tr-TR" b="1" dirty="0" err="1"/>
              <a:t>scikit-learn</a:t>
            </a:r>
            <a:r>
              <a:rPr lang="tr-TR" dirty="0"/>
              <a:t> (</a:t>
            </a:r>
            <a:r>
              <a:rPr lang="tr-TR" dirty="0" err="1"/>
              <a:t>Python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xgboost</a:t>
            </a:r>
            <a:r>
              <a:rPr lang="tr-TR" dirty="0"/>
              <a:t> (R, </a:t>
            </a:r>
            <a:r>
              <a:rPr lang="tr-TR" dirty="0" err="1"/>
              <a:t>Python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Gbm</a:t>
            </a:r>
            <a:r>
              <a:rPr lang="tr-TR" dirty="0"/>
              <a:t> (R)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 err="1"/>
              <a:t>AdaBoost</a:t>
            </a:r>
            <a:endParaRPr lang="tr-TR" dirty="0"/>
          </a:p>
          <a:p>
            <a:pPr lvl="1"/>
            <a:r>
              <a:rPr lang="tr-TR" b="1" dirty="0" err="1"/>
              <a:t>scikit-learn</a:t>
            </a:r>
            <a:r>
              <a:rPr lang="tr-TR" dirty="0"/>
              <a:t> (</a:t>
            </a:r>
            <a:r>
              <a:rPr lang="tr-TR" dirty="0" err="1"/>
              <a:t>Python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0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2629-17F9-44C9-8EAF-48507740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Karar Ağaçları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C0E587-6C95-424E-8B2B-490B3654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Özniteliklerin değerlerine göre yapılan </a:t>
            </a:r>
            <a:r>
              <a:rPr lang="tr-TR" dirty="0" err="1"/>
              <a:t>kırılımlarla</a:t>
            </a:r>
            <a:r>
              <a:rPr lang="tr-TR" dirty="0"/>
              <a:t> birbirine benzeyen örnekleri ayrıştırmaya dayanır.</a:t>
            </a:r>
          </a:p>
          <a:p>
            <a:r>
              <a:rPr lang="tr-TR" dirty="0" err="1"/>
              <a:t>Kırılımlarla</a:t>
            </a:r>
            <a:r>
              <a:rPr lang="tr-TR" dirty="0"/>
              <a:t> elde edilen veri kümeleri kendi içlerinde </a:t>
            </a:r>
            <a:r>
              <a:rPr lang="tr-TR" b="1" dirty="0"/>
              <a:t>benzer </a:t>
            </a:r>
            <a:r>
              <a:rPr lang="tr-TR" dirty="0"/>
              <a:t>olmalıdır.</a:t>
            </a:r>
          </a:p>
          <a:p>
            <a:r>
              <a:rPr lang="tr-TR" dirty="0"/>
              <a:t>Yapılan ayrıştırmalarla problem için kurallar oluşturulur.</a:t>
            </a:r>
          </a:p>
          <a:p>
            <a:r>
              <a:rPr lang="tr-TR" dirty="0"/>
              <a:t>Uygulaması ve anlaması kolaydır (ağacın kendisi ve özniteliklerin önemi).</a:t>
            </a:r>
          </a:p>
          <a:p>
            <a:r>
              <a:rPr lang="tr-TR" dirty="0"/>
              <a:t>Olası problemler:</a:t>
            </a:r>
          </a:p>
          <a:p>
            <a:pPr lvl="1"/>
            <a:r>
              <a:rPr lang="tr-TR" dirty="0"/>
              <a:t>Düşük yanlılık (</a:t>
            </a:r>
            <a:r>
              <a:rPr lang="tr-TR" dirty="0" err="1"/>
              <a:t>bias</a:t>
            </a:r>
            <a:r>
              <a:rPr lang="tr-TR" dirty="0"/>
              <a:t>), yüksek </a:t>
            </a:r>
            <a:r>
              <a:rPr lang="tr-TR" dirty="0" err="1"/>
              <a:t>varyans</a:t>
            </a:r>
            <a:r>
              <a:rPr lang="tr-TR" dirty="0"/>
              <a:t> (</a:t>
            </a:r>
            <a:r>
              <a:rPr lang="tr-TR" dirty="0" err="1"/>
              <a:t>variance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Parametre eniyilemesi</a:t>
            </a:r>
          </a:p>
          <a:p>
            <a:pPr lvl="2"/>
            <a:r>
              <a:rPr lang="tr-TR" dirty="0"/>
              <a:t>Derinlik, yapraklardaki örnek sayısı</a:t>
            </a:r>
          </a:p>
          <a:p>
            <a:pPr lvl="1"/>
            <a:r>
              <a:rPr lang="tr-TR" dirty="0"/>
              <a:t>Veriye ve alınan kararlara aşırı duyarlı</a:t>
            </a:r>
          </a:p>
        </p:txBody>
      </p:sp>
    </p:spTree>
    <p:extLst>
      <p:ext uri="{BB962C8B-B14F-4D97-AF65-F5344CB8AC3E}">
        <p14:creationId xmlns:p14="http://schemas.microsoft.com/office/powerpoint/2010/main" val="140123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2629-17F9-44C9-8EAF-48507740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Karar Ağaçları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62FE8-34DF-4914-B4E2-7A8F97606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1316" y="1217325"/>
            <a:ext cx="7592685" cy="5694514"/>
          </a:xfrm>
        </p:spPr>
      </p:pic>
    </p:spTree>
    <p:extLst>
      <p:ext uri="{BB962C8B-B14F-4D97-AF65-F5344CB8AC3E}">
        <p14:creationId xmlns:p14="http://schemas.microsoft.com/office/powerpoint/2010/main" val="145542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D5F7-C40E-4627-8058-98CE4D44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Karar Ağaçları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1EFA-4BCF-4A03-B703-9EC75F84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Regresyon problemi</a:t>
            </a:r>
          </a:p>
          <a:p>
            <a:r>
              <a:rPr lang="tr-TR" dirty="0"/>
              <a:t>Gözlemlerin x değerle-</a:t>
            </a:r>
          </a:p>
          <a:p>
            <a:pPr marL="0" indent="0">
              <a:buNone/>
            </a:pPr>
            <a:r>
              <a:rPr lang="tr-TR" dirty="0" err="1"/>
              <a:t>rine</a:t>
            </a:r>
            <a:r>
              <a:rPr lang="tr-TR" dirty="0"/>
              <a:t> göre y değerlerini</a:t>
            </a:r>
          </a:p>
          <a:p>
            <a:pPr marL="0" indent="0">
              <a:buNone/>
            </a:pPr>
            <a:r>
              <a:rPr lang="tr-TR" dirty="0"/>
              <a:t>tahmin edeceğiz.</a:t>
            </a:r>
          </a:p>
          <a:p>
            <a:r>
              <a:rPr lang="tr-TR" dirty="0"/>
              <a:t>Aşırı uyum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35FCBB-ED78-4643-9E18-FE284D1D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787" y="1163486"/>
            <a:ext cx="7592685" cy="56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D5F7-C40E-4627-8058-98CE4D44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Bagging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1EFA-4BCF-4A03-B703-9EC75F84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Hedefimiz </a:t>
            </a:r>
            <a:r>
              <a:rPr lang="tr-TR" dirty="0" err="1"/>
              <a:t>varyansı</a:t>
            </a:r>
            <a:r>
              <a:rPr lang="tr-TR" dirty="0"/>
              <a:t> azaltmak.</a:t>
            </a:r>
          </a:p>
          <a:p>
            <a:r>
              <a:rPr lang="tr-TR" b="1" dirty="0"/>
              <a:t>Birbirinden bağımsız </a:t>
            </a:r>
            <a:r>
              <a:rPr lang="tr-TR" dirty="0"/>
              <a:t>olarak 0.51 olasılıkla doğru tahmin yapan modellere sahip olalım. (</a:t>
            </a:r>
            <a:r>
              <a:rPr lang="tr-TR" dirty="0" err="1"/>
              <a:t>Weak</a:t>
            </a:r>
            <a:r>
              <a:rPr lang="tr-TR" dirty="0"/>
              <a:t> </a:t>
            </a:r>
            <a:r>
              <a:rPr lang="tr-TR" dirty="0" err="1"/>
              <a:t>learner</a:t>
            </a:r>
            <a:r>
              <a:rPr lang="tr-TR" dirty="0"/>
              <a:t>)</a:t>
            </a:r>
          </a:p>
          <a:p>
            <a:r>
              <a:rPr lang="tr-TR" dirty="0"/>
              <a:t>Bu modellerden 1 tane kullanırsak %51 ihtimalle doğru tahmin yaparız.</a:t>
            </a:r>
          </a:p>
          <a:p>
            <a:r>
              <a:rPr lang="tr-TR" dirty="0"/>
              <a:t>Bu modellerden 5 tane kullanırsak %52 ihtimalle doğru tahmin yaparız.</a:t>
            </a:r>
          </a:p>
          <a:p>
            <a:r>
              <a:rPr lang="tr-TR" dirty="0"/>
              <a:t>Bu modellerden 100 tane kullanırsak %58 ihtimalle doğru tahmin yaparız.</a:t>
            </a:r>
          </a:p>
          <a:p>
            <a:r>
              <a:rPr lang="tr-TR" dirty="0"/>
              <a:t>Bu modellerden 1000 tane kullanırsak %74 ihtimalle doğru tahmin yaparız.</a:t>
            </a:r>
          </a:p>
          <a:p>
            <a:endParaRPr lang="tr-TR" dirty="0"/>
          </a:p>
          <a:p>
            <a:r>
              <a:rPr lang="tr-TR" b="1" dirty="0"/>
              <a:t>Birbirinden bağımsız modeller!!!!</a:t>
            </a:r>
          </a:p>
        </p:txBody>
      </p:sp>
    </p:spTree>
    <p:extLst>
      <p:ext uri="{BB962C8B-B14F-4D97-AF65-F5344CB8AC3E}">
        <p14:creationId xmlns:p14="http://schemas.microsoft.com/office/powerpoint/2010/main" val="31977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D5F7-C40E-4627-8058-98CE4D44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Bagging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1EFA-4BCF-4A03-B703-9EC75F84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Birbirinden bağımsız modeller</a:t>
            </a:r>
            <a:r>
              <a:rPr lang="tr-TR" dirty="0"/>
              <a:t> nasıl oluşturulur?</a:t>
            </a:r>
            <a:r>
              <a:rPr lang="tr-TR" b="1" dirty="0"/>
              <a:t> </a:t>
            </a:r>
          </a:p>
          <a:p>
            <a:r>
              <a:rPr lang="tr-TR" b="1" dirty="0"/>
              <a:t>Bağımsız yerine korelasyonu düşük modeller</a:t>
            </a:r>
            <a:endParaRPr lang="tr-TR" dirty="0"/>
          </a:p>
          <a:p>
            <a:pPr lvl="1"/>
            <a:r>
              <a:rPr lang="tr-TR" b="1" dirty="0"/>
              <a:t>Gözlemler</a:t>
            </a:r>
          </a:p>
          <a:p>
            <a:pPr lvl="1"/>
            <a:r>
              <a:rPr lang="tr-TR" b="1" dirty="0"/>
              <a:t>Öznitelikler</a:t>
            </a:r>
          </a:p>
          <a:p>
            <a:pPr lvl="1"/>
            <a:endParaRPr lang="tr-TR" b="1" dirty="0"/>
          </a:p>
          <a:p>
            <a:r>
              <a:rPr lang="tr-TR" b="1" dirty="0"/>
              <a:t>Gözlemler</a:t>
            </a:r>
          </a:p>
          <a:p>
            <a:pPr lvl="1"/>
            <a:r>
              <a:rPr lang="tr-TR" b="1" dirty="0" err="1"/>
              <a:t>Bootstrap</a:t>
            </a:r>
            <a:r>
              <a:rPr lang="tr-TR" b="1" dirty="0"/>
              <a:t> ile yeni örneklemler oluşturmak (</a:t>
            </a:r>
            <a:r>
              <a:rPr lang="tr-TR" b="1" dirty="0" err="1"/>
              <a:t>Bagging</a:t>
            </a:r>
            <a:r>
              <a:rPr lang="tr-TR" b="1" dirty="0"/>
              <a:t>)</a:t>
            </a:r>
          </a:p>
          <a:p>
            <a:r>
              <a:rPr lang="tr-TR" b="1" dirty="0"/>
              <a:t>Öznitelikler</a:t>
            </a:r>
          </a:p>
          <a:p>
            <a:pPr lvl="1"/>
            <a:r>
              <a:rPr lang="tr-TR" b="1" dirty="0" err="1"/>
              <a:t>Rassal</a:t>
            </a:r>
            <a:r>
              <a:rPr lang="tr-TR" b="1" dirty="0"/>
              <a:t> özniteliklerle modelleme (</a:t>
            </a:r>
            <a:r>
              <a:rPr lang="tr-TR" b="1" dirty="0" err="1"/>
              <a:t>Rassal</a:t>
            </a:r>
            <a:r>
              <a:rPr lang="tr-TR" b="1" dirty="0"/>
              <a:t> orman)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E112F681-558E-46DC-BB12-1D51664F2295}"/>
              </a:ext>
            </a:extLst>
          </p:cNvPr>
          <p:cNvSpPr/>
          <p:nvPr/>
        </p:nvSpPr>
        <p:spPr>
          <a:xfrm>
            <a:off x="6716485" y="1930400"/>
            <a:ext cx="2928258" cy="3523343"/>
          </a:xfrm>
          <a:prstGeom prst="verticalScroll">
            <a:avLst/>
          </a:prstGeom>
          <a:solidFill>
            <a:schemeClr val="bg2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5F753-6C9A-42C7-9FBE-6AFEF805997F}"/>
              </a:ext>
            </a:extLst>
          </p:cNvPr>
          <p:cNvSpPr/>
          <p:nvPr/>
        </p:nvSpPr>
        <p:spPr>
          <a:xfrm>
            <a:off x="6803571" y="2830286"/>
            <a:ext cx="292825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A23BC-A44E-4FE2-9066-0CB7C3D00B99}"/>
              </a:ext>
            </a:extLst>
          </p:cNvPr>
          <p:cNvSpPr/>
          <p:nvPr/>
        </p:nvSpPr>
        <p:spPr>
          <a:xfrm>
            <a:off x="6803571" y="4001181"/>
            <a:ext cx="292825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75C51-2F2A-4EF2-8163-B4AC557AE119}"/>
              </a:ext>
            </a:extLst>
          </p:cNvPr>
          <p:cNvSpPr/>
          <p:nvPr/>
        </p:nvSpPr>
        <p:spPr>
          <a:xfrm>
            <a:off x="6803571" y="3353708"/>
            <a:ext cx="292825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920B6-1C91-4FCF-B561-5421E33C2EA2}"/>
              </a:ext>
            </a:extLst>
          </p:cNvPr>
          <p:cNvSpPr/>
          <p:nvPr/>
        </p:nvSpPr>
        <p:spPr>
          <a:xfrm>
            <a:off x="6803571" y="4518025"/>
            <a:ext cx="292825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5F5C4-5412-44F6-9DF2-04ABFA921296}"/>
              </a:ext>
            </a:extLst>
          </p:cNvPr>
          <p:cNvSpPr/>
          <p:nvPr/>
        </p:nvSpPr>
        <p:spPr>
          <a:xfrm>
            <a:off x="7424057" y="1567543"/>
            <a:ext cx="195943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F119E-D220-456C-8F39-6B8FCDEE5AC9}"/>
              </a:ext>
            </a:extLst>
          </p:cNvPr>
          <p:cNvSpPr/>
          <p:nvPr/>
        </p:nvSpPr>
        <p:spPr>
          <a:xfrm>
            <a:off x="7859486" y="1567543"/>
            <a:ext cx="195943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B767E5-DAD9-47BD-BB25-A7B23E63C1C3}"/>
              </a:ext>
            </a:extLst>
          </p:cNvPr>
          <p:cNvSpPr/>
          <p:nvPr/>
        </p:nvSpPr>
        <p:spPr>
          <a:xfrm>
            <a:off x="9023631" y="1567543"/>
            <a:ext cx="195943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2629-17F9-44C9-8EAF-48507740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Boosting</a:t>
            </a:r>
            <a:endParaRPr lang="tr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31C9A-FC62-41F6-9522-A9E0BBFF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Yavaş öğrenmeye dayalı bir yöntem</a:t>
            </a:r>
          </a:p>
          <a:p>
            <a:r>
              <a:rPr lang="tr-TR" dirty="0"/>
              <a:t>Zayıf öğrenen (</a:t>
            </a:r>
            <a:r>
              <a:rPr lang="tr-TR" dirty="0" err="1"/>
              <a:t>weak</a:t>
            </a:r>
            <a:r>
              <a:rPr lang="tr-TR" dirty="0"/>
              <a:t> </a:t>
            </a:r>
            <a:r>
              <a:rPr lang="tr-TR" dirty="0" err="1"/>
              <a:t>learner</a:t>
            </a:r>
            <a:r>
              <a:rPr lang="tr-TR" dirty="0"/>
              <a:t>) modellerle bir topluluk öğrenmesi gerçekleştirilir.</a:t>
            </a:r>
          </a:p>
          <a:p>
            <a:r>
              <a:rPr lang="tr-TR" dirty="0"/>
              <a:t>Sıralı/</a:t>
            </a:r>
            <a:r>
              <a:rPr lang="tr-TR" dirty="0" err="1"/>
              <a:t>iteratif</a:t>
            </a:r>
            <a:r>
              <a:rPr lang="tr-TR" dirty="0"/>
              <a:t> bir yöntem</a:t>
            </a:r>
          </a:p>
          <a:p>
            <a:r>
              <a:rPr lang="tr-TR" dirty="0"/>
              <a:t>Ana fikir: Hatadan öğrenmek</a:t>
            </a:r>
          </a:p>
          <a:p>
            <a:pPr lvl="1"/>
            <a:r>
              <a:rPr lang="tr-TR" dirty="0" err="1"/>
              <a:t>AdaBoost</a:t>
            </a:r>
            <a:r>
              <a:rPr lang="tr-TR" dirty="0"/>
              <a:t>: hatalı tahmin edilen gözlemlerin </a:t>
            </a:r>
            <a:r>
              <a:rPr lang="tr-TR" dirty="0" err="1"/>
              <a:t>ağırlıklandırarak</a:t>
            </a:r>
            <a:r>
              <a:rPr lang="tr-TR" dirty="0"/>
              <a:t> hatayı düzeltmeye çalışır.</a:t>
            </a:r>
          </a:p>
          <a:p>
            <a:pPr lvl="1"/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: </a:t>
            </a:r>
            <a:r>
              <a:rPr lang="tr-TR" dirty="0" err="1"/>
              <a:t>iteratif</a:t>
            </a:r>
            <a:r>
              <a:rPr lang="tr-TR" dirty="0"/>
              <a:t> olarak hatayı tahmin eder</a:t>
            </a:r>
          </a:p>
          <a:p>
            <a:pPr lvl="1"/>
            <a:r>
              <a:rPr lang="tr-TR" dirty="0" err="1"/>
              <a:t>Stochastic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: her adımda veri kümesinden örneklem seçerek ilerler.</a:t>
            </a:r>
          </a:p>
        </p:txBody>
      </p:sp>
    </p:spTree>
    <p:extLst>
      <p:ext uri="{BB962C8B-B14F-4D97-AF65-F5344CB8AC3E}">
        <p14:creationId xmlns:p14="http://schemas.microsoft.com/office/powerpoint/2010/main" val="376744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C3F1-C239-4998-8B56-E18149CF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Boosting</a:t>
            </a:r>
            <a:r>
              <a:rPr lang="tr-TR" dirty="0"/>
              <a:t> vs. </a:t>
            </a:r>
            <a:r>
              <a:rPr lang="tr-TR" dirty="0" err="1"/>
              <a:t>Bagging</a:t>
            </a:r>
            <a:endParaRPr lang="tr-T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98645C-A754-4F22-85AE-CD44B839E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37099"/>
              </p:ext>
            </p:extLst>
          </p:nvPr>
        </p:nvGraphicFramePr>
        <p:xfrm>
          <a:off x="911668" y="1840543"/>
          <a:ext cx="8362334" cy="344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167">
                  <a:extLst>
                    <a:ext uri="{9D8B030D-6E8A-4147-A177-3AD203B41FA5}">
                      <a16:colId xmlns:a16="http://schemas.microsoft.com/office/drawing/2014/main" val="607383543"/>
                    </a:ext>
                  </a:extLst>
                </a:gridCol>
                <a:gridCol w="4181167">
                  <a:extLst>
                    <a:ext uri="{9D8B030D-6E8A-4147-A177-3AD203B41FA5}">
                      <a16:colId xmlns:a16="http://schemas.microsoft.com/office/drawing/2014/main" val="1658202845"/>
                    </a:ext>
                  </a:extLst>
                </a:gridCol>
              </a:tblGrid>
              <a:tr h="430942">
                <a:tc>
                  <a:txBody>
                    <a:bodyPr/>
                    <a:lstStyle/>
                    <a:p>
                      <a:r>
                        <a:rPr lang="tr-TR" dirty="0" err="1"/>
                        <a:t>Boosting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Bagging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9285"/>
                  </a:ext>
                </a:extLst>
              </a:tr>
              <a:tr h="430942">
                <a:tc>
                  <a:txBody>
                    <a:bodyPr/>
                    <a:lstStyle/>
                    <a:p>
                      <a:r>
                        <a:rPr lang="tr-TR" dirty="0" err="1"/>
                        <a:t>İteratif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Paralel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37852"/>
                  </a:ext>
                </a:extLst>
              </a:tr>
              <a:tr h="430942">
                <a:tc>
                  <a:txBody>
                    <a:bodyPr/>
                    <a:lstStyle/>
                    <a:p>
                      <a:r>
                        <a:rPr lang="tr-TR" dirty="0"/>
                        <a:t>Ağırlıklı ortalama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Ortalama (</a:t>
                      </a:r>
                      <a:r>
                        <a:rPr lang="tr-TR" dirty="0" err="1"/>
                        <a:t>voting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93607"/>
                  </a:ext>
                </a:extLst>
              </a:tr>
              <a:tr h="430942">
                <a:tc>
                  <a:txBody>
                    <a:bodyPr/>
                    <a:lstStyle/>
                    <a:p>
                      <a:r>
                        <a:rPr lang="tr-TR" dirty="0"/>
                        <a:t>Değiştirilmiş veri kümesi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Rassal</a:t>
                      </a:r>
                      <a:r>
                        <a:rPr lang="tr-TR" dirty="0"/>
                        <a:t> örneklem / öznitelikler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40762"/>
                  </a:ext>
                </a:extLst>
              </a:tr>
              <a:tr h="430942">
                <a:tc>
                  <a:txBody>
                    <a:bodyPr/>
                    <a:lstStyle/>
                    <a:p>
                      <a:r>
                        <a:rPr lang="tr-TR" dirty="0"/>
                        <a:t>Bütün veri kümesi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Rassal</a:t>
                      </a:r>
                      <a:r>
                        <a:rPr lang="tr-TR" dirty="0"/>
                        <a:t> örneklem (</a:t>
                      </a:r>
                      <a:r>
                        <a:rPr lang="tr-TR" dirty="0" err="1"/>
                        <a:t>korrelasyon</a:t>
                      </a:r>
                      <a:r>
                        <a:rPr lang="tr-TR" dirty="0"/>
                        <a:t> azaltma)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43514"/>
                  </a:ext>
                </a:extLst>
              </a:tr>
              <a:tr h="430942">
                <a:tc>
                  <a:txBody>
                    <a:bodyPr/>
                    <a:lstStyle/>
                    <a:p>
                      <a:r>
                        <a:rPr lang="tr-TR" dirty="0"/>
                        <a:t>Aşırı uyum olabilir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Aşırı uyuma dayanıklı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38059"/>
                  </a:ext>
                </a:extLst>
              </a:tr>
              <a:tr h="430942">
                <a:tc>
                  <a:txBody>
                    <a:bodyPr/>
                    <a:lstStyle/>
                    <a:p>
                      <a:r>
                        <a:rPr lang="tr-TR" dirty="0"/>
                        <a:t>Yavaş öğrenme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Rassal</a:t>
                      </a:r>
                      <a:r>
                        <a:rPr lang="tr-TR" dirty="0"/>
                        <a:t> öğrenme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23262"/>
                  </a:ext>
                </a:extLst>
              </a:tr>
              <a:tr h="430942">
                <a:tc>
                  <a:txBody>
                    <a:bodyPr/>
                    <a:lstStyle/>
                    <a:p>
                      <a:r>
                        <a:rPr lang="tr-TR" dirty="0" err="1"/>
                        <a:t>Bias</a:t>
                      </a:r>
                      <a:r>
                        <a:rPr lang="tr-TR" dirty="0"/>
                        <a:t> (yanlılık) azaltma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Variance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varyans</a:t>
                      </a:r>
                      <a:r>
                        <a:rPr lang="tr-TR" dirty="0"/>
                        <a:t>) azaltma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297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416e2cc4-927b-4a48-abf1-08c8b7746fe4" origin="defaultValue">
  <element uid="id_classification_generalbusiness" value=""/>
</sisl>
</file>

<file path=customXml/itemProps1.xml><?xml version="1.0" encoding="utf-8"?>
<ds:datastoreItem xmlns:ds="http://schemas.openxmlformats.org/officeDocument/2006/customXml" ds:itemID="{E3CCADB5-7AD1-4579-A384-9ECC7E52256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516</Words>
  <Application>Microsoft Office PowerPoint</Application>
  <PresentationFormat>Widescreen</PresentationFormat>
  <Paragraphs>141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Boosting</vt:lpstr>
      <vt:lpstr>İçerik</vt:lpstr>
      <vt:lpstr>Karar Ağaçları</vt:lpstr>
      <vt:lpstr>Karar Ağaçları</vt:lpstr>
      <vt:lpstr>Karar Ağaçları</vt:lpstr>
      <vt:lpstr>Bagging</vt:lpstr>
      <vt:lpstr>Bagging</vt:lpstr>
      <vt:lpstr>Boosting</vt:lpstr>
      <vt:lpstr>Boosting vs. Bagging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Gradient Boosting (Scikit-learn)</vt:lpstr>
      <vt:lpstr>Gradient Boosting (Scikit-learn)</vt:lpstr>
      <vt:lpstr>Gradient Boosting (Scikit-learn)</vt:lpstr>
      <vt:lpstr>Gradient Boosting (Scikit-learn)</vt:lpstr>
      <vt:lpstr>Gradient Boosting (Scikit-learn)</vt:lpstr>
      <vt:lpstr>AdaBoost</vt:lpstr>
      <vt:lpstr>AdaBoost (Örnek)</vt:lpstr>
      <vt:lpstr>AdaBoost (Örnek)</vt:lpstr>
      <vt:lpstr>AdaBoost (Örnek)</vt:lpstr>
      <vt:lpstr>Paketler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Birol Yüceoğlu (Migros)</dc:creator>
  <cp:lastModifiedBy>Birol Yüceoğlu (Migros)</cp:lastModifiedBy>
  <cp:revision>64</cp:revision>
  <dcterms:created xsi:type="dcterms:W3CDTF">2018-05-11T13:54:38Z</dcterms:created>
  <dcterms:modified xsi:type="dcterms:W3CDTF">2018-06-04T05:10:57Z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66078242-848e-40a8-bca3-c10019f06774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policy="416e2cc4-927b-4a48-abf1-08c8b7746fe4" origin="defaultValue" xmlns="http://www.boldonj</vt:lpwstr>
  </property>
  <property fmtid="{D5CDD505-2E9C-101B-9397-08002B2CF9AE}" pid="4" name="bjDocumentLabelXML-0">
    <vt:lpwstr>ames.com/2008/01/sie/internal/label"&gt;&lt;element uid="id_classification_generalbusiness" value="" /&gt;&lt;/sisl&gt;</vt:lpwstr>
  </property>
  <property fmtid="{D5CDD505-2E9C-101B-9397-08002B2CF9AE}" pid="5" name="bjDocumentSecurityLabel">
    <vt:lpwstr>Genel</vt:lpwstr>
  </property>
  <property fmtid="{D5CDD505-2E9C-101B-9397-08002B2CF9AE}" pid="6" name="bjSaver">
    <vt:lpwstr>GCQzHYWfdzjTrjdlW3avldOuoiAZmI8T</vt:lpwstr>
  </property>
</Properties>
</file>