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97" autoAdjust="0"/>
  </p:normalViewPr>
  <p:slideViewPr>
    <p:cSldViewPr>
      <p:cViewPr varScale="1">
        <p:scale>
          <a:sx n="58" d="100"/>
          <a:sy n="58" d="100"/>
        </p:scale>
        <p:origin x="174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A2ECF-123D-4C15-BF3F-3E76A04DB91F}" type="datetimeFigureOut">
              <a:rPr lang="en-IN" smtClean="0"/>
              <a:t>25-06-2016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F7C2B-4065-426F-BFFA-20C836C69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00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F7C2B-4065-426F-BFFA-20C836C6966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04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if</a:t>
            </a:r>
            <a:r>
              <a:rPr lang="en-IN" baseline="0" dirty="0" smtClean="0"/>
              <a:t> package would not be there the, suppose in one team of a project they have developed a class with name A if some other team developed a class with same name A then there would be conflict for class user(other developer) and can give unexpected user.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F7C2B-4065-426F-BFFA-20C836C6966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391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F7C2B-4065-426F-BFFA-20C836C6966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3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F7C2B-4065-426F-BFFA-20C836C6966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24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In eclipse </a:t>
            </a:r>
            <a:r>
              <a:rPr lang="en-IN" sz="1200" b="1" spc="-5" dirty="0" smtClean="0">
                <a:solidFill>
                  <a:srgbClr val="FF6600"/>
                </a:solidFill>
                <a:latin typeface="Arial"/>
                <a:cs typeface="Arial"/>
              </a:rPr>
              <a:t>java</a:t>
            </a:r>
            <a:r>
              <a:rPr lang="en-IN" sz="1200" b="1" spc="25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IN" sz="1200" b="1" spc="-5" dirty="0" err="1" smtClean="0">
                <a:solidFill>
                  <a:srgbClr val="FF6600"/>
                </a:solidFill>
                <a:latin typeface="Arial"/>
                <a:cs typeface="Arial"/>
              </a:rPr>
              <a:t>instruments.classical.Orchestra</a:t>
            </a:r>
            <a:r>
              <a:rPr lang="en-IN" sz="1200" b="1" spc="-5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IN" sz="1200" b="0" spc="-5" dirty="0" smtClean="0">
                <a:solidFill>
                  <a:srgbClr val="FF6600"/>
                </a:solidFill>
                <a:latin typeface="Arial"/>
                <a:cs typeface="Arial"/>
              </a:rPr>
              <a:t>not required it will handle automatically..</a:t>
            </a:r>
            <a:endParaRPr lang="en-IN" sz="1200" b="0" dirty="0" smtClean="0">
              <a:latin typeface="Arial"/>
              <a:cs typeface="Arial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F7C2B-4065-426F-BFFA-20C836C6966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793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Instead of using </a:t>
            </a:r>
            <a:r>
              <a:rPr lang="en-IN" dirty="0" err="1" smtClean="0"/>
              <a:t>Classname.finalConstant</a:t>
            </a:r>
            <a:r>
              <a:rPr lang="en-IN" dirty="0" smtClean="0"/>
              <a:t> every where we can directly</a:t>
            </a:r>
            <a:r>
              <a:rPr lang="en-IN" baseline="0" dirty="0" smtClean="0"/>
              <a:t> import that static variable and use that </a:t>
            </a:r>
            <a:r>
              <a:rPr lang="en-IN" baseline="0" smtClean="0"/>
              <a:t>variable directly….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F7C2B-4065-426F-BFFA-20C836C6966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19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21739" y="1928621"/>
            <a:ext cx="3703320" cy="3485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89447" y="1447800"/>
            <a:ext cx="3056890" cy="4668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0" y="533400"/>
                </a:moveTo>
                <a:lnTo>
                  <a:pt x="9144000" y="533400"/>
                </a:lnTo>
                <a:lnTo>
                  <a:pt x="9144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20699"/>
            <a:ext cx="1066800" cy="63372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66800" y="520700"/>
            <a:ext cx="8077200" cy="609600"/>
          </a:xfrm>
          <a:custGeom>
            <a:avLst/>
            <a:gdLst/>
            <a:ahLst/>
            <a:cxnLst/>
            <a:rect l="l" t="t" r="r" b="b"/>
            <a:pathLst>
              <a:path w="8077200" h="609600">
                <a:moveTo>
                  <a:pt x="0" y="609600"/>
                </a:moveTo>
                <a:lnTo>
                  <a:pt x="8077200" y="609600"/>
                </a:lnTo>
                <a:lnTo>
                  <a:pt x="80772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9470" y="550926"/>
            <a:ext cx="7465059" cy="556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1739" y="1332991"/>
            <a:ext cx="7590155" cy="2277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609600"/>
            <a:ext cx="8077200" cy="533400"/>
          </a:xfrm>
          <a:custGeom>
            <a:avLst/>
            <a:gdLst/>
            <a:ahLst/>
            <a:cxnLst/>
            <a:rect l="l" t="t" r="r" b="b"/>
            <a:pathLst>
              <a:path w="8077200" h="533400">
                <a:moveTo>
                  <a:pt x="0" y="533400"/>
                </a:moveTo>
                <a:lnTo>
                  <a:pt x="8077200" y="533400"/>
                </a:lnTo>
                <a:lnTo>
                  <a:pt x="8077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800" y="0"/>
            <a:ext cx="8077200" cy="609600"/>
          </a:xfrm>
          <a:custGeom>
            <a:avLst/>
            <a:gdLst/>
            <a:ahLst/>
            <a:cxnLst/>
            <a:rect l="l" t="t" r="r" b="b"/>
            <a:pathLst>
              <a:path w="8077200" h="609600">
                <a:moveTo>
                  <a:pt x="0" y="609600"/>
                </a:moveTo>
                <a:lnTo>
                  <a:pt x="8077200" y="609600"/>
                </a:lnTo>
                <a:lnTo>
                  <a:pt x="80772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79500" cy="596900"/>
          </a:xfrm>
          <a:custGeom>
            <a:avLst/>
            <a:gdLst/>
            <a:ahLst/>
            <a:cxnLst/>
            <a:rect l="l" t="t" r="r" b="b"/>
            <a:pathLst>
              <a:path w="1079500" h="596900">
                <a:moveTo>
                  <a:pt x="0" y="596900"/>
                </a:moveTo>
                <a:lnTo>
                  <a:pt x="1079500" y="596900"/>
                </a:lnTo>
                <a:lnTo>
                  <a:pt x="1079500" y="0"/>
                </a:lnTo>
                <a:lnTo>
                  <a:pt x="0" y="0"/>
                </a:lnTo>
                <a:lnTo>
                  <a:pt x="0" y="5969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85540" y="2501646"/>
            <a:ext cx="2838450" cy="147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2770" marR="5080" indent="-560070">
              <a:lnSpc>
                <a:spcPct val="100000"/>
              </a:lnSpc>
            </a:pPr>
            <a:r>
              <a:rPr sz="4800" spc="-5" dirty="0">
                <a:solidFill>
                  <a:srgbClr val="000000"/>
                </a:solidFill>
              </a:rPr>
              <a:t>Packages  </a:t>
            </a:r>
            <a:r>
              <a:rPr sz="4800" spc="-5" dirty="0">
                <a:solidFill>
                  <a:srgbClr val="FF6600"/>
                </a:solidFill>
              </a:rPr>
              <a:t>Unit</a:t>
            </a:r>
            <a:r>
              <a:rPr sz="4800" spc="-80" dirty="0">
                <a:solidFill>
                  <a:srgbClr val="FF6600"/>
                </a:solidFill>
              </a:rPr>
              <a:t> </a:t>
            </a:r>
            <a:r>
              <a:rPr sz="4800" spc="-5" dirty="0">
                <a:solidFill>
                  <a:srgbClr val="FF6600"/>
                </a:solidFill>
              </a:rPr>
              <a:t>5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2570">
              <a:lnSpc>
                <a:spcPct val="100000"/>
              </a:lnSpc>
            </a:pPr>
            <a:r>
              <a:rPr spc="-5" dirty="0"/>
              <a:t>Package naming</a:t>
            </a:r>
            <a:r>
              <a:rPr spc="-65" dirty="0"/>
              <a:t> </a:t>
            </a:r>
            <a:r>
              <a:rPr spc="-5" dirty="0"/>
              <a:t>convention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7139" y="1220215"/>
            <a:ext cx="9785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5633" y="1220215"/>
            <a:ext cx="34042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33270" algn="l"/>
              </a:tabLst>
            </a:pPr>
            <a:r>
              <a:rPr sz="2400" dirty="0">
                <a:latin typeface="Arial"/>
                <a:cs typeface="Arial"/>
              </a:rPr>
              <a:t>progra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mers	worl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wi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0335" y="1220215"/>
            <a:ext cx="284670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0455" algn="l"/>
                <a:tab pos="2323465" algn="l"/>
              </a:tabLst>
            </a:pPr>
            <a:r>
              <a:rPr sz="2400" dirty="0">
                <a:latin typeface="Arial"/>
                <a:cs typeface="Arial"/>
              </a:rPr>
              <a:t>wr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ting	classes	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7139" y="1549400"/>
            <a:ext cx="7590155" cy="49542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marR="5080" algn="just">
              <a:lnSpc>
                <a:spcPts val="2590"/>
              </a:lnSpc>
              <a:spcBef>
                <a:spcPts val="325"/>
              </a:spcBef>
            </a:pPr>
            <a:r>
              <a:rPr sz="2400" spc="-5" dirty="0">
                <a:latin typeface="Arial"/>
                <a:cs typeface="Arial"/>
              </a:rPr>
              <a:t>interfaces </a:t>
            </a:r>
            <a:r>
              <a:rPr sz="2400" dirty="0">
                <a:latin typeface="Arial"/>
                <a:cs typeface="Arial"/>
              </a:rPr>
              <a:t>using Java, it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likely that </a:t>
            </a:r>
            <a:r>
              <a:rPr sz="2400" spc="-5" dirty="0">
                <a:latin typeface="Arial"/>
                <a:cs typeface="Arial"/>
              </a:rPr>
              <a:t>many  </a:t>
            </a:r>
            <a:r>
              <a:rPr sz="2400" dirty="0">
                <a:latin typeface="Arial"/>
                <a:cs typeface="Arial"/>
              </a:rPr>
              <a:t>programmers will </a:t>
            </a:r>
            <a:r>
              <a:rPr sz="2400" spc="-5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the same </a:t>
            </a:r>
            <a:r>
              <a:rPr sz="2400" spc="-5" dirty="0">
                <a:latin typeface="Arial"/>
                <a:cs typeface="Arial"/>
              </a:rPr>
              <a:t>name </a:t>
            </a:r>
            <a:r>
              <a:rPr sz="2400" dirty="0">
                <a:latin typeface="Arial"/>
                <a:cs typeface="Arial"/>
              </a:rPr>
              <a:t>for different  types </a:t>
            </a:r>
            <a:r>
              <a:rPr sz="2400" spc="-5" dirty="0">
                <a:latin typeface="Arial"/>
                <a:cs typeface="Arial"/>
              </a:rPr>
              <a:t>and would lead to name clashes when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shared.</a:t>
            </a:r>
            <a:endParaRPr sz="2400">
              <a:latin typeface="Arial"/>
              <a:cs typeface="Arial"/>
            </a:endParaRPr>
          </a:p>
          <a:p>
            <a:pPr marL="355600" marR="6350" indent="-342900" algn="just">
              <a:lnSpc>
                <a:spcPts val="259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calls </a:t>
            </a:r>
            <a:r>
              <a:rPr sz="2400" dirty="0">
                <a:latin typeface="Arial"/>
                <a:cs typeface="Arial"/>
              </a:rPr>
              <a:t>for not </a:t>
            </a:r>
            <a:r>
              <a:rPr sz="2400" spc="-5" dirty="0">
                <a:latin typeface="Arial"/>
                <a:cs typeface="Arial"/>
              </a:rPr>
              <a:t>only </a:t>
            </a:r>
            <a:r>
              <a:rPr sz="2400" dirty="0">
                <a:latin typeface="Arial"/>
                <a:cs typeface="Arial"/>
              </a:rPr>
              <a:t>the types </a:t>
            </a:r>
            <a:r>
              <a:rPr sz="2400" spc="-5" dirty="0">
                <a:latin typeface="Arial"/>
                <a:cs typeface="Arial"/>
              </a:rPr>
              <a:t>to be defined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a  package to avoid name clashes, </a:t>
            </a:r>
            <a:r>
              <a:rPr sz="2400" dirty="0">
                <a:latin typeface="Arial"/>
                <a:cs typeface="Arial"/>
              </a:rPr>
              <a:t>but </a:t>
            </a:r>
            <a:r>
              <a:rPr sz="2400" spc="-5" dirty="0">
                <a:latin typeface="Arial"/>
                <a:cs typeface="Arial"/>
              </a:rPr>
              <a:t>also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package names need to be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unique.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Since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Internet </a:t>
            </a:r>
            <a:r>
              <a:rPr sz="2400" dirty="0">
                <a:latin typeface="Arial"/>
                <a:cs typeface="Arial"/>
              </a:rPr>
              <a:t>domain </a:t>
            </a:r>
            <a:r>
              <a:rPr sz="2400" spc="-5" dirty="0">
                <a:latin typeface="Arial"/>
                <a:cs typeface="Arial"/>
              </a:rPr>
              <a:t>names are unique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  </a:t>
            </a:r>
            <a:r>
              <a:rPr sz="2400" dirty="0">
                <a:latin typeface="Arial"/>
                <a:cs typeface="Arial"/>
              </a:rPr>
              <a:t>company,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reversed domain </a:t>
            </a:r>
            <a:r>
              <a:rPr sz="2400" spc="-5" dirty="0">
                <a:latin typeface="Arial"/>
                <a:cs typeface="Arial"/>
              </a:rPr>
              <a:t>name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name 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package.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10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Ex </a:t>
            </a:r>
            <a:r>
              <a:rPr sz="2000" spc="-5" dirty="0">
                <a:solidFill>
                  <a:srgbClr val="FF6600"/>
                </a:solidFill>
                <a:latin typeface="Arial"/>
                <a:cs typeface="Arial"/>
              </a:rPr>
              <a:t>com.pratian.javatraining </a:t>
            </a:r>
            <a:r>
              <a:rPr sz="2000" spc="-5" dirty="0">
                <a:latin typeface="Arial"/>
                <a:cs typeface="Arial"/>
              </a:rPr>
              <a:t>for a package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6600"/>
                </a:solidFill>
                <a:latin typeface="Arial"/>
                <a:cs typeface="Arial"/>
              </a:rPr>
              <a:t>javatraining</a:t>
            </a:r>
            <a:endParaRPr sz="2000">
              <a:latin typeface="Arial"/>
              <a:cs typeface="Arial"/>
            </a:endParaRPr>
          </a:p>
          <a:p>
            <a:pPr marL="355600" marR="6985" indent="-342900" algn="just">
              <a:lnSpc>
                <a:spcPts val="2590"/>
              </a:lnSpc>
              <a:spcBef>
                <a:spcPts val="605"/>
              </a:spcBef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Package </a:t>
            </a:r>
            <a:r>
              <a:rPr sz="2400" dirty="0">
                <a:latin typeface="Arial"/>
                <a:cs typeface="Arial"/>
              </a:rPr>
              <a:t>names </a:t>
            </a:r>
            <a:r>
              <a:rPr sz="2400" spc="-5" dirty="0">
                <a:latin typeface="Arial"/>
                <a:cs typeface="Arial"/>
              </a:rPr>
              <a:t>are written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lowercase to avoid  conflict with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names of classes or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interfaces.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735"/>
              </a:lnSpc>
              <a:spcBef>
                <a:spcPts val="250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Packages </a:t>
            </a:r>
            <a:r>
              <a:rPr sz="2400" dirty="0">
                <a:latin typeface="Arial"/>
                <a:cs typeface="Arial"/>
              </a:rPr>
              <a:t>in the </a:t>
            </a:r>
            <a:r>
              <a:rPr sz="2400" spc="-5" dirty="0">
                <a:latin typeface="Arial"/>
                <a:cs typeface="Arial"/>
              </a:rPr>
              <a:t>Java </a:t>
            </a:r>
            <a:r>
              <a:rPr sz="2400" dirty="0">
                <a:latin typeface="Arial"/>
                <a:cs typeface="Arial"/>
              </a:rPr>
              <a:t>language itself </a:t>
            </a:r>
            <a:r>
              <a:rPr sz="2400" spc="-5" dirty="0">
                <a:latin typeface="Arial"/>
                <a:cs typeface="Arial"/>
              </a:rPr>
              <a:t>begin with</a:t>
            </a:r>
            <a:r>
              <a:rPr sz="2400" spc="405" dirty="0"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6600"/>
                </a:solidFill>
                <a:latin typeface="Arial"/>
                <a:cs typeface="Arial"/>
              </a:rPr>
              <a:t>java.</a:t>
            </a:r>
            <a:endParaRPr sz="2400">
              <a:latin typeface="Arial"/>
              <a:cs typeface="Arial"/>
            </a:endParaRPr>
          </a:p>
          <a:p>
            <a:pPr marL="355600" algn="just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6600"/>
                </a:solidFill>
                <a:latin typeface="Arial"/>
                <a:cs typeface="Arial"/>
              </a:rPr>
              <a:t>javax.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2240">
              <a:lnSpc>
                <a:spcPct val="100000"/>
              </a:lnSpc>
            </a:pPr>
            <a:r>
              <a:rPr spc="-5" dirty="0"/>
              <a:t>Accessing package</a:t>
            </a:r>
            <a:r>
              <a:rPr spc="-80" dirty="0"/>
              <a:t> </a:t>
            </a:r>
            <a:r>
              <a:rPr spc="-5" dirty="0"/>
              <a:t>members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7139" y="1179321"/>
            <a:ext cx="7588250" cy="311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1245235" algn="l"/>
                <a:tab pos="2371090" algn="l"/>
                <a:tab pos="3240405" algn="l"/>
                <a:tab pos="4962525" algn="l"/>
                <a:tab pos="5436235" algn="l"/>
                <a:tab pos="7059930" algn="l"/>
              </a:tabLst>
            </a:pPr>
            <a:r>
              <a:rPr sz="2800" dirty="0">
                <a:latin typeface="Arial"/>
                <a:cs typeface="Arial"/>
              </a:rPr>
              <a:t>The	ty</a:t>
            </a:r>
            <a:r>
              <a:rPr sz="2800" spc="-10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es	that	comprise	a	package	are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known as the package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members.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745490" algn="l"/>
                <a:tab pos="1831339" algn="l"/>
                <a:tab pos="3332479" algn="l"/>
                <a:tab pos="4793615" algn="l"/>
                <a:tab pos="5521325" algn="l"/>
                <a:tab pos="6071235" algn="l"/>
              </a:tabLst>
            </a:pPr>
            <a:r>
              <a:rPr sz="2800" dirty="0">
                <a:latin typeface="Arial"/>
                <a:cs typeface="Arial"/>
              </a:rPr>
              <a:t>A	public	package	memb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	can	be	accessed  from outside its package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by,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Refer to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member by </a:t>
            </a:r>
            <a:r>
              <a:rPr sz="2400" dirty="0">
                <a:latin typeface="Arial"/>
                <a:cs typeface="Arial"/>
              </a:rPr>
              <a:t>its </a:t>
            </a:r>
            <a:r>
              <a:rPr sz="2400" spc="-5" dirty="0">
                <a:latin typeface="Arial"/>
                <a:cs typeface="Arial"/>
              </a:rPr>
              <a:t>fully qualified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Import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package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member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Import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member’s entire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package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2240">
              <a:lnSpc>
                <a:spcPct val="100000"/>
              </a:lnSpc>
            </a:pPr>
            <a:r>
              <a:rPr spc="-5" dirty="0"/>
              <a:t>Accessing package</a:t>
            </a:r>
            <a:r>
              <a:rPr spc="-80" dirty="0"/>
              <a:t> </a:t>
            </a:r>
            <a:r>
              <a:rPr spc="-5" dirty="0"/>
              <a:t>members</a:t>
            </a:r>
          </a:p>
        </p:txBody>
      </p:sp>
      <p:sp>
        <p:nvSpPr>
          <p:cNvPr id="5" name="object 5"/>
          <p:cNvSpPr/>
          <p:nvPr/>
        </p:nvSpPr>
        <p:spPr>
          <a:xfrm>
            <a:off x="1709927" y="2514600"/>
            <a:ext cx="6190487" cy="2368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1739" y="1220215"/>
            <a:ext cx="7588884" cy="3537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Referring to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member by </a:t>
            </a:r>
            <a:r>
              <a:rPr sz="2400" dirty="0">
                <a:latin typeface="Arial"/>
                <a:cs typeface="Arial"/>
              </a:rPr>
              <a:t>its fully </a:t>
            </a:r>
            <a:r>
              <a:rPr sz="2400" spc="-5" dirty="0">
                <a:latin typeface="Arial"/>
                <a:cs typeface="Arial"/>
              </a:rPr>
              <a:t>qualified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  <a:p>
            <a:pPr marL="755650" marR="5080" lvl="1" indent="-285750">
              <a:lnSpc>
                <a:spcPts val="2160"/>
              </a:lnSpc>
              <a:spcBef>
                <a:spcPts val="520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A class or interface belonging a package can be referred </a:t>
            </a:r>
            <a:r>
              <a:rPr sz="2000" spc="-10" dirty="0">
                <a:latin typeface="Arial"/>
                <a:cs typeface="Arial"/>
              </a:rPr>
              <a:t>by  </a:t>
            </a:r>
            <a:r>
              <a:rPr sz="2000" spc="-5" dirty="0">
                <a:latin typeface="Arial"/>
                <a:cs typeface="Arial"/>
              </a:rPr>
              <a:t>using a fully qualified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name.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package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com.classical.instruments;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public class </a:t>
            </a:r>
            <a:r>
              <a:rPr sz="2000" spc="-10" dirty="0">
                <a:latin typeface="Arial"/>
                <a:cs typeface="Arial"/>
              </a:rPr>
              <a:t>Violin </a:t>
            </a:r>
            <a:r>
              <a:rPr sz="2000" spc="-5" dirty="0">
                <a:latin typeface="Arial"/>
                <a:cs typeface="Arial"/>
              </a:rPr>
              <a:t>implements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Instrument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57935">
              <a:lnSpc>
                <a:spcPct val="100000"/>
              </a:lnSpc>
              <a:spcBef>
                <a:spcPts val="1200"/>
              </a:spcBef>
              <a:tabLst>
                <a:tab pos="3302635" algn="l"/>
                <a:tab pos="3526790" algn="l"/>
              </a:tabLst>
            </a:pPr>
            <a:r>
              <a:rPr sz="2000" spc="-5" dirty="0">
                <a:latin typeface="Arial"/>
                <a:cs typeface="Arial"/>
              </a:rPr>
              <a:t>public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void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play()	{	}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ct val="100000"/>
              </a:lnSpc>
            </a:pPr>
            <a:r>
              <a:rPr sz="3600" dirty="0"/>
              <a:t>Accessing package</a:t>
            </a:r>
            <a:r>
              <a:rPr sz="3600" spc="-120" dirty="0"/>
              <a:t> </a:t>
            </a:r>
            <a:r>
              <a:rPr sz="3600" spc="-5" dirty="0"/>
              <a:t>members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1252727" y="1330452"/>
            <a:ext cx="7488935" cy="4544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0339" y="1276350"/>
            <a:ext cx="4616450" cy="2296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48765">
              <a:lnSpc>
                <a:spcPct val="150000"/>
              </a:lnSpc>
            </a:pPr>
            <a:r>
              <a:rPr sz="2000" spc="-5" dirty="0">
                <a:latin typeface="Arial"/>
                <a:cs typeface="Arial"/>
              </a:rPr>
              <a:t>package com.myorchestra;  public class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Orchestra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57213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public static void main(String [ ]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arg)</a:t>
            </a:r>
            <a:endParaRPr sz="2000" dirty="0">
              <a:latin typeface="Arial"/>
              <a:cs typeface="Arial"/>
            </a:endParaRPr>
          </a:p>
          <a:p>
            <a:pPr marL="57213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339" y="3715004"/>
            <a:ext cx="6589395" cy="1991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00">
              <a:lnSpc>
                <a:spcPct val="100000"/>
              </a:lnSpc>
            </a:pPr>
            <a:r>
              <a:rPr sz="2000" spc="-5" dirty="0">
                <a:solidFill>
                  <a:srgbClr val="FF6600"/>
                </a:solidFill>
                <a:latin typeface="Arial"/>
                <a:cs typeface="Arial"/>
              </a:rPr>
              <a:t>com.classical.instruments.Violin violin =</a:t>
            </a:r>
            <a:r>
              <a:rPr sz="2000" spc="5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6600"/>
                </a:solidFill>
                <a:latin typeface="Arial"/>
                <a:cs typeface="Arial"/>
              </a:rPr>
              <a:t>new</a:t>
            </a:r>
            <a:endParaRPr sz="2000" dirty="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2000" spc="-5" dirty="0">
                <a:solidFill>
                  <a:srgbClr val="FF6600"/>
                </a:solidFill>
                <a:latin typeface="Arial"/>
                <a:cs typeface="Arial"/>
              </a:rPr>
              <a:t>com.classical.instruments.Violin();</a:t>
            </a:r>
            <a:endParaRPr sz="2000" dirty="0">
              <a:latin typeface="Arial"/>
              <a:cs typeface="Arial"/>
            </a:endParaRPr>
          </a:p>
          <a:p>
            <a:pPr marL="11303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violin.play();</a:t>
            </a:r>
            <a:endParaRPr sz="2000" dirty="0">
              <a:latin typeface="Arial"/>
              <a:cs typeface="Arial"/>
            </a:endParaRPr>
          </a:p>
          <a:p>
            <a:pPr marL="57213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12764" y="2107692"/>
            <a:ext cx="3031236" cy="1792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70547" y="2380488"/>
            <a:ext cx="1765300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Using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fully  </a:t>
            </a:r>
            <a:r>
              <a:rPr sz="1800" dirty="0">
                <a:latin typeface="Arial"/>
                <a:cs typeface="Arial"/>
              </a:rPr>
              <a:t>qualified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access </a:t>
            </a:r>
            <a:r>
              <a:rPr sz="1800" spc="-10" dirty="0">
                <a:latin typeface="Arial"/>
                <a:cs typeface="Arial"/>
              </a:rPr>
              <a:t>Violin  </a:t>
            </a:r>
            <a:r>
              <a:rPr sz="1800" spc="-5" dirty="0">
                <a:latin typeface="Arial"/>
                <a:cs typeface="Arial"/>
              </a:rPr>
              <a:t>class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2240">
              <a:lnSpc>
                <a:spcPct val="100000"/>
              </a:lnSpc>
            </a:pPr>
            <a:r>
              <a:rPr spc="-5" dirty="0"/>
              <a:t>Accessing package</a:t>
            </a:r>
            <a:r>
              <a:rPr spc="-80" dirty="0"/>
              <a:t> </a:t>
            </a:r>
            <a:r>
              <a:rPr spc="-5" dirty="0"/>
              <a:t>members</a:t>
            </a:r>
          </a:p>
        </p:txBody>
      </p:sp>
      <p:sp>
        <p:nvSpPr>
          <p:cNvPr id="5" name="object 5"/>
          <p:cNvSpPr/>
          <p:nvPr/>
        </p:nvSpPr>
        <p:spPr>
          <a:xfrm>
            <a:off x="1266444" y="3401566"/>
            <a:ext cx="7475220" cy="3410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8947" y="2286000"/>
            <a:ext cx="3364992" cy="1773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47139" y="1183640"/>
            <a:ext cx="7590155" cy="547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Import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package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member</a:t>
            </a:r>
            <a:endParaRPr sz="2400" dirty="0">
              <a:latin typeface="Arial"/>
              <a:cs typeface="Arial"/>
            </a:endParaRPr>
          </a:p>
          <a:p>
            <a:pPr marL="755650" marR="5080" lvl="1" indent="-285750" algn="just">
              <a:lnSpc>
                <a:spcPts val="1920"/>
              </a:lnSpc>
              <a:spcBef>
                <a:spcPts val="470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To import a specific member into the current </a:t>
            </a:r>
            <a:r>
              <a:rPr sz="2000" dirty="0">
                <a:latin typeface="Arial"/>
                <a:cs typeface="Arial"/>
              </a:rPr>
              <a:t>file, </a:t>
            </a:r>
            <a:r>
              <a:rPr sz="2000" spc="-5" dirty="0">
                <a:latin typeface="Arial"/>
                <a:cs typeface="Arial"/>
              </a:rPr>
              <a:t>put </a:t>
            </a:r>
            <a:r>
              <a:rPr sz="2000" spc="-10" dirty="0">
                <a:latin typeface="Arial"/>
                <a:cs typeface="Arial"/>
              </a:rPr>
              <a:t>an  </a:t>
            </a:r>
            <a:r>
              <a:rPr sz="2000" b="1" i="1" spc="-5" dirty="0">
                <a:solidFill>
                  <a:srgbClr val="FF6600"/>
                </a:solidFill>
                <a:latin typeface="Arial"/>
                <a:cs typeface="Arial"/>
              </a:rPr>
              <a:t>import statement </a:t>
            </a:r>
            <a:r>
              <a:rPr sz="2000" spc="-10" dirty="0">
                <a:latin typeface="Arial"/>
                <a:cs typeface="Arial"/>
              </a:rPr>
              <a:t>at </a:t>
            </a:r>
            <a:r>
              <a:rPr sz="2000" spc="-5" dirty="0">
                <a:latin typeface="Arial"/>
                <a:cs typeface="Arial"/>
              </a:rPr>
              <a:t>the beginning of the file before </a:t>
            </a:r>
            <a:r>
              <a:rPr sz="2000" spc="-10" dirty="0">
                <a:latin typeface="Arial"/>
                <a:cs typeface="Arial"/>
              </a:rPr>
              <a:t>any  </a:t>
            </a:r>
            <a:r>
              <a:rPr sz="2000" spc="-5" dirty="0">
                <a:latin typeface="Arial"/>
                <a:cs typeface="Arial"/>
              </a:rPr>
              <a:t>type definitions but after the </a:t>
            </a:r>
            <a:r>
              <a:rPr sz="2000" i="1" spc="-5" dirty="0">
                <a:solidFill>
                  <a:srgbClr val="FF6600"/>
                </a:solidFill>
                <a:latin typeface="Arial"/>
                <a:cs typeface="Arial"/>
              </a:rPr>
              <a:t>package statement</a:t>
            </a:r>
            <a:r>
              <a:rPr sz="2000" spc="-5" dirty="0">
                <a:latin typeface="Arial"/>
                <a:cs typeface="Arial"/>
              </a:rPr>
              <a:t>, if there is  one.</a:t>
            </a:r>
            <a:endParaRPr sz="2000" dirty="0">
              <a:latin typeface="Arial"/>
              <a:cs typeface="Arial"/>
            </a:endParaRPr>
          </a:p>
          <a:p>
            <a:pPr marL="755650" marR="5715" lvl="1" indent="-285750" algn="just">
              <a:lnSpc>
                <a:spcPct val="81200"/>
              </a:lnSpc>
              <a:spcBef>
                <a:spcPts val="465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This </a:t>
            </a:r>
            <a:r>
              <a:rPr sz="2000" spc="-5" dirty="0">
                <a:latin typeface="Arial"/>
                <a:cs typeface="Arial"/>
              </a:rPr>
              <a:t>approach works </a:t>
            </a:r>
            <a:r>
              <a:rPr sz="2000" dirty="0">
                <a:latin typeface="Arial"/>
                <a:cs typeface="Arial"/>
              </a:rPr>
              <a:t>well </a:t>
            </a:r>
            <a:r>
              <a:rPr sz="2000" spc="-5" dirty="0">
                <a:latin typeface="Arial"/>
                <a:cs typeface="Arial"/>
              </a:rPr>
              <a:t>if just few </a:t>
            </a:r>
            <a:r>
              <a:rPr sz="2000" spc="-470" dirty="0">
                <a:latin typeface="Arial"/>
                <a:cs typeface="Arial"/>
              </a:rPr>
              <a:t>m</a:t>
            </a:r>
            <a:r>
              <a:rPr sz="2700" spc="-705" baseline="12345" dirty="0">
                <a:latin typeface="Arial"/>
                <a:cs typeface="Arial"/>
              </a:rPr>
              <a:t>Us</a:t>
            </a:r>
            <a:r>
              <a:rPr sz="2000" spc="-470" dirty="0">
                <a:latin typeface="Arial"/>
                <a:cs typeface="Arial"/>
              </a:rPr>
              <a:t>e</a:t>
            </a:r>
            <a:r>
              <a:rPr sz="2700" spc="-705" baseline="12345" dirty="0">
                <a:latin typeface="Arial"/>
                <a:cs typeface="Arial"/>
              </a:rPr>
              <a:t>in</a:t>
            </a:r>
            <a:r>
              <a:rPr sz="2000" spc="-470" dirty="0">
                <a:latin typeface="Arial"/>
                <a:cs typeface="Arial"/>
              </a:rPr>
              <a:t>m</a:t>
            </a:r>
            <a:r>
              <a:rPr sz="2700" spc="-705" baseline="12345" dirty="0">
                <a:latin typeface="Arial"/>
                <a:cs typeface="Arial"/>
              </a:rPr>
              <a:t>g</a:t>
            </a:r>
            <a:r>
              <a:rPr sz="2000" spc="-470" dirty="0">
                <a:latin typeface="Arial"/>
                <a:cs typeface="Arial"/>
              </a:rPr>
              <a:t>b</a:t>
            </a:r>
            <a:r>
              <a:rPr sz="2700" spc="-705" baseline="12345" dirty="0">
                <a:latin typeface="Arial"/>
                <a:cs typeface="Arial"/>
              </a:rPr>
              <a:t>t</a:t>
            </a:r>
            <a:r>
              <a:rPr sz="2000" spc="-470" dirty="0">
                <a:latin typeface="Arial"/>
                <a:cs typeface="Arial"/>
              </a:rPr>
              <a:t>e</a:t>
            </a:r>
            <a:r>
              <a:rPr sz="2700" spc="-705" baseline="12345" dirty="0">
                <a:latin typeface="Arial"/>
                <a:cs typeface="Arial"/>
              </a:rPr>
              <a:t>he</a:t>
            </a:r>
            <a:r>
              <a:rPr sz="2000" spc="-470" dirty="0">
                <a:latin typeface="Arial"/>
                <a:cs typeface="Arial"/>
              </a:rPr>
              <a:t>rs</a:t>
            </a:r>
            <a:r>
              <a:rPr sz="2700" spc="-705" baseline="12345" dirty="0">
                <a:latin typeface="Arial"/>
                <a:cs typeface="Arial"/>
              </a:rPr>
              <a:t>im</a:t>
            </a:r>
            <a:r>
              <a:rPr sz="2000" spc="-470" dirty="0">
                <a:latin typeface="Arial"/>
                <a:cs typeface="Arial"/>
              </a:rPr>
              <a:t>o</a:t>
            </a:r>
            <a:r>
              <a:rPr sz="2700" spc="-705" baseline="12345" dirty="0">
                <a:latin typeface="Arial"/>
                <a:cs typeface="Arial"/>
              </a:rPr>
              <a:t>p</a:t>
            </a:r>
            <a:r>
              <a:rPr sz="2000" spc="-470" dirty="0">
                <a:latin typeface="Arial"/>
                <a:cs typeface="Arial"/>
              </a:rPr>
              <a:t>f </a:t>
            </a:r>
            <a:r>
              <a:rPr sz="2700" spc="-142" baseline="12345" dirty="0">
                <a:latin typeface="Arial"/>
                <a:cs typeface="Arial"/>
              </a:rPr>
              <a:t>o</a:t>
            </a:r>
            <a:r>
              <a:rPr sz="2000" spc="-95" dirty="0">
                <a:latin typeface="Arial"/>
                <a:cs typeface="Arial"/>
              </a:rPr>
              <a:t>a</a:t>
            </a:r>
            <a:r>
              <a:rPr sz="2700" spc="-142" baseline="12345" dirty="0">
                <a:latin typeface="Arial"/>
                <a:cs typeface="Arial"/>
              </a:rPr>
              <a:t>rt</a:t>
            </a:r>
            <a:r>
              <a:rPr sz="2000" spc="-95" dirty="0">
                <a:latin typeface="Arial"/>
                <a:cs typeface="Arial"/>
              </a:rPr>
              <a:t>package  </a:t>
            </a:r>
            <a:r>
              <a:rPr sz="2000" spc="-5" dirty="0">
                <a:latin typeface="Arial"/>
                <a:cs typeface="Arial"/>
              </a:rPr>
              <a:t>are used. But to use many types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700" spc="-690" baseline="6172" dirty="0">
                <a:latin typeface="Arial"/>
                <a:cs typeface="Arial"/>
              </a:rPr>
              <a:t>t</a:t>
            </a:r>
            <a:r>
              <a:rPr sz="2000" spc="-459" dirty="0">
                <a:latin typeface="Arial"/>
                <a:cs typeface="Arial"/>
              </a:rPr>
              <a:t>p</a:t>
            </a:r>
            <a:r>
              <a:rPr sz="2700" spc="-690" baseline="6172" dirty="0">
                <a:latin typeface="Arial"/>
                <a:cs typeface="Arial"/>
              </a:rPr>
              <a:t>o</a:t>
            </a:r>
            <a:r>
              <a:rPr sz="2000" spc="-459" dirty="0">
                <a:latin typeface="Arial"/>
                <a:cs typeface="Arial"/>
              </a:rPr>
              <a:t>a</a:t>
            </a:r>
            <a:r>
              <a:rPr sz="2700" spc="-690" baseline="6172" dirty="0">
                <a:latin typeface="Arial"/>
                <a:cs typeface="Arial"/>
              </a:rPr>
              <a:t>a</a:t>
            </a:r>
            <a:r>
              <a:rPr sz="2000" spc="-459" dirty="0">
                <a:latin typeface="Arial"/>
                <a:cs typeface="Arial"/>
              </a:rPr>
              <a:t>c</a:t>
            </a:r>
            <a:r>
              <a:rPr sz="2700" spc="-690" baseline="6172" dirty="0">
                <a:latin typeface="Arial"/>
                <a:cs typeface="Arial"/>
              </a:rPr>
              <a:t>c</a:t>
            </a:r>
            <a:r>
              <a:rPr sz="2000" spc="-459" dirty="0">
                <a:latin typeface="Arial"/>
                <a:cs typeface="Arial"/>
              </a:rPr>
              <a:t>k</a:t>
            </a:r>
            <a:r>
              <a:rPr sz="2700" spc="-690" baseline="6172" dirty="0">
                <a:latin typeface="Arial"/>
                <a:cs typeface="Arial"/>
              </a:rPr>
              <a:t>c</a:t>
            </a:r>
            <a:r>
              <a:rPr sz="2000" spc="-459" dirty="0">
                <a:latin typeface="Arial"/>
                <a:cs typeface="Arial"/>
              </a:rPr>
              <a:t>a</a:t>
            </a:r>
            <a:r>
              <a:rPr sz="2700" spc="-690" baseline="6172" dirty="0">
                <a:latin typeface="Arial"/>
                <a:cs typeface="Arial"/>
              </a:rPr>
              <a:t>e</a:t>
            </a:r>
            <a:r>
              <a:rPr sz="2000" spc="-459" dirty="0">
                <a:latin typeface="Arial"/>
                <a:cs typeface="Arial"/>
              </a:rPr>
              <a:t>g</a:t>
            </a:r>
            <a:r>
              <a:rPr sz="2700" spc="-690" baseline="6172" dirty="0">
                <a:latin typeface="Arial"/>
                <a:cs typeface="Arial"/>
              </a:rPr>
              <a:t>ss</a:t>
            </a:r>
            <a:r>
              <a:rPr sz="2000" spc="-459" dirty="0">
                <a:latin typeface="Arial"/>
                <a:cs typeface="Arial"/>
              </a:rPr>
              <a:t>e </a:t>
            </a:r>
            <a:r>
              <a:rPr sz="2700" spc="-509" baseline="6172" dirty="0">
                <a:latin typeface="Arial"/>
                <a:cs typeface="Arial"/>
              </a:rPr>
              <a:t>t</a:t>
            </a:r>
            <a:r>
              <a:rPr sz="2000" spc="-340" dirty="0">
                <a:latin typeface="Arial"/>
                <a:cs typeface="Arial"/>
              </a:rPr>
              <a:t>a</a:t>
            </a:r>
            <a:r>
              <a:rPr sz="2700" spc="-509" baseline="6172" dirty="0">
                <a:latin typeface="Arial"/>
                <a:cs typeface="Arial"/>
              </a:rPr>
              <a:t>he</a:t>
            </a:r>
            <a:r>
              <a:rPr sz="2000" spc="-340" dirty="0">
                <a:latin typeface="Arial"/>
                <a:cs typeface="Arial"/>
              </a:rPr>
              <a:t>re </a:t>
            </a:r>
            <a:r>
              <a:rPr sz="2000" spc="-5" dirty="0">
                <a:latin typeface="Arial"/>
                <a:cs typeface="Arial"/>
              </a:rPr>
              <a:t>required  </a:t>
            </a:r>
            <a:r>
              <a:rPr sz="3000" spc="-7" baseline="1388" dirty="0">
                <a:latin typeface="Arial"/>
                <a:cs typeface="Arial"/>
              </a:rPr>
              <a:t>then the entire package has to be </a:t>
            </a:r>
            <a:r>
              <a:rPr sz="3000" spc="-359" baseline="1388" dirty="0">
                <a:latin typeface="Arial"/>
                <a:cs typeface="Arial"/>
              </a:rPr>
              <a:t>impor</a:t>
            </a:r>
            <a:r>
              <a:rPr sz="1800" spc="-240" dirty="0">
                <a:latin typeface="Arial"/>
                <a:cs typeface="Arial"/>
              </a:rPr>
              <a:t>V</a:t>
            </a:r>
            <a:r>
              <a:rPr sz="3000" spc="-359" baseline="1388" dirty="0">
                <a:latin typeface="Arial"/>
                <a:cs typeface="Arial"/>
              </a:rPr>
              <a:t>te</a:t>
            </a:r>
            <a:r>
              <a:rPr sz="1800" spc="-240" dirty="0">
                <a:latin typeface="Arial"/>
                <a:cs typeface="Arial"/>
              </a:rPr>
              <a:t>io</a:t>
            </a:r>
            <a:r>
              <a:rPr sz="3000" spc="-359" baseline="1388" dirty="0">
                <a:latin typeface="Arial"/>
                <a:cs typeface="Arial"/>
              </a:rPr>
              <a:t>d</a:t>
            </a:r>
            <a:r>
              <a:rPr sz="1800" spc="-240" dirty="0">
                <a:latin typeface="Arial"/>
                <a:cs typeface="Arial"/>
              </a:rPr>
              <a:t>l</a:t>
            </a:r>
            <a:r>
              <a:rPr sz="3000" spc="-359" baseline="1388" dirty="0">
                <a:latin typeface="Arial"/>
                <a:cs typeface="Arial"/>
              </a:rPr>
              <a:t>.</a:t>
            </a:r>
            <a:r>
              <a:rPr sz="1800" spc="-240" dirty="0">
                <a:latin typeface="Arial"/>
                <a:cs typeface="Arial"/>
              </a:rPr>
              <a:t>in 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</a:t>
            </a:r>
            <a:endParaRPr sz="180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latin typeface="Arial"/>
                <a:cs typeface="Arial"/>
              </a:rPr>
              <a:t>package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com.myorchestra;</a:t>
            </a:r>
          </a:p>
          <a:p>
            <a:pPr marL="215900" marR="3378835">
              <a:lnSpc>
                <a:spcPct val="150000"/>
              </a:lnSpc>
            </a:pPr>
            <a:r>
              <a:rPr sz="1800" dirty="0">
                <a:solidFill>
                  <a:srgbClr val="FF6600"/>
                </a:solidFill>
                <a:latin typeface="Arial"/>
                <a:cs typeface="Arial"/>
              </a:rPr>
              <a:t>import </a:t>
            </a:r>
            <a:r>
              <a:rPr sz="1800" spc="-5" dirty="0">
                <a:solidFill>
                  <a:srgbClr val="FF6600"/>
                </a:solidFill>
                <a:latin typeface="Arial"/>
                <a:cs typeface="Arial"/>
              </a:rPr>
              <a:t>com.classical.instruments.Violin;  </a:t>
            </a:r>
            <a:r>
              <a:rPr sz="1800" spc="-5" dirty="0">
                <a:latin typeface="Arial"/>
                <a:cs typeface="Arial"/>
              </a:rPr>
              <a:t>public class Orchestra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</a:p>
          <a:p>
            <a:pPr marL="1230630" marR="3085465" indent="-508000">
              <a:lnSpc>
                <a:spcPct val="150000"/>
              </a:lnSpc>
            </a:pP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latin typeface="Arial"/>
                <a:cs typeface="Arial"/>
              </a:rPr>
              <a:t>void main(String </a:t>
            </a:r>
            <a:r>
              <a:rPr sz="1800" dirty="0">
                <a:latin typeface="Arial"/>
                <a:cs typeface="Arial"/>
              </a:rPr>
              <a:t>[ ] </a:t>
            </a:r>
            <a:r>
              <a:rPr sz="1800" spc="-5" dirty="0">
                <a:latin typeface="Arial"/>
                <a:cs typeface="Arial"/>
              </a:rPr>
              <a:t>arg) </a:t>
            </a:r>
            <a:r>
              <a:rPr sz="1800" dirty="0">
                <a:latin typeface="Arial"/>
                <a:cs typeface="Arial"/>
              </a:rPr>
              <a:t>{  </a:t>
            </a:r>
            <a:r>
              <a:rPr sz="1800" spc="-10" dirty="0">
                <a:latin typeface="Arial"/>
                <a:cs typeface="Arial"/>
              </a:rPr>
              <a:t>Violin </a:t>
            </a:r>
            <a:r>
              <a:rPr sz="1800" dirty="0">
                <a:latin typeface="Arial"/>
                <a:cs typeface="Arial"/>
              </a:rPr>
              <a:t>violin = new </a:t>
            </a:r>
            <a:r>
              <a:rPr sz="1800" spc="-5" dirty="0">
                <a:latin typeface="Arial"/>
                <a:cs typeface="Arial"/>
              </a:rPr>
              <a:t>Violin();  violin.play();</a:t>
            </a:r>
            <a:endParaRPr sz="1800" dirty="0">
              <a:latin typeface="Arial"/>
              <a:cs typeface="Arial"/>
            </a:endParaRPr>
          </a:p>
          <a:p>
            <a:pPr marL="7232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 marL="2159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2240">
              <a:lnSpc>
                <a:spcPct val="100000"/>
              </a:lnSpc>
            </a:pPr>
            <a:r>
              <a:rPr spc="-5" dirty="0"/>
              <a:t>Accessing package</a:t>
            </a:r>
            <a:r>
              <a:rPr spc="-80" dirty="0"/>
              <a:t> </a:t>
            </a:r>
            <a:r>
              <a:rPr spc="-5" dirty="0"/>
              <a:t>members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7139" y="1256791"/>
            <a:ext cx="759015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Import </a:t>
            </a:r>
            <a:r>
              <a:rPr sz="2400" dirty="0">
                <a:latin typeface="Arial"/>
                <a:cs typeface="Arial"/>
              </a:rPr>
              <a:t>all the </a:t>
            </a:r>
            <a:r>
              <a:rPr sz="2400" spc="-5" dirty="0">
                <a:latin typeface="Arial"/>
                <a:cs typeface="Arial"/>
              </a:rPr>
              <a:t>members of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package</a:t>
            </a:r>
            <a:endParaRPr sz="2400">
              <a:latin typeface="Arial"/>
              <a:cs typeface="Arial"/>
            </a:endParaRPr>
          </a:p>
          <a:p>
            <a:pPr marL="755650" marR="5080" lvl="1" indent="-285750" algn="just">
              <a:lnSpc>
                <a:spcPct val="100000"/>
              </a:lnSpc>
              <a:spcBef>
                <a:spcPts val="490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To import all the types contained in a particular package, </a:t>
            </a:r>
            <a:r>
              <a:rPr sz="2000" spc="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use the import statement with the asterisk(</a:t>
            </a:r>
            <a:r>
              <a:rPr sz="2000" b="1" spc="-5" dirty="0">
                <a:solidFill>
                  <a:srgbClr val="FF6600"/>
                </a:solidFill>
                <a:latin typeface="Arial"/>
                <a:cs typeface="Arial"/>
              </a:rPr>
              <a:t>*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latin typeface="Arial"/>
                <a:cs typeface="Arial"/>
              </a:rPr>
              <a:t>wildcard  </a:t>
            </a:r>
            <a:r>
              <a:rPr sz="2000" spc="-5" dirty="0">
                <a:latin typeface="Arial"/>
                <a:cs typeface="Arial"/>
              </a:rPr>
              <a:t>character.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2727" y="2935223"/>
            <a:ext cx="7488935" cy="377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0339" y="3036570"/>
            <a:ext cx="4772025" cy="351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package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com.myorchestra;</a:t>
            </a:r>
            <a:endParaRPr sz="2000">
              <a:latin typeface="Arial"/>
              <a:cs typeface="Arial"/>
            </a:endParaRPr>
          </a:p>
          <a:p>
            <a:pPr marL="12700" marR="842010">
              <a:lnSpc>
                <a:spcPct val="150000"/>
              </a:lnSpc>
            </a:pPr>
            <a:r>
              <a:rPr sz="2000" spc="-5" dirty="0">
                <a:solidFill>
                  <a:srgbClr val="FF6600"/>
                </a:solidFill>
                <a:latin typeface="Arial"/>
                <a:cs typeface="Arial"/>
              </a:rPr>
              <a:t>import com.classical.instruments.*;  </a:t>
            </a:r>
            <a:r>
              <a:rPr sz="2000" spc="-5" dirty="0">
                <a:latin typeface="Arial"/>
                <a:cs typeface="Arial"/>
              </a:rPr>
              <a:t>public class Orchestra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130300" marR="5080" indent="-558800">
              <a:lnSpc>
                <a:spcPct val="150000"/>
              </a:lnSpc>
            </a:pPr>
            <a:r>
              <a:rPr sz="2000" spc="-5" dirty="0">
                <a:latin typeface="Arial"/>
                <a:cs typeface="Arial"/>
              </a:rPr>
              <a:t>public static void main(String [ ] arg) {  </a:t>
            </a:r>
            <a:r>
              <a:rPr sz="2000" spc="-10" dirty="0">
                <a:latin typeface="Arial"/>
                <a:cs typeface="Arial"/>
              </a:rPr>
              <a:t>Violin </a:t>
            </a:r>
            <a:r>
              <a:rPr sz="2000" spc="-5" dirty="0">
                <a:latin typeface="Arial"/>
                <a:cs typeface="Arial"/>
              </a:rPr>
              <a:t>violin = new Violin();  violin.play();</a:t>
            </a:r>
            <a:endParaRPr sz="2000">
              <a:latin typeface="Arial"/>
              <a:cs typeface="Arial"/>
            </a:endParaRPr>
          </a:p>
          <a:p>
            <a:pPr marL="57213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98947" y="2414016"/>
            <a:ext cx="3845052" cy="1709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08647" y="2719832"/>
            <a:ext cx="1688464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Using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import  with *, </a:t>
            </a:r>
            <a:r>
              <a:rPr sz="1800" spc="-5" dirty="0">
                <a:latin typeface="Arial"/>
                <a:cs typeface="Arial"/>
              </a:rPr>
              <a:t>to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access  all members </a:t>
            </a:r>
            <a:r>
              <a:rPr sz="1800" dirty="0">
                <a:latin typeface="Arial"/>
                <a:cs typeface="Arial"/>
              </a:rPr>
              <a:t>of  the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package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61360">
              <a:lnSpc>
                <a:spcPct val="100000"/>
              </a:lnSpc>
            </a:pPr>
            <a:r>
              <a:rPr sz="3600" spc="-5" dirty="0"/>
              <a:t>clas</a:t>
            </a:r>
            <a:r>
              <a:rPr sz="3600" dirty="0"/>
              <a:t>s</a:t>
            </a:r>
            <a:r>
              <a:rPr sz="3600" spc="-5" dirty="0"/>
              <a:t>path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1860804" y="1234439"/>
            <a:ext cx="6039612" cy="2368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1739" y="1334261"/>
            <a:ext cx="7590155" cy="5288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9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package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com.pratian.mypackage;</a:t>
            </a:r>
            <a:endParaRPr sz="2000" dirty="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public class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MyClass</a:t>
            </a:r>
            <a:endParaRPr sz="2000" dirty="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41033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………………</a:t>
            </a:r>
            <a:endParaRPr sz="2000" dirty="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When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above source file is compiled,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compiler  generates </a:t>
            </a:r>
            <a:r>
              <a:rPr sz="2400" dirty="0">
                <a:latin typeface="Arial"/>
                <a:cs typeface="Arial"/>
              </a:rPr>
              <a:t>a MyClass.class file, this file can be  </a:t>
            </a:r>
            <a:r>
              <a:rPr sz="2400" spc="-5" dirty="0">
                <a:latin typeface="Arial"/>
                <a:cs typeface="Arial"/>
              </a:rPr>
              <a:t>located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at,</a:t>
            </a:r>
          </a:p>
          <a:p>
            <a:pPr marL="355600" marR="6350" indent="-90170">
              <a:lnSpc>
                <a:spcPct val="100000"/>
              </a:lnSpc>
              <a:spcBef>
                <a:spcPts val="660"/>
              </a:spcBef>
            </a:pPr>
            <a:r>
              <a:rPr sz="2800" b="1" dirty="0">
                <a:solidFill>
                  <a:srgbClr val="FF6600"/>
                </a:solidFill>
                <a:latin typeface="Arial"/>
                <a:cs typeface="Arial"/>
              </a:rPr>
              <a:t>&lt;path to parent directory </a:t>
            </a:r>
            <a:r>
              <a:rPr sz="2800" b="1" spc="-5" dirty="0">
                <a:solidFill>
                  <a:srgbClr val="FF6600"/>
                </a:solidFill>
                <a:latin typeface="Arial"/>
                <a:cs typeface="Arial"/>
              </a:rPr>
              <a:t>of </a:t>
            </a:r>
            <a:r>
              <a:rPr sz="2800" b="1" dirty="0">
                <a:solidFill>
                  <a:srgbClr val="FF6600"/>
                </a:solidFill>
                <a:latin typeface="Arial"/>
                <a:cs typeface="Arial"/>
              </a:rPr>
              <a:t>the output file&gt;  com\pratian\mypackage\MyClass.class</a:t>
            </a:r>
            <a:endParaRPr sz="28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5"/>
              </a:spcBef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Here the </a:t>
            </a:r>
            <a:r>
              <a:rPr sz="2400" spc="-5" dirty="0">
                <a:latin typeface="Arial"/>
                <a:cs typeface="Arial"/>
              </a:rPr>
              <a:t>.class file </a:t>
            </a:r>
            <a:r>
              <a:rPr sz="2400" dirty="0">
                <a:latin typeface="Arial"/>
                <a:cs typeface="Arial"/>
              </a:rPr>
              <a:t>should </a:t>
            </a:r>
            <a:r>
              <a:rPr sz="2400" spc="-5" dirty="0">
                <a:latin typeface="Arial"/>
                <a:cs typeface="Arial"/>
              </a:rPr>
              <a:t>be in a </a:t>
            </a:r>
            <a:r>
              <a:rPr sz="2400" dirty="0">
                <a:latin typeface="Arial"/>
                <a:cs typeface="Arial"/>
              </a:rPr>
              <a:t>series </a:t>
            </a:r>
            <a:r>
              <a:rPr sz="2400" spc="-5" dirty="0">
                <a:latin typeface="Arial"/>
                <a:cs typeface="Arial"/>
              </a:rPr>
              <a:t>of  directories </a:t>
            </a:r>
            <a:r>
              <a:rPr sz="2400" dirty="0">
                <a:latin typeface="Arial"/>
                <a:cs typeface="Arial"/>
              </a:rPr>
              <a:t>that reflect the </a:t>
            </a:r>
            <a:r>
              <a:rPr sz="2400" spc="-5" dirty="0">
                <a:latin typeface="Arial"/>
                <a:cs typeface="Arial"/>
              </a:rPr>
              <a:t>package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name.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61360">
              <a:lnSpc>
                <a:spcPct val="100000"/>
              </a:lnSpc>
            </a:pPr>
            <a:r>
              <a:rPr sz="3600" spc="-5" dirty="0"/>
              <a:t>clas</a:t>
            </a:r>
            <a:r>
              <a:rPr sz="3600" dirty="0"/>
              <a:t>s</a:t>
            </a:r>
            <a:r>
              <a:rPr sz="3600" spc="-5" dirty="0"/>
              <a:t>path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/>
              <a:t>Now, when the package </a:t>
            </a:r>
            <a:r>
              <a:rPr dirty="0">
                <a:solidFill>
                  <a:srgbClr val="FF6600"/>
                </a:solidFill>
              </a:rPr>
              <a:t>com.pratian.mypackage </a:t>
            </a:r>
            <a:r>
              <a:rPr spc="-10" dirty="0"/>
              <a:t>is  </a:t>
            </a:r>
            <a:r>
              <a:rPr dirty="0"/>
              <a:t>imported in </a:t>
            </a:r>
            <a:r>
              <a:rPr spc="-5" dirty="0"/>
              <a:t>a source </a:t>
            </a:r>
            <a:r>
              <a:rPr dirty="0"/>
              <a:t>file, </a:t>
            </a:r>
            <a:r>
              <a:rPr spc="-5" dirty="0"/>
              <a:t>the </a:t>
            </a:r>
            <a:r>
              <a:rPr dirty="0"/>
              <a:t>JVM </a:t>
            </a:r>
            <a:r>
              <a:rPr spc="-5" dirty="0"/>
              <a:t>needs </a:t>
            </a:r>
            <a:r>
              <a:rPr dirty="0"/>
              <a:t>the </a:t>
            </a:r>
            <a:r>
              <a:rPr spc="-5" dirty="0"/>
              <a:t>full path  to the </a:t>
            </a:r>
            <a:r>
              <a:rPr b="1" i="1" spc="-5" dirty="0">
                <a:solidFill>
                  <a:srgbClr val="FF6600"/>
                </a:solidFill>
                <a:latin typeface="Arial"/>
                <a:cs typeface="Arial"/>
              </a:rPr>
              <a:t>com </a:t>
            </a:r>
            <a:r>
              <a:rPr spc="-5" dirty="0"/>
              <a:t>folder to </a:t>
            </a:r>
            <a:r>
              <a:rPr dirty="0"/>
              <a:t>include the </a:t>
            </a:r>
            <a:r>
              <a:rPr spc="-5" dirty="0"/>
              <a:t>classes </a:t>
            </a:r>
            <a:r>
              <a:rPr dirty="0"/>
              <a:t>in the  </a:t>
            </a:r>
            <a:r>
              <a:rPr spc="-5" dirty="0"/>
              <a:t>package. </a:t>
            </a:r>
            <a:r>
              <a:rPr dirty="0"/>
              <a:t>This </a:t>
            </a:r>
            <a:r>
              <a:rPr i="1" spc="-5" dirty="0">
                <a:solidFill>
                  <a:srgbClr val="FF6600"/>
                </a:solidFill>
                <a:latin typeface="Arial"/>
                <a:cs typeface="Arial"/>
              </a:rPr>
              <a:t>full path </a:t>
            </a:r>
            <a:r>
              <a:rPr spc="-5" dirty="0"/>
              <a:t>to </a:t>
            </a:r>
            <a:r>
              <a:rPr dirty="0"/>
              <a:t>the com </a:t>
            </a:r>
            <a:r>
              <a:rPr spc="-5" dirty="0"/>
              <a:t>folder is must be  included in </a:t>
            </a:r>
            <a:r>
              <a:rPr dirty="0"/>
              <a:t>the  </a:t>
            </a:r>
            <a:r>
              <a:rPr b="1" spc="-5" dirty="0">
                <a:solidFill>
                  <a:srgbClr val="FF6600"/>
                </a:solidFill>
                <a:latin typeface="Arial"/>
                <a:cs typeface="Arial"/>
              </a:rPr>
              <a:t>CLASSPATH </a:t>
            </a:r>
            <a:r>
              <a:rPr spc="-5" dirty="0"/>
              <a:t>environment</a:t>
            </a:r>
            <a:r>
              <a:rPr spc="120" dirty="0"/>
              <a:t> </a:t>
            </a:r>
            <a:r>
              <a:rPr spc="-5" dirty="0"/>
              <a:t>variable.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-5" dirty="0"/>
              <a:t>For example,</a:t>
            </a:r>
            <a:r>
              <a:rPr spc="-65" dirty="0"/>
              <a:t> </a:t>
            </a:r>
            <a:r>
              <a:rPr dirty="0"/>
              <a:t>if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64639" y="3600338"/>
            <a:ext cx="3651250" cy="888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100"/>
              </a:lnSpc>
            </a:pPr>
            <a:r>
              <a:rPr sz="2400" spc="-5" dirty="0">
                <a:solidFill>
                  <a:srgbClr val="FF6600"/>
                </a:solidFill>
                <a:latin typeface="Arial"/>
                <a:cs typeface="Arial"/>
              </a:rPr>
              <a:t>C:\JavaApplication\classes  com.pratian.mypackage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4247" y="3673855"/>
            <a:ext cx="292227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is 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classpath,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package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name,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4639" y="4478782"/>
            <a:ext cx="7057390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 marR="5080" indent="-83820">
              <a:lnSpc>
                <a:spcPct val="120000"/>
              </a:lnSpc>
            </a:pPr>
            <a:r>
              <a:rPr sz="2400" spc="-5" dirty="0">
                <a:latin typeface="Arial"/>
                <a:cs typeface="Arial"/>
              </a:rPr>
              <a:t>then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compiler will look </a:t>
            </a:r>
            <a:r>
              <a:rPr sz="2400" dirty="0">
                <a:latin typeface="Arial"/>
                <a:cs typeface="Arial"/>
              </a:rPr>
              <a:t>for the </a:t>
            </a:r>
            <a:r>
              <a:rPr sz="2400" spc="-5" dirty="0">
                <a:latin typeface="Arial"/>
                <a:cs typeface="Arial"/>
              </a:rPr>
              <a:t>MyClass.class in,  </a:t>
            </a:r>
            <a:r>
              <a:rPr sz="2400" spc="-5" dirty="0">
                <a:solidFill>
                  <a:srgbClr val="FF6600"/>
                </a:solidFill>
                <a:latin typeface="Arial"/>
                <a:cs typeface="Arial"/>
              </a:rPr>
              <a:t>C:\JavaApplication\classes\com\pratian\mypackage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5363" y="583438"/>
            <a:ext cx="715518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Setting CLASSPATH system variable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7139" y="1136650"/>
            <a:ext cx="7589520" cy="5038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19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display the current </a:t>
            </a:r>
            <a:r>
              <a:rPr sz="2800" spc="-5" dirty="0">
                <a:latin typeface="Arial"/>
                <a:cs typeface="Arial"/>
              </a:rPr>
              <a:t>CLASSPATH  </a:t>
            </a:r>
            <a:r>
              <a:rPr sz="2800" spc="3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variable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190"/>
              </a:lnSpc>
            </a:pPr>
            <a:r>
              <a:rPr sz="2800" dirty="0">
                <a:latin typeface="Arial"/>
                <a:cs typeface="Arial"/>
              </a:rPr>
              <a:t>on Windows, use the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commands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735"/>
              </a:spcBef>
            </a:pPr>
            <a:r>
              <a:rPr sz="2400" spc="-5" dirty="0">
                <a:solidFill>
                  <a:srgbClr val="FF6600"/>
                </a:solidFill>
                <a:latin typeface="Arial"/>
                <a:cs typeface="Arial"/>
              </a:rPr>
              <a:t>C:\set</a:t>
            </a:r>
            <a:r>
              <a:rPr sz="2400" spc="-1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6600"/>
                </a:solidFill>
                <a:latin typeface="Arial"/>
                <a:cs typeface="Arial"/>
              </a:rPr>
              <a:t>CLASSPATH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45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302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set the </a:t>
            </a:r>
            <a:r>
              <a:rPr sz="2800" spc="-5" dirty="0">
                <a:latin typeface="Arial"/>
                <a:cs typeface="Arial"/>
              </a:rPr>
              <a:t>CLASSPATH </a:t>
            </a:r>
            <a:r>
              <a:rPr sz="2800" dirty="0">
                <a:latin typeface="Arial"/>
                <a:cs typeface="Arial"/>
              </a:rPr>
              <a:t>variable, use the  commands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90"/>
              </a:spcBef>
            </a:pPr>
            <a:r>
              <a:rPr sz="2000" spc="-5" dirty="0">
                <a:solidFill>
                  <a:srgbClr val="FF6600"/>
                </a:solidFill>
                <a:latin typeface="Arial"/>
                <a:cs typeface="Arial"/>
              </a:rPr>
              <a:t>C:\set</a:t>
            </a:r>
            <a:r>
              <a:rPr sz="2000" spc="11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6600"/>
                </a:solidFill>
                <a:latin typeface="Arial"/>
                <a:cs typeface="Arial"/>
              </a:rPr>
              <a:t>CLASSPATH=C:\JavaApplication\classes;%classpath%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020"/>
              </a:lnSpc>
              <a:spcBef>
                <a:spcPts val="1750"/>
              </a:spcBef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CLASSPATH </a:t>
            </a:r>
            <a:r>
              <a:rPr sz="2800" dirty="0">
                <a:latin typeface="Arial"/>
                <a:cs typeface="Arial"/>
              </a:rPr>
              <a:t>variable, can as well be set  in Windows by changing the </a:t>
            </a:r>
            <a:r>
              <a:rPr sz="2800" spc="-5" dirty="0">
                <a:latin typeface="Arial"/>
                <a:cs typeface="Arial"/>
              </a:rPr>
              <a:t>System  </a:t>
            </a:r>
            <a:r>
              <a:rPr sz="2800" dirty="0">
                <a:latin typeface="Arial"/>
                <a:cs typeface="Arial"/>
              </a:rPr>
              <a:t>Properties, Advanced settings, which will be  demonstrated.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0410">
              <a:lnSpc>
                <a:spcPct val="100000"/>
              </a:lnSpc>
            </a:pPr>
            <a:r>
              <a:rPr spc="-5" dirty="0"/>
              <a:t>Running an</a:t>
            </a:r>
            <a:r>
              <a:rPr spc="-60" dirty="0"/>
              <a:t> </a:t>
            </a:r>
            <a:r>
              <a:rPr spc="-5" dirty="0"/>
              <a:t>application</a:t>
            </a:r>
          </a:p>
        </p:txBody>
      </p:sp>
      <p:sp>
        <p:nvSpPr>
          <p:cNvPr id="5" name="object 5"/>
          <p:cNvSpPr/>
          <p:nvPr/>
        </p:nvSpPr>
        <p:spPr>
          <a:xfrm>
            <a:off x="1252727" y="2455164"/>
            <a:ext cx="7488935" cy="328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47139" y="1180592"/>
            <a:ext cx="7378700" cy="5316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9695" indent="-342900" algn="just">
              <a:lnSpc>
                <a:spcPct val="8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Once </a:t>
            </a:r>
            <a:r>
              <a:rPr sz="2400" dirty="0">
                <a:latin typeface="Arial"/>
                <a:cs typeface="Arial"/>
              </a:rPr>
              <a:t>the class path is set, the application can </a:t>
            </a:r>
            <a:r>
              <a:rPr sz="2400" spc="-5" dirty="0">
                <a:latin typeface="Arial"/>
                <a:cs typeface="Arial"/>
              </a:rPr>
              <a:t>be  run by </a:t>
            </a:r>
            <a:r>
              <a:rPr sz="2400" dirty="0">
                <a:latin typeface="Arial"/>
                <a:cs typeface="Arial"/>
              </a:rPr>
              <a:t>giving </a:t>
            </a:r>
            <a:r>
              <a:rPr sz="2400" spc="-5" dirty="0">
                <a:latin typeface="Arial"/>
                <a:cs typeface="Arial"/>
              </a:rPr>
              <a:t>a fully qualified name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class  with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main.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Example</a:t>
            </a:r>
            <a:endParaRPr sz="2400" dirty="0">
              <a:latin typeface="Arial"/>
              <a:cs typeface="Arial"/>
            </a:endParaRPr>
          </a:p>
          <a:p>
            <a:pPr marL="215900" marR="3644265">
              <a:lnSpc>
                <a:spcPts val="3600"/>
              </a:lnSpc>
              <a:spcBef>
                <a:spcPts val="135"/>
              </a:spcBef>
            </a:pPr>
            <a:r>
              <a:rPr sz="2000" spc="-5" dirty="0">
                <a:solidFill>
                  <a:srgbClr val="FF6600"/>
                </a:solidFill>
                <a:latin typeface="Arial"/>
                <a:cs typeface="Arial"/>
              </a:rPr>
              <a:t>package instruments. classical;  </a:t>
            </a:r>
            <a:r>
              <a:rPr sz="2000" spc="-5" dirty="0">
                <a:latin typeface="Arial"/>
                <a:cs typeface="Arial"/>
              </a:rPr>
              <a:t>public class Orchestra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333500" marR="2409825" indent="-558800">
              <a:lnSpc>
                <a:spcPts val="3600"/>
              </a:lnSpc>
            </a:pPr>
            <a:r>
              <a:rPr sz="2000" spc="-5" dirty="0">
                <a:latin typeface="Arial"/>
                <a:cs typeface="Arial"/>
              </a:rPr>
              <a:t>public static void main(String [ ] arg) {  </a:t>
            </a:r>
            <a:r>
              <a:rPr sz="2000" spc="-10" dirty="0">
                <a:latin typeface="Arial"/>
                <a:cs typeface="Arial"/>
              </a:rPr>
              <a:t>Violin </a:t>
            </a:r>
            <a:r>
              <a:rPr sz="2000" spc="-5" dirty="0">
                <a:latin typeface="Arial"/>
                <a:cs typeface="Arial"/>
              </a:rPr>
              <a:t>violin = new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Violin();</a:t>
            </a:r>
            <a:endParaRPr sz="2000" dirty="0">
              <a:latin typeface="Arial"/>
              <a:cs typeface="Arial"/>
            </a:endParaRPr>
          </a:p>
          <a:p>
            <a:pPr marL="133350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latin typeface="Arial"/>
                <a:cs typeface="Arial"/>
              </a:rPr>
              <a:t>violin.play();</a:t>
            </a:r>
            <a:endParaRPr sz="2000" dirty="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508000" lvl="1" indent="-342900">
              <a:lnSpc>
                <a:spcPct val="100000"/>
              </a:lnSpc>
              <a:spcBef>
                <a:spcPts val="1210"/>
              </a:spcBef>
              <a:buClr>
                <a:srgbClr val="333399"/>
              </a:buClr>
              <a:buFont typeface="Wingdings"/>
              <a:buChar char=""/>
              <a:tabLst>
                <a:tab pos="508000" algn="l"/>
                <a:tab pos="508634" algn="l"/>
              </a:tabLst>
            </a:pPr>
            <a:r>
              <a:rPr sz="2400" spc="-13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run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above application </a:t>
            </a:r>
            <a:r>
              <a:rPr sz="2400" dirty="0">
                <a:latin typeface="Arial"/>
                <a:cs typeface="Arial"/>
              </a:rPr>
              <a:t>from the </a:t>
            </a:r>
            <a:r>
              <a:rPr sz="2400" spc="-5" dirty="0">
                <a:latin typeface="Arial"/>
                <a:cs typeface="Arial"/>
              </a:rPr>
              <a:t>console,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say,</a:t>
            </a:r>
            <a:endParaRPr sz="2400" dirty="0">
              <a:latin typeface="Arial"/>
              <a:cs typeface="Arial"/>
            </a:endParaRPr>
          </a:p>
          <a:p>
            <a:pPr marL="80645" algn="ctr">
              <a:lnSpc>
                <a:spcPct val="100000"/>
              </a:lnSpc>
            </a:pP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java</a:t>
            </a:r>
            <a:r>
              <a:rPr sz="2400" b="1" spc="2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instruments.classical.Orchestra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6260">
              <a:lnSpc>
                <a:spcPct val="100000"/>
              </a:lnSpc>
            </a:pPr>
            <a:r>
              <a:rPr sz="3600" spc="-5" dirty="0"/>
              <a:t>Objec</a:t>
            </a:r>
            <a:r>
              <a:rPr sz="3600" dirty="0"/>
              <a:t>t</a:t>
            </a:r>
            <a:r>
              <a:rPr sz="3600" spc="-5" dirty="0"/>
              <a:t>ives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1247139" y="1180591"/>
            <a:ext cx="7537450" cy="300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Name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clashes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Packages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class path and </a:t>
            </a:r>
            <a:r>
              <a:rPr sz="2400" dirty="0">
                <a:latin typeface="Arial"/>
                <a:cs typeface="Arial"/>
              </a:rPr>
              <a:t>CLASSPATH </a:t>
            </a:r>
            <a:r>
              <a:rPr sz="2400" spc="-5" dirty="0">
                <a:latin typeface="Arial"/>
                <a:cs typeface="Arial"/>
              </a:rPr>
              <a:t>environmental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Importing 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package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Default </a:t>
            </a:r>
            <a:r>
              <a:rPr sz="2400" dirty="0">
                <a:latin typeface="Arial"/>
                <a:cs typeface="Arial"/>
              </a:rPr>
              <a:t>access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specifier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JAR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Lib/ext </a:t>
            </a:r>
            <a:r>
              <a:rPr sz="2400" dirty="0">
                <a:latin typeface="Arial"/>
                <a:cs typeface="Arial"/>
              </a:rPr>
              <a:t>JAR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2920">
              <a:lnSpc>
                <a:spcPct val="100000"/>
              </a:lnSpc>
            </a:pPr>
            <a:r>
              <a:rPr spc="-5" dirty="0"/>
              <a:t>Default Access</a:t>
            </a:r>
            <a:r>
              <a:rPr spc="-50" dirty="0"/>
              <a:t> </a:t>
            </a:r>
            <a:r>
              <a:rPr spc="-5" dirty="0"/>
              <a:t>Specifiers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7139" y="1212850"/>
            <a:ext cx="7589520" cy="290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19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874394" algn="l"/>
                <a:tab pos="1967864" algn="l"/>
                <a:tab pos="3557904" algn="l"/>
                <a:tab pos="4415790" algn="l"/>
                <a:tab pos="5094605" algn="l"/>
                <a:tab pos="6408420" algn="l"/>
              </a:tabLst>
            </a:pPr>
            <a:r>
              <a:rPr sz="2800" dirty="0">
                <a:latin typeface="Arial"/>
                <a:cs typeface="Arial"/>
              </a:rPr>
              <a:t>A	class	memb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	can	be	publi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,	private,</a:t>
            </a:r>
          </a:p>
          <a:p>
            <a:pPr marL="355600">
              <a:lnSpc>
                <a:spcPts val="3190"/>
              </a:lnSpc>
            </a:pPr>
            <a:r>
              <a:rPr sz="2800" dirty="0">
                <a:latin typeface="Arial"/>
                <a:cs typeface="Arial"/>
              </a:rPr>
              <a:t>protected or of default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access.</a:t>
            </a:r>
          </a:p>
          <a:p>
            <a:pPr marL="355600" marR="5080" indent="-342900" algn="just">
              <a:lnSpc>
                <a:spcPts val="3020"/>
              </a:lnSpc>
              <a:spcBef>
                <a:spcPts val="720"/>
              </a:spcBef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All members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the class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default access  are accessible only by the members of the  package and are not exposed outside the  package.</a:t>
            </a: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Protected members of a class are </a:t>
            </a:r>
            <a:r>
              <a:rPr sz="2800" spc="2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accessible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0514" y="4136458"/>
          <a:ext cx="7265030" cy="1190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935"/>
                <a:gridCol w="694926"/>
                <a:gridCol w="1004708"/>
                <a:gridCol w="1734371"/>
                <a:gridCol w="1450090"/>
              </a:tblGrid>
              <a:tr h="372890">
                <a:tc>
                  <a:txBody>
                    <a:bodyPr/>
                    <a:lstStyle/>
                    <a:p>
                      <a:pPr marL="22225">
                        <a:lnSpc>
                          <a:spcPts val="2855"/>
                        </a:lnSpc>
                        <a:tabLst>
                          <a:tab pos="772795" algn="l"/>
                        </a:tabLst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by	members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855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of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ts val="2855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the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855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package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855"/>
                        </a:lnSpc>
                        <a:tabLst>
                          <a:tab pos="969010" algn="l"/>
                        </a:tabLst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and	by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4023">
                <a:tc>
                  <a:txBody>
                    <a:bodyPr/>
                    <a:lstStyle/>
                    <a:p>
                      <a:pPr marL="22225">
                        <a:lnSpc>
                          <a:spcPts val="2940"/>
                        </a:lnSpc>
                        <a:tabLst>
                          <a:tab pos="1985010" algn="l"/>
                        </a:tabLst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subclasses	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of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94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the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94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class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94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belonging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2940"/>
                        </a:lnSpc>
                        <a:tabLst>
                          <a:tab pos="497205" algn="l"/>
                        </a:tabLst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to	other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33450">
                <a:tc>
                  <a:txBody>
                    <a:bodyPr/>
                    <a:lstStyle/>
                    <a:p>
                      <a:pPr marL="22225">
                        <a:lnSpc>
                          <a:spcPts val="294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package.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47139" y="5358384"/>
            <a:ext cx="7589520" cy="115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ts val="302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 class within a package can be public or  default access, only public are accessible  outside the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package.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/>
              <a:t>Packages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45102" y="583438"/>
            <a:ext cx="169672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Exercise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8400" y="1143000"/>
            <a:ext cx="7747000" cy="5486400"/>
          </a:xfrm>
          <a:custGeom>
            <a:avLst/>
            <a:gdLst/>
            <a:ahLst/>
            <a:cxnLst/>
            <a:rect l="l" t="t" r="r" b="b"/>
            <a:pathLst>
              <a:path w="7747000" h="5486400">
                <a:moveTo>
                  <a:pt x="0" y="5486400"/>
                </a:moveTo>
                <a:lnTo>
                  <a:pt x="7747000" y="5486400"/>
                </a:lnTo>
                <a:lnTo>
                  <a:pt x="77470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8400" y="1143000"/>
            <a:ext cx="7747000" cy="5486400"/>
          </a:xfrm>
          <a:custGeom>
            <a:avLst/>
            <a:gdLst/>
            <a:ahLst/>
            <a:cxnLst/>
            <a:rect l="l" t="t" r="r" b="b"/>
            <a:pathLst>
              <a:path w="7747000" h="5486400">
                <a:moveTo>
                  <a:pt x="0" y="5486400"/>
                </a:moveTo>
                <a:lnTo>
                  <a:pt x="7747000" y="5486400"/>
                </a:lnTo>
                <a:lnTo>
                  <a:pt x="77470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47139" y="1155446"/>
            <a:ext cx="7590790" cy="4975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Write a Printer class in the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package</a:t>
            </a:r>
            <a:endParaRPr sz="1800">
              <a:latin typeface="Arial"/>
              <a:cs typeface="Arial"/>
            </a:endParaRPr>
          </a:p>
          <a:p>
            <a:pPr marL="355600" marR="5080">
              <a:lnSpc>
                <a:spcPts val="1939"/>
              </a:lnSpc>
              <a:spcBef>
                <a:spcPts val="459"/>
              </a:spcBef>
            </a:pPr>
            <a:r>
              <a:rPr sz="1800" spc="-5" dirty="0">
                <a:latin typeface="Arial"/>
                <a:cs typeface="Arial"/>
              </a:rPr>
              <a:t>com.pratian.myprinter with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data member boolean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inUse and the  </a:t>
            </a:r>
            <a:r>
              <a:rPr sz="1800" dirty="0">
                <a:latin typeface="Arial"/>
                <a:cs typeface="Arial"/>
              </a:rPr>
              <a:t>following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methods,</a:t>
            </a:r>
            <a:endParaRPr sz="1800">
              <a:latin typeface="Arial"/>
              <a:cs typeface="Arial"/>
            </a:endParaRPr>
          </a:p>
          <a:p>
            <a:pPr marL="355600" marR="2083435">
              <a:lnSpc>
                <a:spcPts val="2380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setInUse(boolean) :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set the status of the </a:t>
            </a:r>
            <a:r>
              <a:rPr sz="1800" spc="-5" dirty="0">
                <a:latin typeface="Arial"/>
                <a:cs typeface="Arial"/>
              </a:rPr>
              <a:t>printer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  </a:t>
            </a:r>
            <a:r>
              <a:rPr sz="1800" spc="-5" dirty="0">
                <a:latin typeface="Arial"/>
                <a:cs typeface="Arial"/>
              </a:rPr>
              <a:t>getStatus() </a:t>
            </a:r>
            <a:r>
              <a:rPr sz="1800" dirty="0">
                <a:latin typeface="Arial"/>
                <a:cs typeface="Arial"/>
              </a:rPr>
              <a:t>: returns the status of the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printer.</a:t>
            </a:r>
            <a:endParaRPr sz="1800">
              <a:latin typeface="Arial"/>
              <a:cs typeface="Arial"/>
            </a:endParaRPr>
          </a:p>
          <a:p>
            <a:pPr marL="3556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free() : 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free the </a:t>
            </a:r>
            <a:r>
              <a:rPr sz="1800" spc="-5" dirty="0">
                <a:latin typeface="Arial"/>
                <a:cs typeface="Arial"/>
              </a:rPr>
              <a:t>printer </a:t>
            </a:r>
            <a:r>
              <a:rPr sz="1800" dirty="0">
                <a:latin typeface="Arial"/>
                <a:cs typeface="Arial"/>
              </a:rPr>
              <a:t>after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  <a:p>
            <a:pPr marL="355600" algn="just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Arial"/>
                <a:cs typeface="Arial"/>
              </a:rPr>
              <a:t>print(String) : </a:t>
            </a:r>
            <a:r>
              <a:rPr sz="1800" spc="-5" dirty="0">
                <a:latin typeface="Arial"/>
                <a:cs typeface="Arial"/>
              </a:rPr>
              <a:t>to print a </a:t>
            </a:r>
            <a:r>
              <a:rPr sz="1800" dirty="0">
                <a:latin typeface="Arial"/>
                <a:cs typeface="Arial"/>
              </a:rPr>
              <a:t>String </a:t>
            </a:r>
            <a:r>
              <a:rPr sz="1800" spc="-5" dirty="0">
                <a:latin typeface="Arial"/>
                <a:cs typeface="Arial"/>
              </a:rPr>
              <a:t>on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console</a:t>
            </a:r>
            <a:endParaRPr sz="1800">
              <a:latin typeface="Arial"/>
              <a:cs typeface="Arial"/>
            </a:endParaRPr>
          </a:p>
          <a:p>
            <a:pPr marL="355600" marR="5080" indent="-342900" algn="just">
              <a:lnSpc>
                <a:spcPts val="1939"/>
              </a:lnSpc>
              <a:spcBef>
                <a:spcPts val="464"/>
              </a:spcBef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myprinter package ensure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5" dirty="0">
                <a:latin typeface="Arial"/>
                <a:cs typeface="Arial"/>
              </a:rPr>
              <a:t>an object </a:t>
            </a:r>
            <a:r>
              <a:rPr sz="1800" dirty="0">
                <a:latin typeface="Arial"/>
                <a:cs typeface="Arial"/>
              </a:rPr>
              <a:t>of the Printer </a:t>
            </a:r>
            <a:r>
              <a:rPr sz="1800" spc="-5" dirty="0">
                <a:latin typeface="Arial"/>
                <a:cs typeface="Arial"/>
              </a:rPr>
              <a:t>class can  be created only by </a:t>
            </a:r>
            <a:r>
              <a:rPr sz="1800" dirty="0">
                <a:latin typeface="Arial"/>
                <a:cs typeface="Arial"/>
              </a:rPr>
              <a:t>members of the </a:t>
            </a:r>
            <a:r>
              <a:rPr sz="1800" spc="-5" dirty="0">
                <a:latin typeface="Arial"/>
                <a:cs typeface="Arial"/>
              </a:rPr>
              <a:t>same package, </a:t>
            </a:r>
            <a:r>
              <a:rPr sz="1800" dirty="0">
                <a:latin typeface="Arial"/>
                <a:cs typeface="Arial"/>
              </a:rPr>
              <a:t>but the </a:t>
            </a:r>
            <a:r>
              <a:rPr sz="1800" spc="-5" dirty="0">
                <a:latin typeface="Arial"/>
                <a:cs typeface="Arial"/>
              </a:rPr>
              <a:t>same object  can be used outside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package as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well.</a:t>
            </a:r>
            <a:endParaRPr sz="1800">
              <a:latin typeface="Arial"/>
              <a:cs typeface="Arial"/>
            </a:endParaRPr>
          </a:p>
          <a:p>
            <a:pPr marL="355600" marR="5715" indent="-342900" algn="just">
              <a:lnSpc>
                <a:spcPts val="1950"/>
              </a:lnSpc>
              <a:spcBef>
                <a:spcPts val="425"/>
              </a:spcBef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Write </a:t>
            </a:r>
            <a:r>
              <a:rPr sz="1800" spc="-5" dirty="0">
                <a:latin typeface="Arial"/>
                <a:cs typeface="Arial"/>
              </a:rPr>
              <a:t>a PrinterManager class in the package com.pratian.myprinter  with an instance </a:t>
            </a:r>
            <a:r>
              <a:rPr sz="1800" dirty="0">
                <a:latin typeface="Arial"/>
                <a:cs typeface="Arial"/>
              </a:rPr>
              <a:t>of Printer </a:t>
            </a:r>
            <a:r>
              <a:rPr sz="1800" spc="-5" dirty="0">
                <a:latin typeface="Arial"/>
                <a:cs typeface="Arial"/>
              </a:rPr>
              <a:t>class as a data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member.</a:t>
            </a:r>
            <a:endParaRPr sz="1800">
              <a:latin typeface="Arial"/>
              <a:cs typeface="Arial"/>
            </a:endParaRPr>
          </a:p>
          <a:p>
            <a:pPr marL="355600" marR="5715" algn="just">
              <a:lnSpc>
                <a:spcPts val="1939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The class </a:t>
            </a:r>
            <a:r>
              <a:rPr sz="1800" spc="-5" dirty="0">
                <a:latin typeface="Arial"/>
                <a:cs typeface="Arial"/>
              </a:rPr>
              <a:t>has a method </a:t>
            </a:r>
            <a:r>
              <a:rPr sz="1800" dirty="0">
                <a:latin typeface="Arial"/>
                <a:cs typeface="Arial"/>
              </a:rPr>
              <a:t>getPrinter() </a:t>
            </a:r>
            <a:r>
              <a:rPr sz="1800" spc="-5" dirty="0">
                <a:latin typeface="Arial"/>
                <a:cs typeface="Arial"/>
              </a:rPr>
              <a:t>which </a:t>
            </a:r>
            <a:r>
              <a:rPr sz="1800" dirty="0">
                <a:latin typeface="Arial"/>
                <a:cs typeface="Arial"/>
              </a:rPr>
              <a:t>returns the printer </a:t>
            </a:r>
            <a:r>
              <a:rPr sz="1800" spc="-5" dirty="0">
                <a:latin typeface="Arial"/>
                <a:cs typeface="Arial"/>
              </a:rPr>
              <a:t>object to  a client </a:t>
            </a:r>
            <a:r>
              <a:rPr sz="1800" dirty="0">
                <a:latin typeface="Arial"/>
                <a:cs typeface="Arial"/>
              </a:rPr>
              <a:t>if not </a:t>
            </a:r>
            <a:r>
              <a:rPr sz="1800" spc="-5" dirty="0">
                <a:latin typeface="Arial"/>
                <a:cs typeface="Arial"/>
              </a:rPr>
              <a:t>in use and has a </a:t>
            </a:r>
            <a:r>
              <a:rPr sz="1800" dirty="0">
                <a:latin typeface="Arial"/>
                <a:cs typeface="Arial"/>
              </a:rPr>
              <a:t>method </a:t>
            </a:r>
            <a:r>
              <a:rPr sz="1800" spc="-5" dirty="0">
                <a:latin typeface="Arial"/>
                <a:cs typeface="Arial"/>
              </a:rPr>
              <a:t>releasePrinter( 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sz="1800" spc="-5" dirty="0">
                <a:latin typeface="Arial"/>
                <a:cs typeface="Arial"/>
              </a:rPr>
              <a:t>which in </a:t>
            </a:r>
            <a:r>
              <a:rPr sz="1800" dirty="0">
                <a:latin typeface="Arial"/>
                <a:cs typeface="Arial"/>
              </a:rPr>
              <a:t>turn  </a:t>
            </a:r>
            <a:r>
              <a:rPr sz="1800" spc="-5" dirty="0">
                <a:latin typeface="Arial"/>
                <a:cs typeface="Arial"/>
              </a:rPr>
              <a:t>calls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method </a:t>
            </a:r>
            <a:r>
              <a:rPr sz="1800" dirty="0">
                <a:latin typeface="Arial"/>
                <a:cs typeface="Arial"/>
              </a:rPr>
              <a:t>free() </a:t>
            </a:r>
            <a:r>
              <a:rPr sz="1800" spc="-5" dirty="0">
                <a:latin typeface="Arial"/>
                <a:cs typeface="Arial"/>
              </a:rPr>
              <a:t>on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printer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object.</a:t>
            </a:r>
            <a:endParaRPr sz="1800">
              <a:latin typeface="Arial"/>
              <a:cs typeface="Arial"/>
            </a:endParaRPr>
          </a:p>
          <a:p>
            <a:pPr marL="355600" marR="5715" indent="-342900" algn="just">
              <a:lnSpc>
                <a:spcPts val="1939"/>
              </a:lnSpc>
              <a:spcBef>
                <a:spcPts val="434"/>
              </a:spcBef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Import the </a:t>
            </a:r>
            <a:r>
              <a:rPr sz="1800" spc="-5" dirty="0">
                <a:latin typeface="Arial"/>
                <a:cs typeface="Arial"/>
              </a:rPr>
              <a:t>above package in your program and write a client to </a:t>
            </a:r>
            <a:r>
              <a:rPr sz="1800" dirty="0">
                <a:latin typeface="Arial"/>
                <a:cs typeface="Arial"/>
              </a:rPr>
              <a:t>create  </a:t>
            </a:r>
            <a:r>
              <a:rPr sz="1800" spc="-5" dirty="0">
                <a:latin typeface="Arial"/>
                <a:cs typeface="Arial"/>
              </a:rPr>
              <a:t>an instance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PrinterManager and in </a:t>
            </a:r>
            <a:r>
              <a:rPr sz="1800" dirty="0">
                <a:latin typeface="Arial"/>
                <a:cs typeface="Arial"/>
              </a:rPr>
              <a:t>turn get the </a:t>
            </a:r>
            <a:r>
              <a:rPr sz="1800" spc="-5" dirty="0">
                <a:latin typeface="Arial"/>
                <a:cs typeface="Arial"/>
              </a:rPr>
              <a:t>printer and write  on to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screen.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2440">
              <a:lnSpc>
                <a:spcPct val="100000"/>
              </a:lnSpc>
            </a:pPr>
            <a:r>
              <a:rPr spc="-5" dirty="0"/>
              <a:t>Static</a:t>
            </a:r>
            <a:r>
              <a:rPr spc="-75" dirty="0"/>
              <a:t> </a:t>
            </a:r>
            <a:r>
              <a:rPr spc="-5" dirty="0"/>
              <a:t>Import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1739" y="1197102"/>
            <a:ext cx="160401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1223645" algn="l"/>
              </a:tabLst>
            </a:pPr>
            <a:r>
              <a:rPr sz="2000" spc="-5" dirty="0">
                <a:latin typeface="Arial"/>
                <a:cs typeface="Arial"/>
              </a:rPr>
              <a:t>There	are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2026" y="1197102"/>
            <a:ext cx="64579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ma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6509" y="1197102"/>
            <a:ext cx="109855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situations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4639" y="1440941"/>
            <a:ext cx="67500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ich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3217" y="1440941"/>
            <a:ext cx="94234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requires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8241" y="1440941"/>
            <a:ext cx="95567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fr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quent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4639" y="1684782"/>
            <a:ext cx="81597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acce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5776" y="1684782"/>
            <a:ext cx="239776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3065" algn="l"/>
                <a:tab pos="1155065" algn="l"/>
                <a:tab pos="1791335" algn="l"/>
              </a:tabLst>
            </a:pPr>
            <a:r>
              <a:rPr sz="2000" spc="-5" dirty="0">
                <a:latin typeface="Arial"/>
                <a:cs typeface="Arial"/>
              </a:rPr>
              <a:t>to	static	</a:t>
            </a:r>
            <a:r>
              <a:rPr sz="2000" dirty="0">
                <a:latin typeface="Arial"/>
                <a:cs typeface="Arial"/>
              </a:rPr>
              <a:t>final	</a:t>
            </a:r>
            <a:r>
              <a:rPr sz="2000" spc="-5" dirty="0">
                <a:latin typeface="Arial"/>
                <a:cs typeface="Arial"/>
              </a:rPr>
              <a:t>fields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9285" y="1987549"/>
            <a:ext cx="985519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67665">
              <a:lnSpc>
                <a:spcPts val="1920"/>
              </a:lnSpc>
              <a:tabLst>
                <a:tab pos="394335" algn="l"/>
              </a:tabLst>
            </a:pP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atic  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more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1122680" algn="just">
              <a:lnSpc>
                <a:spcPts val="1920"/>
              </a:lnSpc>
              <a:spcBef>
                <a:spcPts val="459"/>
              </a:spcBef>
            </a:pPr>
            <a:r>
              <a:rPr spc="-5" dirty="0"/>
              <a:t>(constants)</a:t>
            </a:r>
            <a:r>
              <a:rPr spc="545" dirty="0"/>
              <a:t> </a:t>
            </a:r>
            <a:r>
              <a:rPr spc="-5" dirty="0"/>
              <a:t>and  methods from </a:t>
            </a:r>
            <a:r>
              <a:rPr spc="-10" dirty="0"/>
              <a:t>one  </a:t>
            </a:r>
            <a:r>
              <a:rPr dirty="0"/>
              <a:t>classes.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8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/>
              <a:t>Prefixing </a:t>
            </a:r>
            <a:r>
              <a:rPr spc="-5" dirty="0"/>
              <a:t>the name </a:t>
            </a:r>
            <a:r>
              <a:rPr spc="-10" dirty="0"/>
              <a:t>of </a:t>
            </a:r>
            <a:r>
              <a:rPr spc="-5" dirty="0"/>
              <a:t>these  classes over and over can  result in cluttered</a:t>
            </a:r>
            <a:r>
              <a:rPr spc="-20" dirty="0"/>
              <a:t> </a:t>
            </a:r>
            <a:r>
              <a:rPr spc="-5" dirty="0"/>
              <a:t>code.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99"/>
              </a:buClr>
              <a:buFont typeface="Wingdings"/>
              <a:buChar char=""/>
            </a:pPr>
            <a:endParaRPr sz="24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192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/>
              <a:t>The </a:t>
            </a:r>
            <a:r>
              <a:rPr i="1" spc="-5" dirty="0">
                <a:solidFill>
                  <a:srgbClr val="FF6600"/>
                </a:solidFill>
                <a:latin typeface="Arial"/>
                <a:cs typeface="Arial"/>
              </a:rPr>
              <a:t>static import </a:t>
            </a:r>
            <a:r>
              <a:rPr spc="-5" dirty="0"/>
              <a:t>statement  can be used to import  constants and methods that  used without prefixing the  class</a:t>
            </a:r>
            <a:r>
              <a:rPr spc="-70" dirty="0"/>
              <a:t> </a:t>
            </a:r>
            <a:r>
              <a:rPr spc="-5" dirty="0"/>
              <a:t>name.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84647" y="1258061"/>
            <a:ext cx="3068955" cy="214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package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math;</a:t>
            </a:r>
            <a:endParaRPr sz="2000">
              <a:latin typeface="Arial"/>
              <a:cs typeface="Arial"/>
            </a:endParaRPr>
          </a:p>
          <a:p>
            <a:pPr marL="360680" marR="5080" indent="-348615">
              <a:lnSpc>
                <a:spcPct val="150000"/>
              </a:lnSpc>
            </a:pPr>
            <a:r>
              <a:rPr sz="2000" spc="-5" dirty="0">
                <a:latin typeface="Arial"/>
                <a:cs typeface="Arial"/>
              </a:rPr>
              <a:t>public class MyMath {  public </a:t>
            </a:r>
            <a:r>
              <a:rPr sz="2000" dirty="0">
                <a:latin typeface="Arial"/>
                <a:cs typeface="Arial"/>
              </a:rPr>
              <a:t>static </a:t>
            </a:r>
            <a:r>
              <a:rPr sz="2000" spc="-5" dirty="0">
                <a:latin typeface="Arial"/>
                <a:cs typeface="Arial"/>
              </a:rPr>
              <a:t>final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double</a:t>
            </a:r>
            <a:endParaRPr sz="2000">
              <a:latin typeface="Arial"/>
              <a:cs typeface="Arial"/>
            </a:endParaRPr>
          </a:p>
          <a:p>
            <a:pPr marL="9906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PI =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3.14;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88052" y="1156716"/>
            <a:ext cx="4055363" cy="5641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69964" y="3858767"/>
            <a:ext cx="2400300" cy="1700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126731" y="4396232"/>
            <a:ext cx="11296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without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84647" y="3620261"/>
            <a:ext cx="3621404" cy="305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6600"/>
                </a:solidFill>
                <a:latin typeface="Arial"/>
                <a:cs typeface="Arial"/>
              </a:rPr>
              <a:t>import static</a:t>
            </a:r>
            <a:r>
              <a:rPr sz="2000" b="1" spc="-4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6600"/>
                </a:solidFill>
                <a:latin typeface="Arial"/>
                <a:cs typeface="Arial"/>
              </a:rPr>
              <a:t>math.MyMath.*;</a:t>
            </a:r>
            <a:endParaRPr sz="2000">
              <a:latin typeface="Arial"/>
              <a:cs typeface="Arial"/>
            </a:endParaRPr>
          </a:p>
          <a:p>
            <a:pPr marL="292100" marR="5080" indent="-280035">
              <a:lnSpc>
                <a:spcPct val="150000"/>
              </a:lnSpc>
            </a:pPr>
            <a:r>
              <a:rPr sz="2000" spc="-5" dirty="0">
                <a:latin typeface="Arial"/>
                <a:cs typeface="Arial"/>
              </a:rPr>
              <a:t>public class Area { </a:t>
            </a:r>
            <a:r>
              <a:rPr sz="2700" baseline="-4629" dirty="0">
                <a:latin typeface="Arial"/>
                <a:cs typeface="Arial"/>
              </a:rPr>
              <a:t>PI </a:t>
            </a:r>
            <a:r>
              <a:rPr sz="2700" spc="-7" baseline="-4629" dirty="0">
                <a:latin typeface="Arial"/>
                <a:cs typeface="Arial"/>
              </a:rPr>
              <a:t>used  </a:t>
            </a:r>
            <a:r>
              <a:rPr sz="2000" spc="-5" dirty="0">
                <a:latin typeface="Arial"/>
                <a:cs typeface="Arial"/>
              </a:rPr>
              <a:t>double radius; </a:t>
            </a:r>
            <a:r>
              <a:rPr sz="2700" spc="-7" baseline="-26234" dirty="0">
                <a:latin typeface="Arial"/>
                <a:cs typeface="Arial"/>
              </a:rPr>
              <a:t>class name  </a:t>
            </a:r>
            <a:r>
              <a:rPr sz="2000" spc="-5" dirty="0">
                <a:latin typeface="Arial"/>
                <a:cs typeface="Arial"/>
              </a:rPr>
              <a:t>public double areaOfCircle()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return PI * radius * radius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8035">
              <a:lnSpc>
                <a:spcPct val="100000"/>
              </a:lnSpc>
            </a:pPr>
            <a:r>
              <a:rPr spc="-5" dirty="0"/>
              <a:t>JAR</a:t>
            </a:r>
            <a:r>
              <a:rPr spc="-75" dirty="0"/>
              <a:t> </a:t>
            </a:r>
            <a:r>
              <a:rPr spc="-5" dirty="0"/>
              <a:t>Files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7139" y="1107440"/>
            <a:ext cx="7590155" cy="4998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59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Java Archive (JAR) file </a:t>
            </a:r>
            <a:r>
              <a:rPr sz="2400" spc="-5" dirty="0">
                <a:latin typeface="Arial"/>
                <a:cs typeface="Arial"/>
              </a:rPr>
              <a:t>format </a:t>
            </a:r>
            <a:r>
              <a:rPr sz="2400" dirty="0">
                <a:latin typeface="Arial"/>
                <a:cs typeface="Arial"/>
              </a:rPr>
              <a:t>enables 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spc="6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bundle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sz="2400" spc="-5" dirty="0">
                <a:latin typeface="Arial"/>
                <a:cs typeface="Arial"/>
              </a:rPr>
              <a:t>multiple files into a single archive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Need </a:t>
            </a:r>
            <a:r>
              <a:rPr sz="2400" dirty="0">
                <a:latin typeface="Arial"/>
                <a:cs typeface="Arial"/>
              </a:rPr>
              <a:t>for JAR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files</a:t>
            </a:r>
            <a:endParaRPr sz="2400">
              <a:latin typeface="Arial"/>
              <a:cs typeface="Arial"/>
            </a:endParaRPr>
          </a:p>
          <a:p>
            <a:pPr marL="755650" marR="6350" lvl="1" indent="-285750" algn="just">
              <a:lnSpc>
                <a:spcPts val="1920"/>
              </a:lnSpc>
              <a:spcBef>
                <a:spcPts val="470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b="1" i="1" spc="-5" dirty="0">
                <a:solidFill>
                  <a:srgbClr val="FF6600"/>
                </a:solidFill>
                <a:latin typeface="Arial"/>
                <a:cs typeface="Arial"/>
              </a:rPr>
              <a:t>Compression </a:t>
            </a:r>
            <a:r>
              <a:rPr sz="2000" spc="-5" dirty="0">
                <a:latin typeface="Arial"/>
                <a:cs typeface="Arial"/>
              </a:rPr>
              <a:t>– The JAR format </a:t>
            </a:r>
            <a:r>
              <a:rPr sz="2000" dirty="0">
                <a:latin typeface="Arial"/>
                <a:cs typeface="Arial"/>
              </a:rPr>
              <a:t>allows </a:t>
            </a:r>
            <a:r>
              <a:rPr sz="2000" spc="-5" dirty="0">
                <a:latin typeface="Arial"/>
                <a:cs typeface="Arial"/>
              </a:rPr>
              <a:t>compression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files  for efficient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storage.</a:t>
            </a:r>
            <a:endParaRPr sz="2000">
              <a:latin typeface="Arial"/>
              <a:cs typeface="Arial"/>
            </a:endParaRPr>
          </a:p>
          <a:p>
            <a:pPr marL="755650" marR="5715" lvl="1" indent="-285750" algn="just">
              <a:lnSpc>
                <a:spcPct val="80000"/>
              </a:lnSpc>
              <a:spcBef>
                <a:spcPts val="495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b="1" i="1" spc="-5" dirty="0">
                <a:solidFill>
                  <a:srgbClr val="FF6600"/>
                </a:solidFill>
                <a:latin typeface="Arial"/>
                <a:cs typeface="Arial"/>
              </a:rPr>
              <a:t>Decreased download time </a:t>
            </a:r>
            <a:r>
              <a:rPr sz="2000" spc="-5" dirty="0">
                <a:latin typeface="Arial"/>
                <a:cs typeface="Arial"/>
              </a:rPr>
              <a:t>– If a library is bundled in a </a:t>
            </a:r>
            <a:r>
              <a:rPr sz="2000" dirty="0">
                <a:latin typeface="Arial"/>
                <a:cs typeface="Arial"/>
              </a:rPr>
              <a:t>JAR  </a:t>
            </a:r>
            <a:r>
              <a:rPr sz="2000" spc="-5" dirty="0">
                <a:latin typeface="Arial"/>
                <a:cs typeface="Arial"/>
              </a:rPr>
              <a:t>file, the resources can be </a:t>
            </a:r>
            <a:r>
              <a:rPr sz="2000" dirty="0">
                <a:latin typeface="Arial"/>
                <a:cs typeface="Arial"/>
              </a:rPr>
              <a:t>downloaded </a:t>
            </a:r>
            <a:r>
              <a:rPr sz="2000" spc="-5" dirty="0">
                <a:latin typeface="Arial"/>
                <a:cs typeface="Arial"/>
              </a:rPr>
              <a:t>in a single  transaction, without the need for opening a new connection  for each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  <a:p>
            <a:pPr marL="755650" marR="5080" lvl="1" indent="-285750" algn="just">
              <a:lnSpc>
                <a:spcPct val="80000"/>
              </a:lnSpc>
              <a:spcBef>
                <a:spcPts val="480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b="1" i="1" dirty="0">
                <a:solidFill>
                  <a:srgbClr val="FF6600"/>
                </a:solidFill>
                <a:latin typeface="Arial"/>
                <a:cs typeface="Arial"/>
              </a:rPr>
              <a:t>Package </a:t>
            </a:r>
            <a:r>
              <a:rPr sz="2000" b="1" i="1" spc="-5" dirty="0">
                <a:solidFill>
                  <a:srgbClr val="FF6600"/>
                </a:solidFill>
                <a:latin typeface="Arial"/>
                <a:cs typeface="Arial"/>
              </a:rPr>
              <a:t>Sealing </a:t>
            </a:r>
            <a:r>
              <a:rPr sz="2000" spc="-5" dirty="0">
                <a:latin typeface="Arial"/>
                <a:cs typeface="Arial"/>
              </a:rPr>
              <a:t>- Packages stored in JAR files can </a:t>
            </a:r>
            <a:r>
              <a:rPr sz="2000" spc="-10" dirty="0">
                <a:latin typeface="Arial"/>
                <a:cs typeface="Arial"/>
              </a:rPr>
              <a:t>be  </a:t>
            </a:r>
            <a:r>
              <a:rPr sz="2000" dirty="0">
                <a:latin typeface="Arial"/>
                <a:cs typeface="Arial"/>
              </a:rPr>
              <a:t>optionally </a:t>
            </a:r>
            <a:r>
              <a:rPr sz="2000" spc="-5" dirty="0">
                <a:latin typeface="Arial"/>
                <a:cs typeface="Arial"/>
              </a:rPr>
              <a:t>sealed so that the package can enforce version  consistency. Sealing a package within a JAR file means that  all classes defined in that package must be found in the  same JAR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  <a:p>
            <a:pPr marL="755650" marR="5080" lvl="1" indent="-285750" algn="just">
              <a:lnSpc>
                <a:spcPts val="1920"/>
              </a:lnSpc>
              <a:spcBef>
                <a:spcPts val="459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b="1" i="1" dirty="0">
                <a:solidFill>
                  <a:srgbClr val="FF6600"/>
                </a:solidFill>
                <a:latin typeface="Arial"/>
                <a:cs typeface="Arial"/>
              </a:rPr>
              <a:t>Package </a:t>
            </a:r>
            <a:r>
              <a:rPr sz="2000" b="1" i="1" spc="-5" dirty="0">
                <a:solidFill>
                  <a:srgbClr val="FF6600"/>
                </a:solidFill>
                <a:latin typeface="Arial"/>
                <a:cs typeface="Arial"/>
              </a:rPr>
              <a:t>Versioning </a:t>
            </a:r>
            <a:r>
              <a:rPr sz="2000" i="1" spc="-5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A JAR file can hold data about the  files it contains, such as vendor and version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information.</a:t>
            </a:r>
            <a:endParaRPr sz="2000">
              <a:latin typeface="Arial"/>
              <a:cs typeface="Arial"/>
            </a:endParaRPr>
          </a:p>
          <a:p>
            <a:pPr marL="755650" marR="5080" lvl="1" indent="-285750" algn="just">
              <a:lnSpc>
                <a:spcPct val="80000"/>
              </a:lnSpc>
              <a:spcBef>
                <a:spcPts val="495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b="1" i="1" spc="-5" dirty="0">
                <a:solidFill>
                  <a:srgbClr val="FF6600"/>
                </a:solidFill>
                <a:latin typeface="Arial"/>
                <a:cs typeface="Arial"/>
              </a:rPr>
              <a:t>Portability </a:t>
            </a:r>
            <a:r>
              <a:rPr sz="2000" spc="-5" dirty="0">
                <a:latin typeface="Arial"/>
                <a:cs typeface="Arial"/>
              </a:rPr>
              <a:t>- The mechanism for handling </a:t>
            </a:r>
            <a:r>
              <a:rPr sz="2000" dirty="0">
                <a:latin typeface="Arial"/>
                <a:cs typeface="Arial"/>
              </a:rPr>
              <a:t>JAR </a:t>
            </a:r>
            <a:r>
              <a:rPr sz="2000" spc="-5" dirty="0">
                <a:latin typeface="Arial"/>
                <a:cs typeface="Arial"/>
              </a:rPr>
              <a:t>files is a  standard part of the Java platform's core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API.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2045">
              <a:lnSpc>
                <a:spcPct val="100000"/>
              </a:lnSpc>
            </a:pPr>
            <a:r>
              <a:rPr spc="-5" dirty="0"/>
              <a:t>Creating a JAR</a:t>
            </a:r>
            <a:r>
              <a:rPr spc="-55" dirty="0"/>
              <a:t> </a:t>
            </a:r>
            <a:r>
              <a:rPr spc="-5" dirty="0"/>
              <a:t>File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7139" y="1151382"/>
            <a:ext cx="7590790" cy="521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The basic format of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command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creating a </a:t>
            </a:r>
            <a:r>
              <a:rPr sz="2000" dirty="0">
                <a:latin typeface="Arial"/>
                <a:cs typeface="Arial"/>
              </a:rPr>
              <a:t>JAR </a:t>
            </a:r>
            <a:r>
              <a:rPr sz="2000" spc="-5" dirty="0">
                <a:latin typeface="Arial"/>
                <a:cs typeface="Arial"/>
              </a:rPr>
              <a:t>file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15"/>
              </a:spcBef>
            </a:pPr>
            <a:r>
              <a:rPr sz="2800" b="1" dirty="0">
                <a:solidFill>
                  <a:srgbClr val="FF6600"/>
                </a:solidFill>
                <a:latin typeface="Arial"/>
                <a:cs typeface="Arial"/>
              </a:rPr>
              <a:t>jar cvf </a:t>
            </a:r>
            <a:r>
              <a:rPr sz="2800" b="1" i="1" dirty="0">
                <a:solidFill>
                  <a:srgbClr val="FF6600"/>
                </a:solidFill>
                <a:latin typeface="Arial"/>
                <a:cs typeface="Arial"/>
              </a:rPr>
              <a:t>jar-file</a:t>
            </a:r>
            <a:r>
              <a:rPr sz="2800" b="1" i="1" spc="-9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FF6600"/>
                </a:solidFill>
                <a:latin typeface="Arial"/>
                <a:cs typeface="Arial"/>
              </a:rPr>
              <a:t>input-file(s)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9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The options and arguments used in this command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are: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25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6600"/>
                </a:solidFill>
                <a:latin typeface="Arial"/>
                <a:cs typeface="Arial"/>
              </a:rPr>
              <a:t>c </a:t>
            </a:r>
            <a:r>
              <a:rPr sz="1800" spc="-5" dirty="0">
                <a:latin typeface="Arial"/>
                <a:cs typeface="Arial"/>
              </a:rPr>
              <a:t>option </a:t>
            </a:r>
            <a:r>
              <a:rPr sz="1800" dirty="0">
                <a:latin typeface="Arial"/>
                <a:cs typeface="Arial"/>
              </a:rPr>
              <a:t>indicates that </a:t>
            </a:r>
            <a:r>
              <a:rPr sz="1800" spc="-5" dirty="0">
                <a:latin typeface="Arial"/>
                <a:cs typeface="Arial"/>
              </a:rPr>
              <a:t>you want to </a:t>
            </a:r>
            <a:r>
              <a:rPr sz="1800" i="1" spc="-5" dirty="0">
                <a:latin typeface="Arial"/>
                <a:cs typeface="Arial"/>
              </a:rPr>
              <a:t>create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JAR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file.</a:t>
            </a:r>
            <a:endParaRPr sz="1800">
              <a:latin typeface="Arial"/>
              <a:cs typeface="Arial"/>
            </a:endParaRPr>
          </a:p>
          <a:p>
            <a:pPr marL="755650" marR="5715" lvl="1" indent="-285750" algn="just">
              <a:lnSpc>
                <a:spcPts val="1939"/>
              </a:lnSpc>
              <a:spcBef>
                <a:spcPts val="459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FF6600"/>
                </a:solidFill>
                <a:latin typeface="Arial"/>
                <a:cs typeface="Arial"/>
              </a:rPr>
              <a:t>f </a:t>
            </a:r>
            <a:r>
              <a:rPr sz="1800" spc="-5" dirty="0">
                <a:latin typeface="Arial"/>
                <a:cs typeface="Arial"/>
              </a:rPr>
              <a:t>option indicates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5" dirty="0">
                <a:latin typeface="Arial"/>
                <a:cs typeface="Arial"/>
              </a:rPr>
              <a:t>you want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output to go to a </a:t>
            </a:r>
            <a:r>
              <a:rPr sz="1800" i="1" spc="-5" dirty="0">
                <a:latin typeface="Arial"/>
                <a:cs typeface="Arial"/>
              </a:rPr>
              <a:t>file </a:t>
            </a:r>
            <a:r>
              <a:rPr sz="1800" dirty="0">
                <a:latin typeface="Arial"/>
                <a:cs typeface="Arial"/>
              </a:rPr>
              <a:t>rather  </a:t>
            </a:r>
            <a:r>
              <a:rPr sz="1800" spc="-5" dirty="0">
                <a:latin typeface="Arial"/>
                <a:cs typeface="Arial"/>
              </a:rPr>
              <a:t>than to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stdout.</a:t>
            </a:r>
            <a:endParaRPr sz="1800">
              <a:latin typeface="Arial"/>
              <a:cs typeface="Arial"/>
            </a:endParaRPr>
          </a:p>
          <a:p>
            <a:pPr marL="755650" marR="5715" lvl="1" indent="-285750" algn="just">
              <a:lnSpc>
                <a:spcPts val="1939"/>
              </a:lnSpc>
              <a:spcBef>
                <a:spcPts val="434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1800" b="1" dirty="0">
                <a:solidFill>
                  <a:srgbClr val="FF6600"/>
                </a:solidFill>
                <a:latin typeface="Arial"/>
                <a:cs typeface="Arial"/>
              </a:rPr>
              <a:t>jar-file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name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5" dirty="0">
                <a:latin typeface="Arial"/>
                <a:cs typeface="Arial"/>
              </a:rPr>
              <a:t>you want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resulting </a:t>
            </a:r>
            <a:r>
              <a:rPr sz="1800" dirty="0">
                <a:latin typeface="Arial"/>
                <a:cs typeface="Arial"/>
              </a:rPr>
              <a:t>JAR </a:t>
            </a:r>
            <a:r>
              <a:rPr sz="1800" spc="-5" dirty="0">
                <a:latin typeface="Arial"/>
                <a:cs typeface="Arial"/>
              </a:rPr>
              <a:t>file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have. </a:t>
            </a:r>
            <a:r>
              <a:rPr sz="1800" spc="-10" dirty="0">
                <a:latin typeface="Arial"/>
                <a:cs typeface="Arial"/>
              </a:rPr>
              <a:t>By  </a:t>
            </a:r>
            <a:r>
              <a:rPr sz="1800" spc="-5" dirty="0">
                <a:latin typeface="Arial"/>
                <a:cs typeface="Arial"/>
              </a:rPr>
              <a:t>convention, </a:t>
            </a:r>
            <a:r>
              <a:rPr sz="1800" dirty="0">
                <a:latin typeface="Arial"/>
                <a:cs typeface="Arial"/>
              </a:rPr>
              <a:t>JAR </a:t>
            </a:r>
            <a:r>
              <a:rPr sz="1800" spc="-5" dirty="0">
                <a:latin typeface="Arial"/>
                <a:cs typeface="Arial"/>
              </a:rPr>
              <a:t>filenames are given a .jar </a:t>
            </a:r>
            <a:r>
              <a:rPr sz="1800" dirty="0">
                <a:latin typeface="Arial"/>
                <a:cs typeface="Arial"/>
              </a:rPr>
              <a:t>extension, </a:t>
            </a:r>
            <a:r>
              <a:rPr sz="1800" spc="-5" dirty="0">
                <a:latin typeface="Arial"/>
                <a:cs typeface="Arial"/>
              </a:rPr>
              <a:t>though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is 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required.</a:t>
            </a:r>
            <a:endParaRPr sz="1800">
              <a:latin typeface="Arial"/>
              <a:cs typeface="Arial"/>
            </a:endParaRPr>
          </a:p>
          <a:p>
            <a:pPr marL="755650" marR="5080" lvl="1" indent="-285750" algn="just">
              <a:lnSpc>
                <a:spcPct val="90000"/>
              </a:lnSpc>
              <a:spcBef>
                <a:spcPts val="400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6600"/>
                </a:solidFill>
                <a:latin typeface="Arial"/>
                <a:cs typeface="Arial"/>
              </a:rPr>
              <a:t>input-file(s) </a:t>
            </a:r>
            <a:r>
              <a:rPr sz="1800" spc="-5" dirty="0">
                <a:latin typeface="Arial"/>
                <a:cs typeface="Arial"/>
              </a:rPr>
              <a:t>argument is a space-separated </a:t>
            </a:r>
            <a:r>
              <a:rPr sz="1800" dirty="0">
                <a:latin typeface="Arial"/>
                <a:cs typeface="Arial"/>
              </a:rPr>
              <a:t>list of </a:t>
            </a:r>
            <a:r>
              <a:rPr sz="1800" spc="-5" dirty="0">
                <a:latin typeface="Arial"/>
                <a:cs typeface="Arial"/>
              </a:rPr>
              <a:t>one or more  </a:t>
            </a:r>
            <a:r>
              <a:rPr sz="1800" dirty="0">
                <a:latin typeface="Arial"/>
                <a:cs typeface="Arial"/>
              </a:rPr>
              <a:t>files that you want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include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your </a:t>
            </a:r>
            <a:r>
              <a:rPr sz="1800" spc="-5" dirty="0">
                <a:latin typeface="Arial"/>
                <a:cs typeface="Arial"/>
              </a:rPr>
              <a:t>JAR file.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input-file(s)  argument can contain </a:t>
            </a:r>
            <a:r>
              <a:rPr sz="1800" dirty="0">
                <a:latin typeface="Arial"/>
                <a:cs typeface="Arial"/>
              </a:rPr>
              <a:t>the wildcard </a:t>
            </a:r>
            <a:r>
              <a:rPr sz="1800" spc="-5" dirty="0">
                <a:latin typeface="Arial"/>
                <a:cs typeface="Arial"/>
              </a:rPr>
              <a:t>* </a:t>
            </a:r>
            <a:r>
              <a:rPr sz="1800" dirty="0">
                <a:latin typeface="Arial"/>
                <a:cs typeface="Arial"/>
              </a:rPr>
              <a:t>symbol. </a:t>
            </a:r>
            <a:r>
              <a:rPr sz="1800" spc="-5" dirty="0">
                <a:latin typeface="Arial"/>
                <a:cs typeface="Arial"/>
              </a:rPr>
              <a:t>If </a:t>
            </a:r>
            <a:r>
              <a:rPr sz="1800" dirty="0">
                <a:latin typeface="Arial"/>
                <a:cs typeface="Arial"/>
              </a:rPr>
              <a:t>any of the </a:t>
            </a:r>
            <a:r>
              <a:rPr sz="1800" spc="-5" dirty="0">
                <a:latin typeface="Arial"/>
                <a:cs typeface="Arial"/>
              </a:rPr>
              <a:t>"input-  </a:t>
            </a:r>
            <a:r>
              <a:rPr sz="1800" dirty="0">
                <a:latin typeface="Arial"/>
                <a:cs typeface="Arial"/>
              </a:rPr>
              <a:t>files" </a:t>
            </a:r>
            <a:r>
              <a:rPr sz="1800" spc="-5" dirty="0">
                <a:latin typeface="Arial"/>
                <a:cs typeface="Arial"/>
              </a:rPr>
              <a:t>are </a:t>
            </a:r>
            <a:r>
              <a:rPr sz="1800" dirty="0">
                <a:latin typeface="Arial"/>
                <a:cs typeface="Arial"/>
              </a:rPr>
              <a:t>directories, the contents of those </a:t>
            </a:r>
            <a:r>
              <a:rPr sz="1800" spc="-5" dirty="0">
                <a:latin typeface="Arial"/>
                <a:cs typeface="Arial"/>
              </a:rPr>
              <a:t>directories are added to  </a:t>
            </a:r>
            <a:r>
              <a:rPr sz="1800" dirty="0">
                <a:latin typeface="Arial"/>
                <a:cs typeface="Arial"/>
              </a:rPr>
              <a:t>the JAR </a:t>
            </a:r>
            <a:r>
              <a:rPr sz="1800" spc="-5" dirty="0">
                <a:latin typeface="Arial"/>
                <a:cs typeface="Arial"/>
              </a:rPr>
              <a:t>archive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recursively.</a:t>
            </a:r>
            <a:endParaRPr sz="1800">
              <a:latin typeface="Arial"/>
              <a:cs typeface="Arial"/>
            </a:endParaRPr>
          </a:p>
          <a:p>
            <a:pPr marL="755650" marR="5080" lvl="1" indent="-285750" algn="just">
              <a:lnSpc>
                <a:spcPts val="1939"/>
              </a:lnSpc>
              <a:spcBef>
                <a:spcPts val="464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6600"/>
                </a:solidFill>
                <a:latin typeface="Arial"/>
                <a:cs typeface="Arial"/>
              </a:rPr>
              <a:t>c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b="1" dirty="0">
                <a:solidFill>
                  <a:srgbClr val="FF6600"/>
                </a:solidFill>
                <a:latin typeface="Arial"/>
                <a:cs typeface="Arial"/>
              </a:rPr>
              <a:t>f </a:t>
            </a:r>
            <a:r>
              <a:rPr sz="1800" spc="-5" dirty="0">
                <a:latin typeface="Arial"/>
                <a:cs typeface="Arial"/>
              </a:rPr>
              <a:t>options can appear in either </a:t>
            </a:r>
            <a:r>
              <a:rPr sz="1800" dirty="0">
                <a:latin typeface="Arial"/>
                <a:cs typeface="Arial"/>
              </a:rPr>
              <a:t>order, but </a:t>
            </a:r>
            <a:r>
              <a:rPr sz="1800" spc="-5" dirty="0">
                <a:latin typeface="Arial"/>
                <a:cs typeface="Arial"/>
              </a:rPr>
              <a:t>there </a:t>
            </a:r>
            <a:r>
              <a:rPr sz="1800" dirty="0">
                <a:latin typeface="Arial"/>
                <a:cs typeface="Arial"/>
              </a:rPr>
              <a:t>must not  </a:t>
            </a:r>
            <a:r>
              <a:rPr sz="1800" spc="-5" dirty="0">
                <a:latin typeface="Arial"/>
                <a:cs typeface="Arial"/>
              </a:rPr>
              <a:t>be any space between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them.</a:t>
            </a:r>
            <a:endParaRPr sz="1800">
              <a:latin typeface="Arial"/>
              <a:cs typeface="Arial"/>
            </a:endParaRPr>
          </a:p>
          <a:p>
            <a:pPr marL="355600" marR="6350" indent="-342900">
              <a:lnSpc>
                <a:spcPts val="2160"/>
              </a:lnSpc>
              <a:spcBef>
                <a:spcPts val="47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This </a:t>
            </a:r>
            <a:r>
              <a:rPr sz="2000" spc="-5" dirty="0">
                <a:latin typeface="Arial"/>
                <a:cs typeface="Arial"/>
              </a:rPr>
              <a:t>command </a:t>
            </a:r>
            <a:r>
              <a:rPr sz="2000" dirty="0">
                <a:latin typeface="Arial"/>
                <a:cs typeface="Arial"/>
              </a:rPr>
              <a:t>will </a:t>
            </a:r>
            <a:r>
              <a:rPr sz="2000" spc="-5" dirty="0">
                <a:latin typeface="Arial"/>
                <a:cs typeface="Arial"/>
              </a:rPr>
              <a:t>generate a compressed JAR </a:t>
            </a:r>
            <a:r>
              <a:rPr sz="2000" dirty="0">
                <a:latin typeface="Arial"/>
                <a:cs typeface="Arial"/>
              </a:rPr>
              <a:t>file </a:t>
            </a:r>
            <a:r>
              <a:rPr sz="2000" spc="-5" dirty="0">
                <a:latin typeface="Arial"/>
                <a:cs typeface="Arial"/>
              </a:rPr>
              <a:t>and place </a:t>
            </a:r>
            <a:r>
              <a:rPr sz="2000" spc="-15" dirty="0">
                <a:latin typeface="Arial"/>
                <a:cs typeface="Arial"/>
              </a:rPr>
              <a:t>it  </a:t>
            </a:r>
            <a:r>
              <a:rPr sz="2000" spc="-5" dirty="0">
                <a:latin typeface="Arial"/>
                <a:cs typeface="Arial"/>
              </a:rPr>
              <a:t>in the current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directory.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0480">
              <a:lnSpc>
                <a:spcPct val="100000"/>
              </a:lnSpc>
            </a:pPr>
            <a:r>
              <a:rPr spc="-5" dirty="0"/>
              <a:t>Viewing contents of a JAR</a:t>
            </a:r>
            <a:r>
              <a:rPr spc="-45" dirty="0"/>
              <a:t> </a:t>
            </a:r>
            <a:r>
              <a:rPr spc="-5" dirty="0"/>
              <a:t>File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7139" y="1144015"/>
            <a:ext cx="7590155" cy="5142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735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1043305" algn="l"/>
                <a:tab pos="1918970" algn="l"/>
                <a:tab pos="2945765" algn="l"/>
                <a:tab pos="3362325" algn="l"/>
                <a:tab pos="3948429" algn="l"/>
                <a:tab pos="5451475" algn="l"/>
                <a:tab pos="5969635" algn="l"/>
                <a:tab pos="7151370" algn="l"/>
              </a:tabLst>
            </a:pPr>
            <a:r>
              <a:rPr sz="2400" dirty="0">
                <a:latin typeface="Arial"/>
                <a:cs typeface="Arial"/>
              </a:rPr>
              <a:t>The	basic	form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the	command	for	viewi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	the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contents of a </a:t>
            </a:r>
            <a:r>
              <a:rPr sz="2400" dirty="0">
                <a:latin typeface="Arial"/>
                <a:cs typeface="Arial"/>
              </a:rPr>
              <a:t>JAR </a:t>
            </a: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  <a:p>
            <a:pPr marL="1953260">
              <a:lnSpc>
                <a:spcPct val="100000"/>
              </a:lnSpc>
              <a:spcBef>
                <a:spcPts val="365"/>
              </a:spcBef>
            </a:pPr>
            <a:r>
              <a:rPr sz="3200" b="1" spc="-5" dirty="0">
                <a:solidFill>
                  <a:srgbClr val="FF6600"/>
                </a:solidFill>
                <a:latin typeface="Arial"/>
                <a:cs typeface="Arial"/>
              </a:rPr>
              <a:t>jar tvf</a:t>
            </a:r>
            <a:r>
              <a:rPr sz="3200" b="1" spc="-7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3200" b="1" i="1" spc="-5" dirty="0">
                <a:solidFill>
                  <a:srgbClr val="FF6600"/>
                </a:solidFill>
                <a:latin typeface="Arial"/>
                <a:cs typeface="Arial"/>
              </a:rPr>
              <a:t>jar-file</a:t>
            </a:r>
            <a:endParaRPr sz="3200">
              <a:latin typeface="Arial"/>
              <a:cs typeface="Arial"/>
            </a:endParaRPr>
          </a:p>
          <a:p>
            <a:pPr marL="355600" marR="5715" indent="-342900">
              <a:lnSpc>
                <a:spcPts val="2590"/>
              </a:lnSpc>
              <a:spcBef>
                <a:spcPts val="63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1029969" algn="l"/>
                <a:tab pos="2163445" algn="l"/>
                <a:tab pos="2822575" algn="l"/>
                <a:tab pos="4413250" algn="l"/>
                <a:tab pos="5224145" algn="l"/>
                <a:tab pos="5611495" algn="l"/>
                <a:tab pos="6236335" algn="l"/>
              </a:tabLst>
            </a:pPr>
            <a:r>
              <a:rPr sz="2400" dirty="0">
                <a:latin typeface="Arial"/>
                <a:cs typeface="Arial"/>
              </a:rPr>
              <a:t>The	</a:t>
            </a:r>
            <a:r>
              <a:rPr sz="2400" spc="-5" dirty="0">
                <a:latin typeface="Arial"/>
                <a:cs typeface="Arial"/>
              </a:rPr>
              <a:t>options	and	argu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ents	used</a:t>
            </a:r>
            <a:r>
              <a:rPr sz="2400" dirty="0">
                <a:latin typeface="Arial"/>
                <a:cs typeface="Arial"/>
              </a:rPr>
              <a:t>	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	comm</a:t>
            </a:r>
            <a:r>
              <a:rPr sz="2400" spc="-5" dirty="0">
                <a:latin typeface="Arial"/>
                <a:cs typeface="Arial"/>
              </a:rPr>
              <a:t>and  are:</a:t>
            </a:r>
            <a:endParaRPr sz="2400">
              <a:latin typeface="Arial"/>
              <a:cs typeface="Arial"/>
            </a:endParaRPr>
          </a:p>
          <a:p>
            <a:pPr marL="755650" marR="6350" lvl="1" indent="-285750">
              <a:lnSpc>
                <a:spcPts val="2160"/>
              </a:lnSpc>
              <a:spcBef>
                <a:spcPts val="484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  <a:tab pos="1320800" algn="l"/>
                <a:tab pos="2352040" algn="l"/>
                <a:tab pos="3481070" algn="l"/>
                <a:tab pos="4031615" algn="l"/>
                <a:tab pos="4568190" algn="l"/>
                <a:tab pos="6206490" algn="l"/>
                <a:tab pos="7364730" algn="l"/>
              </a:tabLst>
            </a:pPr>
            <a:r>
              <a:rPr sz="2000" spc="-5" dirty="0">
                <a:latin typeface="Arial"/>
                <a:cs typeface="Arial"/>
              </a:rPr>
              <a:t>The	</a:t>
            </a:r>
            <a:r>
              <a:rPr sz="2000" b="1" spc="-5" dirty="0">
                <a:solidFill>
                  <a:srgbClr val="FF6600"/>
                </a:solidFill>
                <a:latin typeface="Arial"/>
                <a:cs typeface="Arial"/>
              </a:rPr>
              <a:t>t </a:t>
            </a:r>
            <a:r>
              <a:rPr sz="2000" b="1" spc="-11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option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indi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ates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that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you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wa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tab</a:t>
            </a:r>
            <a:r>
              <a:rPr sz="2000" i="1" dirty="0">
                <a:latin typeface="Arial"/>
                <a:cs typeface="Arial"/>
              </a:rPr>
              <a:t>l</a:t>
            </a:r>
            <a:r>
              <a:rPr sz="2000" i="1" spc="-5" dirty="0">
                <a:latin typeface="Arial"/>
                <a:cs typeface="Arial"/>
              </a:rPr>
              <a:t>e</a:t>
            </a:r>
            <a:r>
              <a:rPr sz="2000" i="1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of  </a:t>
            </a:r>
            <a:r>
              <a:rPr sz="2000" spc="-5" dirty="0">
                <a:latin typeface="Arial"/>
                <a:cs typeface="Arial"/>
              </a:rPr>
              <a:t>contents of the JAR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  <a:p>
            <a:pPr marL="755650" marR="5080" lvl="1" indent="-285750">
              <a:lnSpc>
                <a:spcPts val="2160"/>
              </a:lnSpc>
              <a:spcBef>
                <a:spcPts val="480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FF6600"/>
                </a:solidFill>
                <a:latin typeface="Arial"/>
                <a:cs typeface="Arial"/>
              </a:rPr>
              <a:t>f </a:t>
            </a:r>
            <a:r>
              <a:rPr sz="2000" spc="-5" dirty="0">
                <a:latin typeface="Arial"/>
                <a:cs typeface="Arial"/>
              </a:rPr>
              <a:t>option </a:t>
            </a:r>
            <a:r>
              <a:rPr sz="2000" dirty="0">
                <a:latin typeface="Arial"/>
                <a:cs typeface="Arial"/>
              </a:rPr>
              <a:t>indicates </a:t>
            </a:r>
            <a:r>
              <a:rPr sz="2000" spc="-5" dirty="0">
                <a:latin typeface="Arial"/>
                <a:cs typeface="Arial"/>
              </a:rPr>
              <a:t>that the </a:t>
            </a:r>
            <a:r>
              <a:rPr sz="2000" dirty="0">
                <a:latin typeface="Arial"/>
                <a:cs typeface="Arial"/>
              </a:rPr>
              <a:t>JAR file </a:t>
            </a:r>
            <a:r>
              <a:rPr sz="2000" spc="-5" dirty="0">
                <a:latin typeface="Arial"/>
                <a:cs typeface="Arial"/>
              </a:rPr>
              <a:t>whose contents are  to be viewed is specified on the command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line.</a:t>
            </a:r>
            <a:endParaRPr sz="2000">
              <a:latin typeface="Arial"/>
              <a:cs typeface="Arial"/>
            </a:endParaRPr>
          </a:p>
          <a:p>
            <a:pPr marL="755650" marR="5715" lvl="1" indent="-285750">
              <a:lnSpc>
                <a:spcPts val="2160"/>
              </a:lnSpc>
              <a:spcBef>
                <a:spcPts val="480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FF6600"/>
                </a:solidFill>
                <a:latin typeface="Arial"/>
                <a:cs typeface="Arial"/>
              </a:rPr>
              <a:t>jar-file </a:t>
            </a:r>
            <a:r>
              <a:rPr sz="2000" spc="-5" dirty="0">
                <a:latin typeface="Arial"/>
                <a:cs typeface="Arial"/>
              </a:rPr>
              <a:t>argument is the path and name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JAR </a:t>
            </a:r>
            <a:r>
              <a:rPr sz="2000" spc="-5" dirty="0">
                <a:latin typeface="Arial"/>
                <a:cs typeface="Arial"/>
              </a:rPr>
              <a:t>file  whose contents you want to view.</a:t>
            </a:r>
            <a:endParaRPr sz="2000">
              <a:latin typeface="Arial"/>
              <a:cs typeface="Arial"/>
            </a:endParaRPr>
          </a:p>
          <a:p>
            <a:pPr marL="755650" marR="5715" lvl="1" indent="-285750">
              <a:lnSpc>
                <a:spcPts val="2160"/>
              </a:lnSpc>
              <a:spcBef>
                <a:spcPts val="480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FF6600"/>
                </a:solidFill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rgbClr val="FF6600"/>
                </a:solidFill>
                <a:latin typeface="Arial"/>
                <a:cs typeface="Arial"/>
              </a:rPr>
              <a:t>f </a:t>
            </a:r>
            <a:r>
              <a:rPr sz="2000" spc="-5" dirty="0">
                <a:latin typeface="Arial"/>
                <a:cs typeface="Arial"/>
              </a:rPr>
              <a:t>options can </a:t>
            </a:r>
            <a:r>
              <a:rPr sz="2000" spc="-10" dirty="0">
                <a:latin typeface="Arial"/>
                <a:cs typeface="Arial"/>
              </a:rPr>
              <a:t>appear </a:t>
            </a:r>
            <a:r>
              <a:rPr sz="2000" spc="-5" dirty="0">
                <a:latin typeface="Arial"/>
                <a:cs typeface="Arial"/>
              </a:rPr>
              <a:t>in either order, but there  must not be any space between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them.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570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1108075" algn="l"/>
                <a:tab pos="2624455" algn="l"/>
                <a:tab pos="3225800" algn="l"/>
                <a:tab pos="4352925" algn="l"/>
                <a:tab pos="4953635" algn="l"/>
                <a:tab pos="5706745" algn="l"/>
                <a:tab pos="6483985" algn="l"/>
                <a:tab pos="7322820" algn="l"/>
              </a:tabLst>
            </a:pPr>
            <a:r>
              <a:rPr sz="2400" dirty="0">
                <a:latin typeface="Arial"/>
                <a:cs typeface="Arial"/>
              </a:rPr>
              <a:t>This	</a:t>
            </a:r>
            <a:r>
              <a:rPr sz="2400" spc="-5" dirty="0">
                <a:latin typeface="Arial"/>
                <a:cs typeface="Arial"/>
              </a:rPr>
              <a:t>command	wi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display</a:t>
            </a:r>
            <a:r>
              <a:rPr sz="2400" dirty="0">
                <a:latin typeface="Arial"/>
                <a:cs typeface="Arial"/>
              </a:rPr>
              <a:t>	the	JAR	</a:t>
            </a:r>
            <a:r>
              <a:rPr sz="2400" spc="-5" dirty="0">
                <a:latin typeface="Arial"/>
                <a:cs typeface="Arial"/>
              </a:rPr>
              <a:t>file's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table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of  contents 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stdout.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4420">
              <a:lnSpc>
                <a:spcPct val="100000"/>
              </a:lnSpc>
            </a:pPr>
            <a:r>
              <a:rPr spc="-5" dirty="0"/>
              <a:t>Extracting contents of a JAR</a:t>
            </a:r>
            <a:r>
              <a:rPr spc="-35" dirty="0"/>
              <a:t> </a:t>
            </a:r>
            <a:r>
              <a:rPr spc="-5" dirty="0"/>
              <a:t>File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7139" y="1120902"/>
            <a:ext cx="7590790" cy="545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16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basic command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extracting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contents of a  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150"/>
              </a:lnSpc>
            </a:pPr>
            <a:r>
              <a:rPr sz="2000" spc="-5" dirty="0">
                <a:latin typeface="Arial"/>
                <a:cs typeface="Arial"/>
              </a:rPr>
              <a:t>file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ts val="3350"/>
              </a:lnSpc>
            </a:pPr>
            <a:r>
              <a:rPr sz="2800" b="1" dirty="0">
                <a:solidFill>
                  <a:srgbClr val="FF6600"/>
                </a:solidFill>
                <a:latin typeface="Arial"/>
                <a:cs typeface="Arial"/>
              </a:rPr>
              <a:t>jar xvf </a:t>
            </a:r>
            <a:r>
              <a:rPr sz="2800" b="1" i="1" dirty="0">
                <a:solidFill>
                  <a:srgbClr val="FF6600"/>
                </a:solidFill>
                <a:latin typeface="Arial"/>
                <a:cs typeface="Arial"/>
              </a:rPr>
              <a:t>jar-file</a:t>
            </a:r>
            <a:r>
              <a:rPr sz="2800" b="1" i="1" spc="-7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FF6600"/>
                </a:solidFill>
                <a:latin typeface="Arial"/>
                <a:cs typeface="Arial"/>
              </a:rPr>
              <a:t>[archived-file(s)]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The options and arguments used in this command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are:</a:t>
            </a:r>
            <a:endParaRPr sz="2000">
              <a:latin typeface="Arial"/>
              <a:cs typeface="Arial"/>
            </a:endParaRPr>
          </a:p>
          <a:p>
            <a:pPr marL="755650" marR="5715" lvl="1" indent="-285750" algn="just">
              <a:lnSpc>
                <a:spcPct val="80000"/>
              </a:lnSpc>
              <a:spcBef>
                <a:spcPts val="440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6600"/>
                </a:solidFill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option indicates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5" dirty="0">
                <a:latin typeface="Arial"/>
                <a:cs typeface="Arial"/>
              </a:rPr>
              <a:t>you want to </a:t>
            </a:r>
            <a:r>
              <a:rPr sz="1800" i="1" dirty="0">
                <a:latin typeface="Arial"/>
                <a:cs typeface="Arial"/>
              </a:rPr>
              <a:t>extract </a:t>
            </a:r>
            <a:r>
              <a:rPr sz="1800" spc="-5" dirty="0">
                <a:latin typeface="Arial"/>
                <a:cs typeface="Arial"/>
              </a:rPr>
              <a:t>files </a:t>
            </a:r>
            <a:r>
              <a:rPr sz="1800" dirty="0">
                <a:latin typeface="Arial"/>
                <a:cs typeface="Arial"/>
              </a:rPr>
              <a:t>from the </a:t>
            </a:r>
            <a:r>
              <a:rPr sz="1800" spc="-5" dirty="0">
                <a:latin typeface="Arial"/>
                <a:cs typeface="Arial"/>
              </a:rPr>
              <a:t>JAR  archive.</a:t>
            </a:r>
            <a:endParaRPr sz="1800">
              <a:latin typeface="Arial"/>
              <a:cs typeface="Arial"/>
            </a:endParaRPr>
          </a:p>
          <a:p>
            <a:pPr marL="755650" marR="5715" lvl="1" indent="-285750" algn="just">
              <a:lnSpc>
                <a:spcPct val="80000"/>
              </a:lnSpc>
              <a:spcBef>
                <a:spcPts val="430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FF6600"/>
                </a:solidFill>
                <a:latin typeface="Arial"/>
                <a:cs typeface="Arial"/>
              </a:rPr>
              <a:t>f </a:t>
            </a:r>
            <a:r>
              <a:rPr sz="1800" dirty="0">
                <a:latin typeface="Arial"/>
                <a:cs typeface="Arial"/>
              </a:rPr>
              <a:t>options </a:t>
            </a:r>
            <a:r>
              <a:rPr sz="1800" spc="-5" dirty="0">
                <a:latin typeface="Arial"/>
                <a:cs typeface="Arial"/>
              </a:rPr>
              <a:t>indicates </a:t>
            </a:r>
            <a:r>
              <a:rPr sz="1800" dirty="0">
                <a:latin typeface="Arial"/>
                <a:cs typeface="Arial"/>
              </a:rPr>
              <a:t>that the JAR </a:t>
            </a:r>
            <a:r>
              <a:rPr sz="1800" i="1" spc="-5" dirty="0">
                <a:latin typeface="Arial"/>
                <a:cs typeface="Arial"/>
              </a:rPr>
              <a:t>file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which files are to </a:t>
            </a:r>
            <a:r>
              <a:rPr sz="1800" spc="-10" dirty="0">
                <a:latin typeface="Arial"/>
                <a:cs typeface="Arial"/>
              </a:rPr>
              <a:t>be  </a:t>
            </a:r>
            <a:r>
              <a:rPr sz="1800" dirty="0">
                <a:latin typeface="Arial"/>
                <a:cs typeface="Arial"/>
              </a:rPr>
              <a:t>extracted </a:t>
            </a:r>
            <a:r>
              <a:rPr sz="1800" spc="-5" dirty="0">
                <a:latin typeface="Arial"/>
                <a:cs typeface="Arial"/>
              </a:rPr>
              <a:t>is specified on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command line, </a:t>
            </a:r>
            <a:r>
              <a:rPr sz="1800" dirty="0">
                <a:latin typeface="Arial"/>
                <a:cs typeface="Arial"/>
              </a:rPr>
              <a:t>rather </a:t>
            </a:r>
            <a:r>
              <a:rPr sz="1800" spc="-5" dirty="0">
                <a:latin typeface="Arial"/>
                <a:cs typeface="Arial"/>
              </a:rPr>
              <a:t>than through  </a:t>
            </a:r>
            <a:r>
              <a:rPr sz="1800" dirty="0">
                <a:latin typeface="Arial"/>
                <a:cs typeface="Arial"/>
              </a:rPr>
              <a:t>stdin.</a:t>
            </a:r>
            <a:endParaRPr sz="1800">
              <a:latin typeface="Arial"/>
              <a:cs typeface="Arial"/>
            </a:endParaRPr>
          </a:p>
          <a:p>
            <a:pPr marL="755650" marR="5080" lvl="1" indent="-285750" algn="just">
              <a:lnSpc>
                <a:spcPts val="1730"/>
              </a:lnSpc>
              <a:spcBef>
                <a:spcPts val="415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FF6600"/>
                </a:solidFill>
                <a:latin typeface="Arial"/>
                <a:cs typeface="Arial"/>
              </a:rPr>
              <a:t>jar-file </a:t>
            </a:r>
            <a:r>
              <a:rPr sz="1800" dirty="0">
                <a:latin typeface="Arial"/>
                <a:cs typeface="Arial"/>
              </a:rPr>
              <a:t>argument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filename (or path and filename) </a:t>
            </a:r>
            <a:r>
              <a:rPr sz="1800" dirty="0">
                <a:latin typeface="Arial"/>
                <a:cs typeface="Arial"/>
              </a:rPr>
              <a:t>of the  JAR </a:t>
            </a:r>
            <a:r>
              <a:rPr sz="1800" spc="-5" dirty="0">
                <a:latin typeface="Arial"/>
                <a:cs typeface="Arial"/>
              </a:rPr>
              <a:t>file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which to </a:t>
            </a:r>
            <a:r>
              <a:rPr sz="1800" dirty="0">
                <a:latin typeface="Arial"/>
                <a:cs typeface="Arial"/>
              </a:rPr>
              <a:t>extract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files.</a:t>
            </a:r>
            <a:endParaRPr sz="1800">
              <a:latin typeface="Arial"/>
              <a:cs typeface="Arial"/>
            </a:endParaRPr>
          </a:p>
          <a:p>
            <a:pPr marL="755650" marR="5080" lvl="1" indent="-285750" algn="just">
              <a:lnSpc>
                <a:spcPct val="80000"/>
              </a:lnSpc>
              <a:spcBef>
                <a:spcPts val="445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1800" b="1" spc="-5" dirty="0">
                <a:solidFill>
                  <a:srgbClr val="FF6600"/>
                </a:solidFill>
                <a:latin typeface="Arial"/>
                <a:cs typeface="Arial"/>
              </a:rPr>
              <a:t>archived-file(s) </a:t>
            </a:r>
            <a:r>
              <a:rPr sz="1800" dirty="0">
                <a:latin typeface="Arial"/>
                <a:cs typeface="Arial"/>
              </a:rPr>
              <a:t>is an </a:t>
            </a:r>
            <a:r>
              <a:rPr sz="1800" spc="-5" dirty="0">
                <a:latin typeface="Arial"/>
                <a:cs typeface="Arial"/>
              </a:rPr>
              <a:t>optional argument consisting </a:t>
            </a:r>
            <a:r>
              <a:rPr sz="1800" dirty="0">
                <a:latin typeface="Arial"/>
                <a:cs typeface="Arial"/>
              </a:rPr>
              <a:t>of a space-  </a:t>
            </a:r>
            <a:r>
              <a:rPr sz="1800" spc="-5" dirty="0">
                <a:latin typeface="Arial"/>
                <a:cs typeface="Arial"/>
              </a:rPr>
              <a:t>separated </a:t>
            </a:r>
            <a:r>
              <a:rPr sz="1800" dirty="0">
                <a:latin typeface="Arial"/>
                <a:cs typeface="Arial"/>
              </a:rPr>
              <a:t>list of the </a:t>
            </a:r>
            <a:r>
              <a:rPr sz="1800" spc="-5" dirty="0">
                <a:latin typeface="Arial"/>
                <a:cs typeface="Arial"/>
              </a:rPr>
              <a:t>files to be </a:t>
            </a:r>
            <a:r>
              <a:rPr sz="1800" dirty="0">
                <a:latin typeface="Arial"/>
                <a:cs typeface="Arial"/>
              </a:rPr>
              <a:t>extracted from the </a:t>
            </a:r>
            <a:r>
              <a:rPr sz="1800" spc="-5" dirty="0">
                <a:latin typeface="Arial"/>
                <a:cs typeface="Arial"/>
              </a:rPr>
              <a:t>archive. If </a:t>
            </a:r>
            <a:r>
              <a:rPr sz="1800" dirty="0">
                <a:latin typeface="Arial"/>
                <a:cs typeface="Arial"/>
              </a:rPr>
              <a:t>this  </a:t>
            </a:r>
            <a:r>
              <a:rPr sz="1800" spc="-5" dirty="0">
                <a:latin typeface="Arial"/>
                <a:cs typeface="Arial"/>
              </a:rPr>
              <a:t>argument is </a:t>
            </a:r>
            <a:r>
              <a:rPr sz="1800" dirty="0">
                <a:latin typeface="Arial"/>
                <a:cs typeface="Arial"/>
              </a:rPr>
              <a:t>not present, the Jar </a:t>
            </a:r>
            <a:r>
              <a:rPr sz="1800" spc="-5" dirty="0">
                <a:latin typeface="Arial"/>
                <a:cs typeface="Arial"/>
              </a:rPr>
              <a:t>tool will extract all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files in the  archive.</a:t>
            </a:r>
            <a:endParaRPr sz="1800">
              <a:latin typeface="Arial"/>
              <a:cs typeface="Arial"/>
            </a:endParaRPr>
          </a:p>
          <a:p>
            <a:pPr marL="755650" marR="6350" lvl="1" indent="-285750" algn="just">
              <a:lnSpc>
                <a:spcPts val="1730"/>
              </a:lnSpc>
              <a:spcBef>
                <a:spcPts val="415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order in which the </a:t>
            </a:r>
            <a:r>
              <a:rPr sz="1800" b="1" spc="-5" dirty="0">
                <a:solidFill>
                  <a:srgbClr val="FF6600"/>
                </a:solidFill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b="1" dirty="0">
                <a:solidFill>
                  <a:srgbClr val="FF6600"/>
                </a:solidFill>
                <a:latin typeface="Arial"/>
                <a:cs typeface="Arial"/>
              </a:rPr>
              <a:t>f </a:t>
            </a:r>
            <a:r>
              <a:rPr sz="1800" spc="-5" dirty="0">
                <a:latin typeface="Arial"/>
                <a:cs typeface="Arial"/>
              </a:rPr>
              <a:t>options appear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command  doesn't </a:t>
            </a:r>
            <a:r>
              <a:rPr sz="1800" dirty="0">
                <a:latin typeface="Arial"/>
                <a:cs typeface="Arial"/>
              </a:rPr>
              <a:t>matter, but </a:t>
            </a:r>
            <a:r>
              <a:rPr sz="1800" spc="-5" dirty="0">
                <a:latin typeface="Arial"/>
                <a:cs typeface="Arial"/>
              </a:rPr>
              <a:t>there </a:t>
            </a:r>
            <a:r>
              <a:rPr sz="1800" dirty="0">
                <a:latin typeface="Arial"/>
                <a:cs typeface="Arial"/>
              </a:rPr>
              <a:t>must not </a:t>
            </a:r>
            <a:r>
              <a:rPr sz="1800" spc="-5" dirty="0">
                <a:latin typeface="Arial"/>
                <a:cs typeface="Arial"/>
              </a:rPr>
              <a:t>be a space between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them.</a:t>
            </a:r>
            <a:endParaRPr sz="1800">
              <a:latin typeface="Arial"/>
              <a:cs typeface="Arial"/>
            </a:endParaRPr>
          </a:p>
          <a:p>
            <a:pPr marL="355600" marR="5715" indent="-342900" algn="just">
              <a:lnSpc>
                <a:spcPts val="1920"/>
              </a:lnSpc>
              <a:spcBef>
                <a:spcPts val="470"/>
              </a:spcBef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When extracting </a:t>
            </a:r>
            <a:r>
              <a:rPr sz="2000" dirty="0">
                <a:latin typeface="Arial"/>
                <a:cs typeface="Arial"/>
              </a:rPr>
              <a:t>files, </a:t>
            </a:r>
            <a:r>
              <a:rPr sz="2000" spc="-5" dirty="0">
                <a:latin typeface="Arial"/>
                <a:cs typeface="Arial"/>
              </a:rPr>
              <a:t>the Jar tool makes copies of the desired  files and writes them to the current directory, reproducing the  directory structure that the files have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archive. </a:t>
            </a:r>
            <a:r>
              <a:rPr sz="2000" spc="-5" dirty="0">
                <a:latin typeface="Arial"/>
                <a:cs typeface="Arial"/>
              </a:rPr>
              <a:t>The original  JAR file remains unchanged.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7620">
              <a:lnSpc>
                <a:spcPct val="100000"/>
              </a:lnSpc>
            </a:pPr>
            <a:r>
              <a:rPr spc="-5" dirty="0"/>
              <a:t>Adding a JAR file to class</a:t>
            </a:r>
            <a:r>
              <a:rPr spc="-45" dirty="0"/>
              <a:t> </a:t>
            </a:r>
            <a:r>
              <a:rPr spc="-5" dirty="0"/>
              <a:t>path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7139" y="1179321"/>
            <a:ext cx="7588884" cy="398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While adding JAR files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the classpath, it </a:t>
            </a:r>
            <a:r>
              <a:rPr sz="2800" spc="-5" dirty="0">
                <a:latin typeface="Arial"/>
                <a:cs typeface="Arial"/>
              </a:rPr>
              <a:t>is  </a:t>
            </a:r>
            <a:r>
              <a:rPr sz="2800" dirty="0">
                <a:latin typeface="Arial"/>
                <a:cs typeface="Arial"/>
              </a:rPr>
              <a:t>necessary to add, not just the location, but  also the file name of the JAR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file.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E.g. </a:t>
            </a:r>
            <a:r>
              <a:rPr sz="2800" dirty="0">
                <a:latin typeface="Arial"/>
                <a:cs typeface="Arial"/>
              </a:rPr>
              <a:t>– Consider a </a:t>
            </a:r>
            <a:r>
              <a:rPr sz="2800" spc="-5" dirty="0">
                <a:latin typeface="Arial"/>
                <a:cs typeface="Arial"/>
              </a:rPr>
              <a:t>JAR </a:t>
            </a:r>
            <a:r>
              <a:rPr sz="2800" dirty="0">
                <a:latin typeface="Arial"/>
                <a:cs typeface="Arial"/>
              </a:rPr>
              <a:t>file called MyLib.jar  located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2400" spc="-5" dirty="0">
                <a:latin typeface="Arial"/>
                <a:cs typeface="Arial"/>
              </a:rPr>
              <a:t>C:\MyJava\Project\MyLib.jar</a:t>
            </a:r>
            <a:endParaRPr sz="2400">
              <a:latin typeface="Arial"/>
              <a:cs typeface="Arial"/>
            </a:endParaRPr>
          </a:p>
          <a:p>
            <a:pPr marL="469900" marR="1360805">
              <a:lnSpc>
                <a:spcPts val="3460"/>
              </a:lnSpc>
              <a:spcBef>
                <a:spcPts val="204"/>
              </a:spcBef>
            </a:pPr>
            <a:r>
              <a:rPr sz="2400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classpath=C:\MyJava\Project\MyLib.jar  And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Arial"/>
                <a:cs typeface="Arial"/>
              </a:rPr>
              <a:t>set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classpath=C:\MyJava\Project\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5255">
              <a:lnSpc>
                <a:spcPct val="100000"/>
              </a:lnSpc>
            </a:pPr>
            <a:r>
              <a:rPr spc="-5" dirty="0"/>
              <a:t>Lib/ext JAR</a:t>
            </a:r>
            <a:r>
              <a:rPr spc="-70" dirty="0"/>
              <a:t> </a:t>
            </a:r>
            <a:r>
              <a:rPr spc="-5" dirty="0"/>
              <a:t>files</a:t>
            </a:r>
          </a:p>
        </p:txBody>
      </p:sp>
      <p:sp>
        <p:nvSpPr>
          <p:cNvPr id="5" name="object 5"/>
          <p:cNvSpPr/>
          <p:nvPr/>
        </p:nvSpPr>
        <p:spPr>
          <a:xfrm>
            <a:off x="1389888" y="1266444"/>
            <a:ext cx="7274052" cy="30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36469" y="2357120"/>
            <a:ext cx="1149985" cy="627380"/>
          </a:xfrm>
          <a:custGeom>
            <a:avLst/>
            <a:gdLst/>
            <a:ahLst/>
            <a:cxnLst/>
            <a:rect l="l" t="t" r="r" b="b"/>
            <a:pathLst>
              <a:path w="1149985" h="627380">
                <a:moveTo>
                  <a:pt x="1071644" y="30620"/>
                </a:moveTo>
                <a:lnTo>
                  <a:pt x="0" y="602106"/>
                </a:lnTo>
                <a:lnTo>
                  <a:pt x="13462" y="627252"/>
                </a:lnTo>
                <a:lnTo>
                  <a:pt x="1084905" y="55808"/>
                </a:lnTo>
                <a:lnTo>
                  <a:pt x="1099804" y="31701"/>
                </a:lnTo>
                <a:lnTo>
                  <a:pt x="1071644" y="30620"/>
                </a:lnTo>
                <a:close/>
              </a:path>
              <a:path w="1149985" h="627380">
                <a:moveTo>
                  <a:pt x="1149261" y="5841"/>
                </a:moveTo>
                <a:lnTo>
                  <a:pt x="1118108" y="5841"/>
                </a:lnTo>
                <a:lnTo>
                  <a:pt x="1131443" y="30987"/>
                </a:lnTo>
                <a:lnTo>
                  <a:pt x="1084905" y="55808"/>
                </a:lnTo>
                <a:lnTo>
                  <a:pt x="1060450" y="95376"/>
                </a:lnTo>
                <a:lnTo>
                  <a:pt x="1056385" y="102107"/>
                </a:lnTo>
                <a:lnTo>
                  <a:pt x="1058418" y="110870"/>
                </a:lnTo>
                <a:lnTo>
                  <a:pt x="1065148" y="115062"/>
                </a:lnTo>
                <a:lnTo>
                  <a:pt x="1071880" y="119125"/>
                </a:lnTo>
                <a:lnTo>
                  <a:pt x="1080643" y="117093"/>
                </a:lnTo>
                <a:lnTo>
                  <a:pt x="1084833" y="110362"/>
                </a:lnTo>
                <a:lnTo>
                  <a:pt x="1149261" y="5841"/>
                </a:lnTo>
                <a:close/>
              </a:path>
              <a:path w="1149985" h="627380">
                <a:moveTo>
                  <a:pt x="1099804" y="31701"/>
                </a:moveTo>
                <a:lnTo>
                  <a:pt x="1084905" y="55808"/>
                </a:lnTo>
                <a:lnTo>
                  <a:pt x="1128347" y="32638"/>
                </a:lnTo>
                <a:lnTo>
                  <a:pt x="1124204" y="32638"/>
                </a:lnTo>
                <a:lnTo>
                  <a:pt x="1099804" y="31701"/>
                </a:lnTo>
                <a:close/>
              </a:path>
              <a:path w="1149985" h="627380">
                <a:moveTo>
                  <a:pt x="1112646" y="10921"/>
                </a:moveTo>
                <a:lnTo>
                  <a:pt x="1099804" y="31701"/>
                </a:lnTo>
                <a:lnTo>
                  <a:pt x="1124204" y="32638"/>
                </a:lnTo>
                <a:lnTo>
                  <a:pt x="1112646" y="10921"/>
                </a:lnTo>
                <a:close/>
              </a:path>
              <a:path w="1149985" h="627380">
                <a:moveTo>
                  <a:pt x="1120801" y="10921"/>
                </a:moveTo>
                <a:lnTo>
                  <a:pt x="1112646" y="10921"/>
                </a:lnTo>
                <a:lnTo>
                  <a:pt x="1124204" y="32638"/>
                </a:lnTo>
                <a:lnTo>
                  <a:pt x="1128347" y="32638"/>
                </a:lnTo>
                <a:lnTo>
                  <a:pt x="1131443" y="30987"/>
                </a:lnTo>
                <a:lnTo>
                  <a:pt x="1120801" y="10921"/>
                </a:lnTo>
                <a:close/>
              </a:path>
              <a:path w="1149985" h="627380">
                <a:moveTo>
                  <a:pt x="1118108" y="5841"/>
                </a:moveTo>
                <a:lnTo>
                  <a:pt x="1071644" y="30620"/>
                </a:lnTo>
                <a:lnTo>
                  <a:pt x="1099804" y="31701"/>
                </a:lnTo>
                <a:lnTo>
                  <a:pt x="1112646" y="10921"/>
                </a:lnTo>
                <a:lnTo>
                  <a:pt x="1120801" y="10921"/>
                </a:lnTo>
                <a:lnTo>
                  <a:pt x="1118108" y="5841"/>
                </a:lnTo>
                <a:close/>
              </a:path>
              <a:path w="1149985" h="627380">
                <a:moveTo>
                  <a:pt x="1018285" y="0"/>
                </a:moveTo>
                <a:lnTo>
                  <a:pt x="1011682" y="6222"/>
                </a:lnTo>
                <a:lnTo>
                  <a:pt x="1011301" y="14096"/>
                </a:lnTo>
                <a:lnTo>
                  <a:pt x="1011046" y="21970"/>
                </a:lnTo>
                <a:lnTo>
                  <a:pt x="1017143" y="28575"/>
                </a:lnTo>
                <a:lnTo>
                  <a:pt x="1071644" y="30620"/>
                </a:lnTo>
                <a:lnTo>
                  <a:pt x="1118108" y="5841"/>
                </a:lnTo>
                <a:lnTo>
                  <a:pt x="1149261" y="5841"/>
                </a:lnTo>
                <a:lnTo>
                  <a:pt x="1149731" y="5079"/>
                </a:lnTo>
                <a:lnTo>
                  <a:pt x="1026159" y="380"/>
                </a:lnTo>
                <a:lnTo>
                  <a:pt x="1018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47139" y="4456176"/>
            <a:ext cx="7589520" cy="171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JAR files placed in &lt;jrehome&gt;/lib/ext folder  need not be explicitly included in the class  path, they are as if automatically in the class  path.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/>
              <a:t>Packages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557526" y="5344667"/>
            <a:ext cx="4180204" cy="69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50000"/>
              </a:lnSpc>
            </a:pPr>
            <a:r>
              <a:rPr sz="1000" dirty="0">
                <a:latin typeface="Arial"/>
                <a:cs typeface="Arial"/>
              </a:rPr>
              <a:t>Please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try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limit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questions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topics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discussed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during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session.  Participants are encouraged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discuss other issues during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breaks.</a:t>
            </a:r>
            <a:endParaRPr sz="10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600"/>
              </a:spcBef>
            </a:pPr>
            <a:r>
              <a:rPr sz="1000" dirty="0">
                <a:latin typeface="Arial"/>
                <a:cs typeface="Arial"/>
              </a:rPr>
              <a:t>Thank</a:t>
            </a:r>
            <a:r>
              <a:rPr sz="1000" spc="-1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you.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9504" y="1924051"/>
            <a:ext cx="2046007" cy="3037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56253" y="550926"/>
            <a:ext cx="307276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Question</a:t>
            </a:r>
            <a:r>
              <a:rPr sz="36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7960">
              <a:lnSpc>
                <a:spcPct val="100000"/>
              </a:lnSpc>
            </a:pPr>
            <a:r>
              <a:rPr sz="3600" spc="-5" dirty="0"/>
              <a:t>Name</a:t>
            </a:r>
            <a:r>
              <a:rPr sz="3600" spc="-55" dirty="0"/>
              <a:t> </a:t>
            </a:r>
            <a:r>
              <a:rPr sz="3600" spc="-5" dirty="0"/>
              <a:t>clashes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115567" y="1165860"/>
            <a:ext cx="7927848" cy="5454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7939" y="1259078"/>
            <a:ext cx="4217035" cy="3576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class Connection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public void </a:t>
            </a:r>
            <a:r>
              <a:rPr sz="1800" spc="-15" dirty="0">
                <a:latin typeface="Arial"/>
                <a:cs typeface="Arial"/>
              </a:rPr>
              <a:t>connectToOracle() </a:t>
            </a:r>
            <a:r>
              <a:rPr sz="1800" dirty="0">
                <a:latin typeface="Arial"/>
                <a:cs typeface="Arial"/>
              </a:rPr>
              <a:t>{ 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class Connection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public void </a:t>
            </a:r>
            <a:r>
              <a:rPr sz="1800" spc="-15" dirty="0">
                <a:latin typeface="Arial"/>
                <a:cs typeface="Arial"/>
              </a:rPr>
              <a:t>connectToSybase() </a:t>
            </a:r>
            <a:r>
              <a:rPr sz="1800" dirty="0">
                <a:latin typeface="Arial"/>
                <a:cs typeface="Arial"/>
              </a:rPr>
              <a:t>{ 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class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DatabaseWriter{</a:t>
            </a:r>
            <a:endParaRPr sz="18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main(String[ ]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args)</a:t>
            </a:r>
            <a:endParaRPr sz="18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3177" y="4825491"/>
            <a:ext cx="446532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5080" indent="-26034">
              <a:lnSpc>
                <a:spcPct val="150000"/>
              </a:lnSpc>
            </a:pPr>
            <a:r>
              <a:rPr sz="1800" spc="-5" dirty="0">
                <a:latin typeface="Arial"/>
                <a:cs typeface="Arial"/>
              </a:rPr>
              <a:t>Connection connection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new Connection();  </a:t>
            </a:r>
            <a:r>
              <a:rPr sz="1800" spc="-10" dirty="0">
                <a:latin typeface="Arial"/>
                <a:cs typeface="Arial"/>
              </a:rPr>
              <a:t>connection.connectToOracle();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7939" y="5785611"/>
            <a:ext cx="60960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07508" y="1357883"/>
            <a:ext cx="3634740" cy="786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39611" y="1522984"/>
            <a:ext cx="217170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89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Connect </a:t>
            </a:r>
            <a:r>
              <a:rPr sz="1800" dirty="0">
                <a:latin typeface="Arial"/>
                <a:cs typeface="Arial"/>
              </a:rPr>
              <a:t>to Oracle ,  </a:t>
            </a:r>
            <a:r>
              <a:rPr sz="1800" spc="-5" dirty="0">
                <a:latin typeface="Arial"/>
                <a:cs typeface="Arial"/>
              </a:rPr>
              <a:t>developed by </a:t>
            </a:r>
            <a:r>
              <a:rPr sz="1800" dirty="0">
                <a:latin typeface="Arial"/>
                <a:cs typeface="Arial"/>
              </a:rPr>
              <a:t>team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85232" y="2578607"/>
            <a:ext cx="3639312" cy="781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18097" y="2742184"/>
            <a:ext cx="216662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191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Connect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Sybase </a:t>
            </a:r>
            <a:r>
              <a:rPr sz="1800" dirty="0">
                <a:latin typeface="Arial"/>
                <a:cs typeface="Arial"/>
              </a:rPr>
              <a:t>,  </a:t>
            </a:r>
            <a:r>
              <a:rPr sz="1800" spc="-5" dirty="0">
                <a:latin typeface="Arial"/>
                <a:cs typeface="Arial"/>
              </a:rPr>
              <a:t>developed by </a:t>
            </a:r>
            <a:r>
              <a:rPr sz="1800" dirty="0">
                <a:latin typeface="Arial"/>
                <a:cs typeface="Arial"/>
              </a:rPr>
              <a:t>team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7700" y="4954270"/>
            <a:ext cx="9404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//Error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9410">
              <a:lnSpc>
                <a:spcPct val="100000"/>
              </a:lnSpc>
            </a:pPr>
            <a:r>
              <a:rPr spc="-5" dirty="0"/>
              <a:t>Name</a:t>
            </a:r>
            <a:r>
              <a:rPr spc="-75" dirty="0"/>
              <a:t> </a:t>
            </a:r>
            <a:r>
              <a:rPr spc="-5" dirty="0"/>
              <a:t>clashes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7139" y="1180591"/>
            <a:ext cx="7590155" cy="419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earlier example two classes with the same  </a:t>
            </a:r>
            <a:r>
              <a:rPr sz="2400" spc="-5" dirty="0">
                <a:latin typeface="Arial"/>
                <a:cs typeface="Arial"/>
              </a:rPr>
              <a:t>name Connection </a:t>
            </a:r>
            <a:r>
              <a:rPr sz="2400" dirty="0">
                <a:latin typeface="Arial"/>
                <a:cs typeface="Arial"/>
              </a:rPr>
              <a:t>existed, </a:t>
            </a:r>
            <a:r>
              <a:rPr sz="2400" spc="-5" dirty="0">
                <a:latin typeface="Arial"/>
                <a:cs typeface="Arial"/>
              </a:rPr>
              <a:t>one to connect to </a:t>
            </a:r>
            <a:r>
              <a:rPr sz="2400" dirty="0">
                <a:latin typeface="Arial"/>
                <a:cs typeface="Arial"/>
              </a:rPr>
              <a:t>Oracle  </a:t>
            </a:r>
            <a:r>
              <a:rPr sz="2400" spc="-5" dirty="0">
                <a:latin typeface="Arial"/>
                <a:cs typeface="Arial"/>
              </a:rPr>
              <a:t>database and other to Sybase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database.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Since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class </a:t>
            </a:r>
            <a:r>
              <a:rPr sz="2400" dirty="0">
                <a:latin typeface="Arial"/>
                <a:cs typeface="Arial"/>
              </a:rPr>
              <a:t>names </a:t>
            </a:r>
            <a:r>
              <a:rPr sz="2400" spc="-5" dirty="0">
                <a:latin typeface="Arial"/>
                <a:cs typeface="Arial"/>
              </a:rPr>
              <a:t>were same there is no way to  </a:t>
            </a:r>
            <a:r>
              <a:rPr sz="2400" dirty="0">
                <a:latin typeface="Arial"/>
                <a:cs typeface="Arial"/>
              </a:rPr>
              <a:t>specify </a:t>
            </a:r>
            <a:r>
              <a:rPr sz="2400" spc="-5" dirty="0">
                <a:latin typeface="Arial"/>
                <a:cs typeface="Arial"/>
              </a:rPr>
              <a:t>which of </a:t>
            </a:r>
            <a:r>
              <a:rPr sz="2400" dirty="0">
                <a:latin typeface="Arial"/>
                <a:cs typeface="Arial"/>
              </a:rPr>
              <a:t>the two </a:t>
            </a:r>
            <a:r>
              <a:rPr sz="2400" spc="-5" dirty="0">
                <a:latin typeface="Arial"/>
                <a:cs typeface="Arial"/>
              </a:rPr>
              <a:t>classes 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general, while </a:t>
            </a:r>
            <a:r>
              <a:rPr sz="2400" spc="-5" dirty="0">
                <a:latin typeface="Arial"/>
                <a:cs typeface="Arial"/>
              </a:rPr>
              <a:t>an </a:t>
            </a:r>
            <a:r>
              <a:rPr sz="2400" dirty="0">
                <a:latin typeface="Arial"/>
                <a:cs typeface="Arial"/>
              </a:rPr>
              <a:t>application </a:t>
            </a:r>
            <a:r>
              <a:rPr sz="2400" spc="-5" dirty="0">
                <a:latin typeface="Arial"/>
                <a:cs typeface="Arial"/>
              </a:rPr>
              <a:t>is being </a:t>
            </a:r>
            <a:r>
              <a:rPr sz="2400" dirty="0">
                <a:latin typeface="Arial"/>
                <a:cs typeface="Arial"/>
              </a:rPr>
              <a:t>developed,  </a:t>
            </a:r>
            <a:r>
              <a:rPr sz="2400" spc="-5" dirty="0">
                <a:latin typeface="Arial"/>
                <a:cs typeface="Arial"/>
              </a:rPr>
              <a:t>several classes are written by different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programmers.</a:t>
            </a:r>
            <a:endParaRPr sz="2400">
              <a:latin typeface="Arial"/>
              <a:cs typeface="Arial"/>
            </a:endParaRPr>
          </a:p>
          <a:p>
            <a:pPr marL="755650" marR="5715" lvl="1" indent="-285750">
              <a:lnSpc>
                <a:spcPct val="100000"/>
              </a:lnSpc>
              <a:spcBef>
                <a:spcPts val="489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Care should </a:t>
            </a:r>
            <a:r>
              <a:rPr sz="2000" dirty="0">
                <a:latin typeface="Arial"/>
                <a:cs typeface="Arial"/>
              </a:rPr>
              <a:t>also </a:t>
            </a:r>
            <a:r>
              <a:rPr sz="2000" spc="-5" dirty="0">
                <a:latin typeface="Arial"/>
                <a:cs typeface="Arial"/>
              </a:rPr>
              <a:t>be taken to ensure that ‘re-declarations’ </a:t>
            </a:r>
            <a:r>
              <a:rPr sz="2000" spc="-10" dirty="0">
                <a:latin typeface="Arial"/>
                <a:cs typeface="Arial"/>
              </a:rPr>
              <a:t>do  </a:t>
            </a:r>
            <a:r>
              <a:rPr sz="2000" spc="-5" dirty="0">
                <a:latin typeface="Arial"/>
                <a:cs typeface="Arial"/>
              </a:rPr>
              <a:t>not </a:t>
            </a:r>
            <a:r>
              <a:rPr sz="2000" spc="-10" dirty="0">
                <a:latin typeface="Arial"/>
                <a:cs typeface="Arial"/>
              </a:rPr>
              <a:t>happen </a:t>
            </a:r>
            <a:r>
              <a:rPr sz="2000" spc="-5" dirty="0">
                <a:latin typeface="Arial"/>
                <a:cs typeface="Arial"/>
              </a:rPr>
              <a:t>when these classes are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integrated</a:t>
            </a:r>
            <a:endParaRPr sz="20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65"/>
              </a:spcBef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solidFill>
                  <a:srgbClr val="FF6600"/>
                </a:solidFill>
                <a:latin typeface="Arial"/>
                <a:cs typeface="Arial"/>
              </a:rPr>
              <a:t>How </a:t>
            </a: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would you solve the problem of name  clashes?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1225">
              <a:lnSpc>
                <a:spcPct val="100000"/>
              </a:lnSpc>
            </a:pPr>
            <a:r>
              <a:rPr sz="3600" spc="-5" dirty="0"/>
              <a:t>What is a</a:t>
            </a:r>
            <a:r>
              <a:rPr sz="3600" spc="-20" dirty="0"/>
              <a:t> </a:t>
            </a:r>
            <a:r>
              <a:rPr sz="3600" spc="-5" dirty="0"/>
              <a:t>Package?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247902" y="1180846"/>
            <a:ext cx="7590155" cy="191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080" indent="-533400" algn="just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546100" algn="l"/>
              </a:tabLst>
            </a:pP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make types (classes </a:t>
            </a:r>
            <a:r>
              <a:rPr sz="2400" spc="-5" dirty="0">
                <a:latin typeface="Arial"/>
                <a:cs typeface="Arial"/>
              </a:rPr>
              <a:t>and interfaces) easier to  find and </a:t>
            </a:r>
            <a:r>
              <a:rPr sz="2400" dirty="0">
                <a:latin typeface="Arial"/>
                <a:cs typeface="Arial"/>
              </a:rPr>
              <a:t>use, </a:t>
            </a:r>
            <a:r>
              <a:rPr sz="2400" spc="-5" dirty="0">
                <a:latin typeface="Arial"/>
                <a:cs typeface="Arial"/>
              </a:rPr>
              <a:t>to avoid </a:t>
            </a:r>
            <a:r>
              <a:rPr sz="2400" dirty="0">
                <a:latin typeface="Arial"/>
                <a:cs typeface="Arial"/>
              </a:rPr>
              <a:t>naming conflicts, </a:t>
            </a:r>
            <a:r>
              <a:rPr sz="2400" spc="-5" dirty="0">
                <a:latin typeface="Arial"/>
                <a:cs typeface="Arial"/>
              </a:rPr>
              <a:t>and to  control </a:t>
            </a:r>
            <a:r>
              <a:rPr sz="2400" dirty="0">
                <a:latin typeface="Arial"/>
                <a:cs typeface="Arial"/>
              </a:rPr>
              <a:t>access, programmers </a:t>
            </a:r>
            <a:r>
              <a:rPr sz="2400" spc="-5" dirty="0">
                <a:latin typeface="Arial"/>
                <a:cs typeface="Arial"/>
              </a:rPr>
              <a:t>bundle groups </a:t>
            </a:r>
            <a:r>
              <a:rPr sz="2400" dirty="0">
                <a:latin typeface="Arial"/>
                <a:cs typeface="Arial"/>
              </a:rPr>
              <a:t>related  </a:t>
            </a:r>
            <a:r>
              <a:rPr sz="2400" spc="-5" dirty="0">
                <a:latin typeface="Arial"/>
                <a:cs typeface="Arial"/>
              </a:rPr>
              <a:t>types into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6600"/>
                </a:solidFill>
                <a:latin typeface="Arial"/>
                <a:cs typeface="Arial"/>
              </a:rPr>
              <a:t>packages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545465" algn="l"/>
                <a:tab pos="546100" algn="l"/>
                <a:tab pos="1007744" algn="l"/>
                <a:tab pos="2418715" algn="l"/>
                <a:tab pos="2898140" algn="l"/>
                <a:tab pos="3325495" algn="l"/>
                <a:tab pos="4772025" algn="l"/>
                <a:tab pos="5283200" algn="l"/>
                <a:tab pos="6474460" algn="l"/>
              </a:tabLst>
            </a:pPr>
            <a:r>
              <a:rPr sz="2400" dirty="0">
                <a:latin typeface="Arial"/>
                <a:cs typeface="Arial"/>
              </a:rPr>
              <a:t>A	</a:t>
            </a:r>
            <a:r>
              <a:rPr sz="2400" i="1" spc="-5" dirty="0">
                <a:solidFill>
                  <a:srgbClr val="FF6600"/>
                </a:solidFill>
                <a:latin typeface="Arial"/>
                <a:cs typeface="Arial"/>
              </a:rPr>
              <a:t>package	</a:t>
            </a:r>
            <a:r>
              <a:rPr sz="2400" dirty="0">
                <a:latin typeface="Arial"/>
                <a:cs typeface="Arial"/>
              </a:rPr>
              <a:t>is	</a:t>
            </a:r>
            <a:r>
              <a:rPr sz="2400" spc="-5" dirty="0">
                <a:latin typeface="Arial"/>
                <a:cs typeface="Arial"/>
              </a:rPr>
              <a:t>a	</a:t>
            </a:r>
            <a:r>
              <a:rPr sz="2400" dirty="0">
                <a:latin typeface="Arial"/>
                <a:cs typeface="Arial"/>
              </a:rPr>
              <a:t>grouping	</a:t>
            </a:r>
            <a:r>
              <a:rPr sz="2400" spc="-5" dirty="0">
                <a:latin typeface="Arial"/>
                <a:cs typeface="Arial"/>
              </a:rPr>
              <a:t>of	</a:t>
            </a:r>
            <a:r>
              <a:rPr sz="2400" dirty="0">
                <a:latin typeface="Arial"/>
                <a:cs typeface="Arial"/>
              </a:rPr>
              <a:t>related	</a:t>
            </a:r>
            <a:r>
              <a:rPr sz="2400" spc="-5" dirty="0">
                <a:latin typeface="Arial"/>
                <a:cs typeface="Arial"/>
              </a:rPr>
              <a:t>classes,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1264" y="3082797"/>
            <a:ext cx="329628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98245" algn="l"/>
                <a:tab pos="2773045" algn="l"/>
              </a:tabLst>
            </a:pPr>
            <a:r>
              <a:rPr sz="2400" spc="-5" dirty="0">
                <a:latin typeface="Arial"/>
                <a:cs typeface="Arial"/>
              </a:rPr>
              <a:t>access	protection	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7902" y="3082797"/>
            <a:ext cx="4083685" cy="118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5465">
              <a:lnSpc>
                <a:spcPct val="100000"/>
              </a:lnSpc>
              <a:tabLst>
                <a:tab pos="2105025" algn="l"/>
                <a:tab pos="2831465" algn="l"/>
              </a:tabLst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nte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faces	</a:t>
            </a:r>
            <a:r>
              <a:rPr sz="2400" dirty="0">
                <a:latin typeface="Arial"/>
                <a:cs typeface="Arial"/>
              </a:rPr>
              <a:t>etc,	</a:t>
            </a:r>
            <a:r>
              <a:rPr sz="2400" spc="-5" dirty="0">
                <a:latin typeface="Arial"/>
                <a:cs typeface="Arial"/>
              </a:rPr>
              <a:t>providi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  <a:p>
            <a:pPr marL="54546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namespace management.</a:t>
            </a:r>
            <a:endParaRPr sz="24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545465" algn="l"/>
                <a:tab pos="546100" algn="l"/>
              </a:tabLst>
            </a:pPr>
            <a:r>
              <a:rPr sz="2400" spc="-5" dirty="0">
                <a:latin typeface="Arial"/>
                <a:cs typeface="Arial"/>
              </a:rPr>
              <a:t>Uses of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Package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5101" y="4310633"/>
            <a:ext cx="5372100" cy="160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Organization of </a:t>
            </a:r>
            <a:r>
              <a:rPr sz="1800" spc="-5" dirty="0">
                <a:latin typeface="Arial"/>
                <a:cs typeface="Arial"/>
              </a:rPr>
              <a:t>related classes in to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units.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30"/>
              </a:spcBef>
              <a:buClr>
                <a:srgbClr val="333399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Reduce </a:t>
            </a:r>
            <a:r>
              <a:rPr sz="1800" dirty="0">
                <a:latin typeface="Arial"/>
                <a:cs typeface="Arial"/>
              </a:rPr>
              <a:t>Naming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conflicts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30"/>
              </a:spcBef>
              <a:buClr>
                <a:srgbClr val="333399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Protection of </a:t>
            </a:r>
            <a:r>
              <a:rPr sz="1800" spc="-5" dirty="0">
                <a:latin typeface="Arial"/>
                <a:cs typeface="Arial"/>
              </a:rPr>
              <a:t>variables, methods 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classes.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30"/>
              </a:spcBef>
              <a:buClr>
                <a:srgbClr val="333399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Can contain </a:t>
            </a:r>
            <a:r>
              <a:rPr sz="1800" dirty="0">
                <a:latin typeface="Arial"/>
                <a:cs typeface="Arial"/>
              </a:rPr>
              <a:t>further</a:t>
            </a:r>
            <a:r>
              <a:rPr sz="1800" spc="-5" dirty="0">
                <a:latin typeface="Arial"/>
                <a:cs typeface="Arial"/>
              </a:rPr>
              <a:t> subpackages.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30"/>
              </a:spcBef>
              <a:buClr>
                <a:srgbClr val="333399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package is both a </a:t>
            </a:r>
            <a:r>
              <a:rPr sz="1800" dirty="0">
                <a:latin typeface="Arial"/>
                <a:cs typeface="Arial"/>
              </a:rPr>
              <a:t>directory </a:t>
            </a:r>
            <a:r>
              <a:rPr sz="1800" spc="-5" dirty="0">
                <a:latin typeface="Arial"/>
                <a:cs typeface="Arial"/>
              </a:rPr>
              <a:t>as well as 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library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7260">
              <a:lnSpc>
                <a:spcPct val="100000"/>
              </a:lnSpc>
            </a:pPr>
            <a:r>
              <a:rPr sz="3600" spc="-5" dirty="0"/>
              <a:t>Creating</a:t>
            </a:r>
            <a:r>
              <a:rPr sz="3600" spc="-30" dirty="0"/>
              <a:t> </a:t>
            </a:r>
            <a:r>
              <a:rPr sz="3600" spc="-5" dirty="0"/>
              <a:t>Packages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247902" y="1257046"/>
            <a:ext cx="370332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To create a package,  </a:t>
            </a:r>
            <a:r>
              <a:rPr sz="2400" dirty="0">
                <a:latin typeface="Arial"/>
                <a:cs typeface="Arial"/>
              </a:rPr>
              <a:t>first </a:t>
            </a:r>
            <a:r>
              <a:rPr sz="2400" spc="-5" dirty="0">
                <a:latin typeface="Arial"/>
                <a:cs typeface="Arial"/>
              </a:rPr>
              <a:t>choose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name of 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package.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0802" y="3232150"/>
            <a:ext cx="28987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interface to be a</a:t>
            </a:r>
            <a:r>
              <a:rPr sz="2400" spc="5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0802" y="3598164"/>
            <a:ext cx="27463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6745" algn="l"/>
                <a:tab pos="2309495" algn="l"/>
              </a:tabLst>
            </a:pPr>
            <a:r>
              <a:rPr sz="2400" spc="-5" dirty="0">
                <a:latin typeface="Arial"/>
                <a:cs typeface="Arial"/>
              </a:rPr>
              <a:t>a	packag</a:t>
            </a:r>
            <a:r>
              <a:rPr sz="2400" dirty="0">
                <a:latin typeface="Arial"/>
                <a:cs typeface="Arial"/>
              </a:rPr>
              <a:t>e,	</a:t>
            </a:r>
            <a:r>
              <a:rPr sz="2400" spc="-5" dirty="0">
                <a:latin typeface="Arial"/>
                <a:cs typeface="Arial"/>
              </a:rPr>
              <a:t>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902" y="2866390"/>
            <a:ext cx="370332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715" indent="-342900" algn="r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42265" algn="l"/>
                <a:tab pos="355600" algn="l"/>
                <a:tab pos="916305" algn="l"/>
                <a:tab pos="2102485" algn="l"/>
                <a:tab pos="2491740" algn="l"/>
                <a:tab pos="3406140" algn="l"/>
              </a:tabLst>
            </a:pP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	</a:t>
            </a:r>
            <a:r>
              <a:rPr sz="2400" spc="-5" dirty="0">
                <a:latin typeface="Arial"/>
                <a:cs typeface="Arial"/>
              </a:rPr>
              <a:t>include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class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3520440" marR="5080" indent="-83820" algn="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of  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0802" y="3963923"/>
            <a:ext cx="3359785" cy="183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i="1" spc="-5" dirty="0">
                <a:solidFill>
                  <a:srgbClr val="FF6600"/>
                </a:solidFill>
                <a:latin typeface="Arial"/>
                <a:cs typeface="Arial"/>
              </a:rPr>
              <a:t>package </a:t>
            </a:r>
            <a:r>
              <a:rPr sz="2400" dirty="0">
                <a:latin typeface="Arial"/>
                <a:cs typeface="Arial"/>
              </a:rPr>
              <a:t>statement </a:t>
            </a:r>
            <a:r>
              <a:rPr sz="2400" spc="-5" dirty="0">
                <a:latin typeface="Arial"/>
                <a:cs typeface="Arial"/>
              </a:rPr>
              <a:t>with  the name of package at  </a:t>
            </a:r>
            <a:r>
              <a:rPr sz="2400" dirty="0">
                <a:latin typeface="Arial"/>
                <a:cs typeface="Arial"/>
              </a:rPr>
              <a:t>the top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i="1" spc="-5" dirty="0">
                <a:solidFill>
                  <a:srgbClr val="FF6600"/>
                </a:solidFill>
                <a:latin typeface="Arial"/>
                <a:cs typeface="Arial"/>
              </a:rPr>
              <a:t>every source  file </a:t>
            </a:r>
            <a:r>
              <a:rPr sz="2400" dirty="0">
                <a:latin typeface="Arial"/>
                <a:cs typeface="Arial"/>
              </a:rPr>
              <a:t>that contains the  </a:t>
            </a:r>
            <a:r>
              <a:rPr sz="2400" spc="-5" dirty="0">
                <a:latin typeface="Arial"/>
                <a:cs typeface="Arial"/>
              </a:rPr>
              <a:t>classes or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interface.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08091" y="1357883"/>
            <a:ext cx="3689604" cy="1595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8091" y="2994660"/>
            <a:ext cx="3689604" cy="35158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57505">
              <a:lnSpc>
                <a:spcPct val="100000"/>
              </a:lnSpc>
            </a:pPr>
            <a:r>
              <a:rPr b="1" spc="-5" dirty="0">
                <a:solidFill>
                  <a:srgbClr val="FF6600"/>
                </a:solidFill>
                <a:latin typeface="Arial"/>
                <a:cs typeface="Arial"/>
              </a:rPr>
              <a:t>package instruments</a:t>
            </a:r>
            <a:r>
              <a:rPr spc="-5" dirty="0"/>
              <a:t>;  public </a:t>
            </a:r>
            <a:r>
              <a:rPr dirty="0"/>
              <a:t>interface</a:t>
            </a:r>
            <a:r>
              <a:rPr spc="-45" dirty="0"/>
              <a:t> </a:t>
            </a:r>
            <a:r>
              <a:rPr spc="-5" dirty="0"/>
              <a:t>Instrument</a:t>
            </a:r>
          </a:p>
          <a:p>
            <a:pPr marL="12700">
              <a:lnSpc>
                <a:spcPct val="100000"/>
              </a:lnSpc>
            </a:pPr>
            <a:r>
              <a:rPr dirty="0"/>
              <a:t>{</a:t>
            </a:r>
          </a:p>
          <a:p>
            <a:pPr marL="520065">
              <a:lnSpc>
                <a:spcPct val="100000"/>
              </a:lnSpc>
            </a:pPr>
            <a:r>
              <a:rPr dirty="0"/>
              <a:t>……</a:t>
            </a:r>
          </a:p>
          <a:p>
            <a:pPr marL="12700">
              <a:lnSpc>
                <a:spcPct val="10000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dirty="0"/>
          </a:p>
          <a:p>
            <a:pPr marL="12700" marR="90170">
              <a:lnSpc>
                <a:spcPct val="100000"/>
              </a:lnSpc>
            </a:pPr>
            <a:r>
              <a:rPr b="1" spc="-5" dirty="0">
                <a:solidFill>
                  <a:srgbClr val="FF6600"/>
                </a:solidFill>
                <a:latin typeface="Arial"/>
                <a:cs typeface="Arial"/>
              </a:rPr>
              <a:t>package instruments</a:t>
            </a:r>
            <a:r>
              <a:rPr spc="-5" dirty="0"/>
              <a:t>;  public class </a:t>
            </a:r>
            <a:r>
              <a:rPr dirty="0"/>
              <a:t>Sitar</a:t>
            </a:r>
            <a:r>
              <a:rPr spc="-55" dirty="0"/>
              <a:t> </a:t>
            </a:r>
            <a:r>
              <a:rPr dirty="0"/>
              <a:t>implements</a:t>
            </a:r>
          </a:p>
          <a:p>
            <a:pPr marL="1370330">
              <a:lnSpc>
                <a:spcPct val="100000"/>
              </a:lnSpc>
            </a:pPr>
            <a:r>
              <a:rPr dirty="0"/>
              <a:t>Instrument</a:t>
            </a:r>
          </a:p>
          <a:p>
            <a:pPr marL="12700">
              <a:lnSpc>
                <a:spcPct val="100000"/>
              </a:lnSpc>
            </a:pPr>
            <a:r>
              <a:rPr dirty="0"/>
              <a:t>{</a:t>
            </a:r>
          </a:p>
          <a:p>
            <a:pPr marL="520065">
              <a:lnSpc>
                <a:spcPct val="100000"/>
              </a:lnSpc>
            </a:pPr>
            <a:r>
              <a:rPr spc="-5" dirty="0"/>
              <a:t>…….</a:t>
            </a:r>
          </a:p>
          <a:p>
            <a:pPr marL="12700">
              <a:lnSpc>
                <a:spcPct val="100000"/>
              </a:lnSpc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public class </a:t>
            </a:r>
            <a:r>
              <a:rPr spc="-10" dirty="0"/>
              <a:t>Violin</a:t>
            </a:r>
            <a:r>
              <a:rPr spc="15" dirty="0"/>
              <a:t> </a:t>
            </a:r>
            <a:r>
              <a:rPr spc="-5" dirty="0"/>
              <a:t>implements</a:t>
            </a:r>
          </a:p>
          <a:p>
            <a:pPr marL="1370330">
              <a:lnSpc>
                <a:spcPct val="100000"/>
              </a:lnSpc>
            </a:pPr>
            <a:r>
              <a:rPr dirty="0"/>
              <a:t>Instrument</a:t>
            </a:r>
          </a:p>
          <a:p>
            <a:pPr marL="12700">
              <a:lnSpc>
                <a:spcPct val="100000"/>
              </a:lnSpc>
            </a:pPr>
            <a:r>
              <a:rPr dirty="0"/>
              <a:t>{</a:t>
            </a:r>
          </a:p>
          <a:p>
            <a:pPr marL="520065">
              <a:lnSpc>
                <a:spcPct val="100000"/>
              </a:lnSpc>
            </a:pPr>
            <a:r>
              <a:rPr dirty="0"/>
              <a:t>……</a:t>
            </a:r>
          </a:p>
          <a:p>
            <a:pPr marL="12700">
              <a:lnSpc>
                <a:spcPct val="100000"/>
              </a:lnSpc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1260">
              <a:lnSpc>
                <a:spcPct val="100000"/>
              </a:lnSpc>
            </a:pPr>
            <a:r>
              <a:rPr sz="3600" spc="-5" dirty="0"/>
              <a:t>Rules for creating</a:t>
            </a:r>
            <a:r>
              <a:rPr sz="3600" spc="-25" dirty="0"/>
              <a:t> </a:t>
            </a:r>
            <a:r>
              <a:rPr sz="3600" dirty="0"/>
              <a:t>Packages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247902" y="1261871"/>
            <a:ext cx="7590155" cy="486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350" indent="-342900" algn="just">
              <a:lnSpc>
                <a:spcPts val="302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 package statement must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the first line  in the source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file.</a:t>
            </a:r>
            <a:endParaRPr sz="2800">
              <a:latin typeface="Arial"/>
              <a:cs typeface="Arial"/>
            </a:endParaRPr>
          </a:p>
          <a:p>
            <a:pPr marL="355600" marR="5715" indent="-342900" algn="just">
              <a:lnSpc>
                <a:spcPts val="3020"/>
              </a:lnSpc>
              <a:spcBef>
                <a:spcPts val="675"/>
              </a:spcBef>
              <a:buClr>
                <a:srgbClr val="333399"/>
              </a:buClr>
              <a:buFont typeface="Symbol"/>
              <a:buChar char="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There can be only one package statement </a:t>
            </a:r>
            <a:r>
              <a:rPr sz="2800" spc="-5" dirty="0">
                <a:latin typeface="Arial"/>
                <a:cs typeface="Arial"/>
              </a:rPr>
              <a:t>in  </a:t>
            </a:r>
            <a:r>
              <a:rPr sz="2800" dirty="0">
                <a:latin typeface="Arial"/>
                <a:cs typeface="Arial"/>
              </a:rPr>
              <a:t>each source file and it applies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all types in  the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file.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ts val="3020"/>
              </a:lnSpc>
              <a:spcBef>
                <a:spcPts val="675"/>
              </a:spcBef>
              <a:buClr>
                <a:srgbClr val="333399"/>
              </a:buClr>
              <a:buFont typeface="Symbol"/>
              <a:buChar char="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there are multiple classes or interface in the  same source file, only one can be public, and  it must have the same name as the source  file.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ts val="3020"/>
              </a:lnSpc>
              <a:spcBef>
                <a:spcPts val="675"/>
              </a:spcBef>
              <a:buClr>
                <a:srgbClr val="333399"/>
              </a:buClr>
              <a:buFont typeface="Symbol"/>
              <a:buChar char="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Only the public type will be accessible from  outside of the package, and all the non-public  types will be private to the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package.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1260">
              <a:lnSpc>
                <a:spcPct val="100000"/>
              </a:lnSpc>
            </a:pPr>
            <a:r>
              <a:rPr sz="3600" spc="-5" dirty="0"/>
              <a:t>Rules for creating</a:t>
            </a:r>
            <a:r>
              <a:rPr sz="3600" spc="-25" dirty="0"/>
              <a:t> </a:t>
            </a:r>
            <a:r>
              <a:rPr sz="3600" dirty="0"/>
              <a:t>Packages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1787651" y="1293875"/>
            <a:ext cx="6190488" cy="2368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23339" y="1394459"/>
            <a:ext cx="7513320" cy="4627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package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instruments;</a:t>
            </a:r>
            <a:endParaRPr sz="2000">
              <a:latin typeface="Arial"/>
              <a:cs typeface="Arial"/>
            </a:endParaRPr>
          </a:p>
          <a:p>
            <a:pPr marL="673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public class </a:t>
            </a:r>
            <a:r>
              <a:rPr sz="2000" spc="-10" dirty="0">
                <a:latin typeface="Arial"/>
                <a:cs typeface="Arial"/>
              </a:rPr>
              <a:t>Violin </a:t>
            </a:r>
            <a:r>
              <a:rPr sz="2000" spc="-5" dirty="0">
                <a:latin typeface="Arial"/>
                <a:cs typeface="Arial"/>
              </a:rPr>
              <a:t>implements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Instrument</a:t>
            </a:r>
            <a:endParaRPr sz="2000">
              <a:latin typeface="Arial"/>
              <a:cs typeface="Arial"/>
            </a:endParaRPr>
          </a:p>
          <a:p>
            <a:pPr marL="673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32535">
              <a:lnSpc>
                <a:spcPct val="100000"/>
              </a:lnSpc>
              <a:spcBef>
                <a:spcPts val="1200"/>
              </a:spcBef>
              <a:tabLst>
                <a:tab pos="3277870" algn="l"/>
                <a:tab pos="3502025" algn="l"/>
              </a:tabLst>
            </a:pPr>
            <a:r>
              <a:rPr sz="2000" spc="-5" dirty="0">
                <a:latin typeface="Arial"/>
                <a:cs typeface="Arial"/>
              </a:rPr>
              <a:t>public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void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play()	</a:t>
            </a:r>
            <a:r>
              <a:rPr sz="2000" dirty="0">
                <a:latin typeface="Arial"/>
                <a:cs typeface="Arial"/>
              </a:rPr>
              <a:t>{	}</a:t>
            </a:r>
            <a:endParaRPr sz="2000">
              <a:latin typeface="Arial"/>
              <a:cs typeface="Arial"/>
            </a:endParaRPr>
          </a:p>
          <a:p>
            <a:pPr marL="673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16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 physical folder with the same name as the package has </a:t>
            </a:r>
            <a:r>
              <a:rPr sz="2000" spc="-15" dirty="0">
                <a:latin typeface="Arial"/>
                <a:cs typeface="Arial"/>
              </a:rPr>
              <a:t>to </a:t>
            </a:r>
            <a:r>
              <a:rPr sz="2000" spc="5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created and all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.class files </a:t>
            </a:r>
            <a:r>
              <a:rPr sz="2000" dirty="0">
                <a:latin typeface="Arial"/>
                <a:cs typeface="Arial"/>
              </a:rPr>
              <a:t>belonging to </a:t>
            </a:r>
            <a:r>
              <a:rPr sz="2000" spc="-5" dirty="0">
                <a:latin typeface="Arial"/>
                <a:cs typeface="Arial"/>
              </a:rPr>
              <a:t>that package has to  included 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  <a:p>
            <a:pPr marL="469900" marR="355600">
              <a:lnSpc>
                <a:spcPct val="110000"/>
              </a:lnSpc>
              <a:spcBef>
                <a:spcPts val="5"/>
              </a:spcBef>
              <a:tabLst>
                <a:tab pos="5587365" algn="l"/>
              </a:tabLst>
            </a:pPr>
            <a:r>
              <a:rPr sz="1800" spc="-5" dirty="0">
                <a:latin typeface="Arial"/>
                <a:cs typeface="Arial"/>
              </a:rPr>
              <a:t>On compilation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above code we </a:t>
            </a:r>
            <a:r>
              <a:rPr sz="1800" dirty="0">
                <a:latin typeface="Arial"/>
                <a:cs typeface="Arial"/>
              </a:rPr>
              <a:t>would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	Violin.class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file,  this </a:t>
            </a:r>
            <a:r>
              <a:rPr sz="1800" spc="-5" dirty="0">
                <a:latin typeface="Arial"/>
                <a:cs typeface="Arial"/>
              </a:rPr>
              <a:t>file should be included in a </a:t>
            </a:r>
            <a:r>
              <a:rPr sz="1800" dirty="0">
                <a:latin typeface="Arial"/>
                <a:cs typeface="Arial"/>
              </a:rPr>
              <a:t>directory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instruments.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2400" spc="-5" dirty="0">
                <a:solidFill>
                  <a:srgbClr val="FF6600"/>
                </a:solidFill>
                <a:latin typeface="Arial"/>
                <a:cs typeface="Arial"/>
              </a:rPr>
              <a:t>C:/myproject/instruments/Violin.class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073" y="130047"/>
            <a:ext cx="1080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4425">
              <a:lnSpc>
                <a:spcPct val="100000"/>
              </a:lnSpc>
            </a:pPr>
            <a:r>
              <a:rPr sz="3600" spc="-5" dirty="0"/>
              <a:t>Nested</a:t>
            </a:r>
            <a:r>
              <a:rPr sz="3600" spc="-40" dirty="0"/>
              <a:t> </a:t>
            </a:r>
            <a:r>
              <a:rPr sz="3600" spc="-5" dirty="0"/>
              <a:t>packages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1787651" y="1385316"/>
            <a:ext cx="6190488" cy="2674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23339" y="1334261"/>
            <a:ext cx="5982970" cy="3363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0" marR="1861820">
              <a:lnSpc>
                <a:spcPct val="150000"/>
              </a:lnSpc>
            </a:pPr>
            <a:r>
              <a:rPr sz="2000" spc="-5" dirty="0">
                <a:latin typeface="Arial"/>
                <a:cs typeface="Arial"/>
              </a:rPr>
              <a:t>package instruments.western;  public class Guitar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implements</a:t>
            </a:r>
            <a:endParaRPr sz="2000" dirty="0">
              <a:latin typeface="Arial"/>
              <a:cs typeface="Arial"/>
            </a:endParaRPr>
          </a:p>
          <a:p>
            <a:pPr marL="284988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instruments.Instrument</a:t>
            </a:r>
            <a:endParaRPr sz="2000" dirty="0">
              <a:latin typeface="Arial"/>
              <a:cs typeface="Arial"/>
            </a:endParaRPr>
          </a:p>
          <a:p>
            <a:pPr marL="673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R="1155700" algn="ctr">
              <a:lnSpc>
                <a:spcPct val="100000"/>
              </a:lnSpc>
              <a:spcBef>
                <a:spcPts val="1200"/>
              </a:spcBef>
              <a:tabLst>
                <a:tab pos="2044700" algn="l"/>
                <a:tab pos="2268855" algn="l"/>
              </a:tabLst>
            </a:pPr>
            <a:r>
              <a:rPr sz="2000" spc="-5" dirty="0">
                <a:latin typeface="Arial"/>
                <a:cs typeface="Arial"/>
              </a:rPr>
              <a:t>public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void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play()	{	}</a:t>
            </a:r>
            <a:endParaRPr sz="2000" dirty="0">
              <a:latin typeface="Arial"/>
              <a:cs typeface="Arial"/>
            </a:endParaRPr>
          </a:p>
          <a:p>
            <a:pPr marL="673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 package can be nested inside another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package.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3339" y="5053076"/>
            <a:ext cx="137477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1079500" algn="l"/>
              </a:tabLst>
            </a:pPr>
            <a:r>
              <a:rPr sz="2000" spc="-5" dirty="0">
                <a:latin typeface="Arial"/>
                <a:cs typeface="Arial"/>
              </a:rPr>
              <a:t>Here	</a:t>
            </a:r>
            <a:r>
              <a:rPr sz="2000" spc="-10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6832" y="5053076"/>
            <a:ext cx="598868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1295" algn="l"/>
                <a:tab pos="1855470" algn="l"/>
                <a:tab pos="2381885" algn="l"/>
                <a:tab pos="3247390" algn="l"/>
                <a:tab pos="3971925" algn="l"/>
                <a:tab pos="4469765" algn="l"/>
                <a:tab pos="5309235" algn="l"/>
                <a:tab pos="5834380" algn="l"/>
              </a:tabLst>
            </a:pPr>
            <a:r>
              <a:rPr sz="2000" spc="-5" dirty="0">
                <a:latin typeface="Arial"/>
                <a:cs typeface="Arial"/>
              </a:rPr>
              <a:t>co</a:t>
            </a:r>
            <a:r>
              <a:rPr sz="2000" spc="-15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lat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above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code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uld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a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6239" y="5327396"/>
            <a:ext cx="7169784" cy="9899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270"/>
              </a:spcBef>
              <a:tabLst>
                <a:tab pos="1495425" algn="l"/>
                <a:tab pos="2047239" algn="l"/>
                <a:tab pos="2599055" algn="l"/>
                <a:tab pos="3081020" algn="l"/>
                <a:tab pos="3987165" algn="l"/>
                <a:tab pos="4425315" algn="l"/>
                <a:tab pos="5530215" algn="l"/>
                <a:tab pos="5886450" algn="l"/>
                <a:tab pos="6184265" algn="l"/>
              </a:tabLst>
            </a:pPr>
            <a:r>
              <a:rPr sz="2000" spc="-5" dirty="0">
                <a:latin typeface="Arial"/>
                <a:cs typeface="Arial"/>
              </a:rPr>
              <a:t>Guita</a:t>
            </a:r>
            <a:r>
              <a:rPr sz="2000" spc="-12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class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file,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this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file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should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luded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dir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ctory  instruments/western.</a:t>
            </a:r>
            <a:endParaRPr sz="20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245"/>
              </a:spcBef>
            </a:pPr>
            <a:r>
              <a:rPr sz="2400" spc="-5" dirty="0">
                <a:solidFill>
                  <a:srgbClr val="FF6600"/>
                </a:solidFill>
                <a:latin typeface="Arial"/>
                <a:cs typeface="Arial"/>
              </a:rPr>
              <a:t>C:/myproject/instruments/western/Guitar.class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</TotalTime>
  <Words>2235</Words>
  <Application>Microsoft Office PowerPoint</Application>
  <PresentationFormat>On-screen Show (4:3)</PresentationFormat>
  <Paragraphs>325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Symbol</vt:lpstr>
      <vt:lpstr>Times New Roman</vt:lpstr>
      <vt:lpstr>Wingdings</vt:lpstr>
      <vt:lpstr>Office Theme</vt:lpstr>
      <vt:lpstr>Packages  Unit 5</vt:lpstr>
      <vt:lpstr>Objectives</vt:lpstr>
      <vt:lpstr>Name clashes</vt:lpstr>
      <vt:lpstr>Name clashes</vt:lpstr>
      <vt:lpstr>What is a Package?</vt:lpstr>
      <vt:lpstr>Creating Packages</vt:lpstr>
      <vt:lpstr>Rules for creating Packages</vt:lpstr>
      <vt:lpstr>Rules for creating Packages</vt:lpstr>
      <vt:lpstr>Nested packages</vt:lpstr>
      <vt:lpstr>Package naming convention</vt:lpstr>
      <vt:lpstr>Accessing package members</vt:lpstr>
      <vt:lpstr>Accessing package members</vt:lpstr>
      <vt:lpstr>Accessing package members</vt:lpstr>
      <vt:lpstr>Accessing package members</vt:lpstr>
      <vt:lpstr>Accessing package members</vt:lpstr>
      <vt:lpstr>classpath</vt:lpstr>
      <vt:lpstr>classpath</vt:lpstr>
      <vt:lpstr>Setting CLASSPATH system variable</vt:lpstr>
      <vt:lpstr>Running an application</vt:lpstr>
      <vt:lpstr>Default Access Specifiers</vt:lpstr>
      <vt:lpstr>Packages</vt:lpstr>
      <vt:lpstr>Static Import</vt:lpstr>
      <vt:lpstr>JAR Files</vt:lpstr>
      <vt:lpstr>Creating a JAR File</vt:lpstr>
      <vt:lpstr>Viewing contents of a JAR File</vt:lpstr>
      <vt:lpstr>Extracting contents of a JAR File</vt:lpstr>
      <vt:lpstr>Adding a JAR file to class path</vt:lpstr>
      <vt:lpstr>Lib/ext JAR files</vt:lpstr>
      <vt:lpstr>Packages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Java Applications</dc:title>
  <dc:creator>pradeep</dc:creator>
  <cp:lastModifiedBy>RePack by Diakov</cp:lastModifiedBy>
  <cp:revision>4</cp:revision>
  <dcterms:created xsi:type="dcterms:W3CDTF">2016-06-25T11:54:05Z</dcterms:created>
  <dcterms:modified xsi:type="dcterms:W3CDTF">2016-06-26T08:44:26Z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2016-06-25T00:00:00Z</vt:filetime>
  </property>
</Properties>
</file>