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77" autoAdjust="0"/>
  </p:normalViewPr>
  <p:slideViewPr>
    <p:cSldViewPr>
      <p:cViewPr>
        <p:scale>
          <a:sx n="50" d="100"/>
          <a:sy n="50" d="100"/>
        </p:scale>
        <p:origin x="19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3C3EE1A-1EBA-43E4-B64A-0B1BD000F9C0}" type="datetimeFigureOut">
              <a:rPr lang="en-IN" smtClean="0"/>
              <a:t>26-06-2016</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2536840-5243-47EA-B9C6-6FE19F3F9351}" type="slidenum">
              <a:rPr lang="en-IN" smtClean="0"/>
              <a:t>‹#›</a:t>
            </a:fld>
            <a:endParaRPr lang="en-IN"/>
          </a:p>
        </p:txBody>
      </p:sp>
    </p:spTree>
    <p:extLst>
      <p:ext uri="{BB962C8B-B14F-4D97-AF65-F5344CB8AC3E}">
        <p14:creationId xmlns:p14="http://schemas.microsoft.com/office/powerpoint/2010/main" val="130709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3</a:t>
            </a:fld>
            <a:endParaRPr lang="en-IN"/>
          </a:p>
        </p:txBody>
      </p:sp>
    </p:spTree>
    <p:extLst>
      <p:ext uri="{BB962C8B-B14F-4D97-AF65-F5344CB8AC3E}">
        <p14:creationId xmlns:p14="http://schemas.microsoft.com/office/powerpoint/2010/main" val="58833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Traditional approach </a:t>
            </a:r>
            <a:r>
              <a:rPr lang="en-IN" baseline="0" dirty="0" smtClean="0"/>
              <a:t>can not identified which kind of error occurred but modern error handling can give more accurate or specific or detailed error details.</a:t>
            </a:r>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4</a:t>
            </a:fld>
            <a:endParaRPr lang="en-IN"/>
          </a:p>
        </p:txBody>
      </p:sp>
    </p:spTree>
    <p:extLst>
      <p:ext uri="{BB962C8B-B14F-4D97-AF65-F5344CB8AC3E}">
        <p14:creationId xmlns:p14="http://schemas.microsoft.com/office/powerpoint/2010/main" val="333732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a:t>
            </a:r>
            <a:r>
              <a:rPr lang="en-IN" baseline="0" dirty="0" smtClean="0"/>
              <a:t> exception is not handled in any methods even in main it will throw to </a:t>
            </a:r>
            <a:r>
              <a:rPr lang="en-IN" baseline="0" dirty="0" err="1" smtClean="0"/>
              <a:t>jvm</a:t>
            </a:r>
            <a:r>
              <a:rPr lang="en-IN" baseline="0" dirty="0" smtClean="0"/>
              <a:t> and </a:t>
            </a:r>
            <a:r>
              <a:rPr lang="en-IN" baseline="0" dirty="0" err="1" smtClean="0"/>
              <a:t>jvm</a:t>
            </a:r>
            <a:r>
              <a:rPr lang="en-IN" baseline="0" dirty="0" smtClean="0"/>
              <a:t> will handle with message…</a:t>
            </a:r>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6</a:t>
            </a:fld>
            <a:endParaRPr lang="en-IN"/>
          </a:p>
        </p:txBody>
      </p:sp>
    </p:spTree>
    <p:extLst>
      <p:ext uri="{BB962C8B-B14F-4D97-AF65-F5344CB8AC3E}">
        <p14:creationId xmlns:p14="http://schemas.microsoft.com/office/powerpoint/2010/main" val="261566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Notice point 2.</a:t>
            </a:r>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14</a:t>
            </a:fld>
            <a:endParaRPr lang="en-IN"/>
          </a:p>
        </p:txBody>
      </p:sp>
    </p:spTree>
    <p:extLst>
      <p:ext uri="{BB962C8B-B14F-4D97-AF65-F5344CB8AC3E}">
        <p14:creationId xmlns:p14="http://schemas.microsoft.com/office/powerpoint/2010/main" val="147193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Statement 3 is not true. In all cases control will got to finally</a:t>
            </a:r>
            <a:r>
              <a:rPr lang="en-IN" baseline="0" dirty="0" smtClean="0"/>
              <a:t> if try executed…</a:t>
            </a:r>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18</a:t>
            </a:fld>
            <a:endParaRPr lang="en-IN"/>
          </a:p>
        </p:txBody>
      </p:sp>
    </p:spTree>
    <p:extLst>
      <p:ext uri="{BB962C8B-B14F-4D97-AF65-F5344CB8AC3E}">
        <p14:creationId xmlns:p14="http://schemas.microsoft.com/office/powerpoint/2010/main" val="345880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a:t>
            </a:r>
            <a:r>
              <a:rPr lang="en-IN" baseline="0" dirty="0" smtClean="0"/>
              <a:t> you not handle exception then program will terminate with exception message but it is for first point of error or exception, rest of the line of code will not execute. where as in exception handled code it will not let your program to terminate in middle of any exception occurred it will continue  to the end so that if 10 places error occurred with handle error message you will come to know where and all error occurred and at a time you can fix all of them.no need to run the program multiple time for identified all error one by one.</a:t>
            </a:r>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20</a:t>
            </a:fld>
            <a:endParaRPr lang="en-IN"/>
          </a:p>
        </p:txBody>
      </p:sp>
    </p:spTree>
    <p:extLst>
      <p:ext uri="{BB962C8B-B14F-4D97-AF65-F5344CB8AC3E}">
        <p14:creationId xmlns:p14="http://schemas.microsoft.com/office/powerpoint/2010/main" val="244798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23</a:t>
            </a:fld>
            <a:endParaRPr lang="en-IN"/>
          </a:p>
        </p:txBody>
      </p:sp>
    </p:spTree>
    <p:extLst>
      <p:ext uri="{BB962C8B-B14F-4D97-AF65-F5344CB8AC3E}">
        <p14:creationId xmlns:p14="http://schemas.microsoft.com/office/powerpoint/2010/main" val="2517246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 this go for Lara material. while overriding you can override without having throws exception even if super class method have throws exception.</a:t>
            </a:r>
          </a:p>
          <a:p>
            <a:r>
              <a:rPr lang="en-IN" dirty="0" smtClean="0"/>
              <a:t>And if I has then it can be same or subclass of super class </a:t>
            </a:r>
            <a:r>
              <a:rPr lang="en-IN" smtClean="0"/>
              <a:t>method except</a:t>
            </a:r>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24</a:t>
            </a:fld>
            <a:endParaRPr lang="en-IN"/>
          </a:p>
        </p:txBody>
      </p:sp>
    </p:spTree>
    <p:extLst>
      <p:ext uri="{BB962C8B-B14F-4D97-AF65-F5344CB8AC3E}">
        <p14:creationId xmlns:p14="http://schemas.microsoft.com/office/powerpoint/2010/main" val="53368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to Lara Material.</a:t>
            </a:r>
            <a:endParaRPr lang="en-IN" dirty="0"/>
          </a:p>
        </p:txBody>
      </p:sp>
      <p:sp>
        <p:nvSpPr>
          <p:cNvPr id="4" name="Slide Number Placeholder 3"/>
          <p:cNvSpPr>
            <a:spLocks noGrp="1"/>
          </p:cNvSpPr>
          <p:nvPr>
            <p:ph type="sldNum" sz="quarter" idx="10"/>
          </p:nvPr>
        </p:nvSpPr>
        <p:spPr/>
        <p:txBody>
          <a:bodyPr/>
          <a:lstStyle/>
          <a:p>
            <a:fld id="{52536840-5243-47EA-B9C6-6FE19F3F9351}" type="slidenum">
              <a:rPr lang="en-IN" smtClean="0"/>
              <a:t>32</a:t>
            </a:fld>
            <a:endParaRPr lang="en-IN"/>
          </a:p>
        </p:txBody>
      </p:sp>
    </p:spTree>
    <p:extLst>
      <p:ext uri="{BB962C8B-B14F-4D97-AF65-F5344CB8AC3E}">
        <p14:creationId xmlns:p14="http://schemas.microsoft.com/office/powerpoint/2010/main" val="2025684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4647" y="1334261"/>
            <a:ext cx="3556634" cy="4795520"/>
          </a:xfrm>
          <a:prstGeom prst="rect">
            <a:avLst/>
          </a:prstGeom>
        </p:spPr>
        <p:txBody>
          <a:bodyPr wrap="square" lIns="0" tIns="0" rIns="0" bIns="0">
            <a:spAutoFit/>
          </a:bodyPr>
          <a:lstStyle>
            <a:lvl1pPr>
              <a:defRPr sz="2000" b="1" i="0">
                <a:solidFill>
                  <a:srgbClr val="FF660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33400"/>
          </a:xfrm>
          <a:custGeom>
            <a:avLst/>
            <a:gdLst/>
            <a:ahLst/>
            <a:cxnLst/>
            <a:rect l="l" t="t" r="r" b="b"/>
            <a:pathLst>
              <a:path w="9144000" h="533400">
                <a:moveTo>
                  <a:pt x="0" y="533400"/>
                </a:moveTo>
                <a:lnTo>
                  <a:pt x="9144000" y="533400"/>
                </a:lnTo>
                <a:lnTo>
                  <a:pt x="9144000" y="0"/>
                </a:lnTo>
                <a:lnTo>
                  <a:pt x="0" y="0"/>
                </a:lnTo>
                <a:lnTo>
                  <a:pt x="0" y="533400"/>
                </a:lnTo>
                <a:close/>
              </a:path>
            </a:pathLst>
          </a:custGeom>
          <a:solidFill>
            <a:srgbClr val="008080"/>
          </a:solidFill>
        </p:spPr>
        <p:txBody>
          <a:bodyPr wrap="square" lIns="0" tIns="0" rIns="0" bIns="0" rtlCol="0"/>
          <a:lstStyle/>
          <a:p>
            <a:endParaRPr/>
          </a:p>
        </p:txBody>
      </p:sp>
      <p:sp>
        <p:nvSpPr>
          <p:cNvPr id="2" name="Holder 2"/>
          <p:cNvSpPr>
            <a:spLocks noGrp="1"/>
          </p:cNvSpPr>
          <p:nvPr>
            <p:ph type="title"/>
          </p:nvPr>
        </p:nvSpPr>
        <p:spPr>
          <a:xfrm>
            <a:off x="635889" y="583438"/>
            <a:ext cx="7872221" cy="487680"/>
          </a:xfrm>
          <a:prstGeom prst="rect">
            <a:avLst/>
          </a:prstGeom>
        </p:spPr>
        <p:txBody>
          <a:bodyPr wrap="square" lIns="0" tIns="0" rIns="0" bIns="0">
            <a:spAutoFit/>
          </a:bodyPr>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a:xfrm>
            <a:off x="1247139" y="1958340"/>
            <a:ext cx="7589520" cy="4550409"/>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6/26/2016</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609600"/>
            <a:ext cx="8077200" cy="533400"/>
          </a:xfrm>
          <a:custGeom>
            <a:avLst/>
            <a:gdLst/>
            <a:ahLst/>
            <a:cxnLst/>
            <a:rect l="l" t="t" r="r" b="b"/>
            <a:pathLst>
              <a:path w="8077200" h="533400">
                <a:moveTo>
                  <a:pt x="0" y="533400"/>
                </a:moveTo>
                <a:lnTo>
                  <a:pt x="8077200" y="533400"/>
                </a:lnTo>
                <a:lnTo>
                  <a:pt x="8077200" y="0"/>
                </a:lnTo>
                <a:lnTo>
                  <a:pt x="0" y="0"/>
                </a:lnTo>
                <a:lnTo>
                  <a:pt x="0" y="533400"/>
                </a:lnTo>
                <a:close/>
              </a:path>
            </a:pathLst>
          </a:custGeom>
          <a:solidFill>
            <a:srgbClr val="33CCCC"/>
          </a:solidFill>
        </p:spPr>
        <p:txBody>
          <a:bodyPr wrap="square" lIns="0" tIns="0" rIns="0" bIns="0" rtlCol="0"/>
          <a:lstStyle/>
          <a:p>
            <a:endParaRPr/>
          </a:p>
        </p:txBody>
      </p:sp>
      <p:sp>
        <p:nvSpPr>
          <p:cNvPr id="3" name="object 3"/>
          <p:cNvSpPr/>
          <p:nvPr/>
        </p:nvSpPr>
        <p:spPr>
          <a:xfrm>
            <a:off x="1066800" y="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008080"/>
          </a:solidFill>
        </p:spPr>
        <p:txBody>
          <a:bodyPr wrap="square" lIns="0" tIns="0" rIns="0" bIns="0" rtlCol="0"/>
          <a:lstStyle/>
          <a:p>
            <a:endParaRPr/>
          </a:p>
        </p:txBody>
      </p:sp>
      <p:sp>
        <p:nvSpPr>
          <p:cNvPr id="4" name="object 4"/>
          <p:cNvSpPr/>
          <p:nvPr/>
        </p:nvSpPr>
        <p:spPr>
          <a:xfrm>
            <a:off x="0" y="533398"/>
            <a:ext cx="10795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0"/>
            <a:ext cx="1079500" cy="596900"/>
          </a:xfrm>
          <a:custGeom>
            <a:avLst/>
            <a:gdLst/>
            <a:ahLst/>
            <a:cxnLst/>
            <a:rect l="l" t="t" r="r" b="b"/>
            <a:pathLst>
              <a:path w="1079500" h="596900">
                <a:moveTo>
                  <a:pt x="0" y="596900"/>
                </a:moveTo>
                <a:lnTo>
                  <a:pt x="1079500" y="596900"/>
                </a:lnTo>
                <a:lnTo>
                  <a:pt x="1079500" y="0"/>
                </a:lnTo>
                <a:lnTo>
                  <a:pt x="0" y="0"/>
                </a:lnTo>
                <a:lnTo>
                  <a:pt x="0" y="5969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xfrm>
            <a:off x="1681988" y="2156967"/>
            <a:ext cx="6426835" cy="1646555"/>
          </a:xfrm>
          <a:prstGeom prst="rect">
            <a:avLst/>
          </a:prstGeom>
        </p:spPr>
        <p:txBody>
          <a:bodyPr vert="horz" wrap="square" lIns="0" tIns="0" rIns="0" bIns="0" rtlCol="0">
            <a:spAutoFit/>
          </a:bodyPr>
          <a:lstStyle/>
          <a:p>
            <a:pPr marL="12700">
              <a:lnSpc>
                <a:spcPct val="100000"/>
              </a:lnSpc>
            </a:pPr>
            <a:r>
              <a:rPr sz="5400" spc="-5" dirty="0">
                <a:solidFill>
                  <a:srgbClr val="000000"/>
                </a:solidFill>
              </a:rPr>
              <a:t>Exception</a:t>
            </a:r>
            <a:r>
              <a:rPr sz="5400" spc="-20" dirty="0">
                <a:solidFill>
                  <a:srgbClr val="000000"/>
                </a:solidFill>
              </a:rPr>
              <a:t> </a:t>
            </a:r>
            <a:r>
              <a:rPr sz="5400" spc="-5" dirty="0">
                <a:solidFill>
                  <a:srgbClr val="000000"/>
                </a:solidFill>
              </a:rPr>
              <a:t>Handling</a:t>
            </a:r>
            <a:endParaRPr sz="5400"/>
          </a:p>
          <a:p>
            <a:pPr marR="180340" algn="ctr">
              <a:lnSpc>
                <a:spcPct val="100000"/>
              </a:lnSpc>
            </a:pPr>
            <a:r>
              <a:rPr sz="5400" dirty="0">
                <a:solidFill>
                  <a:srgbClr val="FF6600"/>
                </a:solidFill>
              </a:rPr>
              <a:t>Unit</a:t>
            </a:r>
            <a:r>
              <a:rPr sz="5400" spc="-100" dirty="0">
                <a:solidFill>
                  <a:srgbClr val="FF6600"/>
                </a:solidFill>
              </a:rPr>
              <a:t> </a:t>
            </a:r>
            <a:r>
              <a:rPr sz="5400" dirty="0">
                <a:solidFill>
                  <a:srgbClr val="FF6600"/>
                </a:solidFill>
              </a:rPr>
              <a:t>6</a:t>
            </a:r>
            <a:endParaRPr sz="5400"/>
          </a:p>
        </p:txBody>
      </p:sp>
      <p:sp>
        <p:nvSpPr>
          <p:cNvPr id="7" name="object 7"/>
          <p:cNvSpPr txBox="1"/>
          <p:nvPr/>
        </p:nvSpPr>
        <p:spPr>
          <a:xfrm>
            <a:off x="3376929" y="3807967"/>
            <a:ext cx="2847340" cy="609600"/>
          </a:xfrm>
          <a:prstGeom prst="rect">
            <a:avLst/>
          </a:prstGeom>
        </p:spPr>
        <p:txBody>
          <a:bodyPr vert="horz" wrap="square" lIns="0" tIns="0" rIns="0" bIns="0" rtlCol="0">
            <a:spAutoFit/>
          </a:bodyPr>
          <a:lstStyle/>
          <a:p>
            <a:pPr marL="12700">
              <a:lnSpc>
                <a:spcPct val="100000"/>
              </a:lnSpc>
            </a:pPr>
            <a:r>
              <a:rPr sz="4000" b="1" dirty="0">
                <a:solidFill>
                  <a:srgbClr val="FF6600"/>
                </a:solidFill>
                <a:latin typeface="Arial"/>
                <a:cs typeface="Arial"/>
              </a:rPr>
              <a:t>Pradeep</a:t>
            </a:r>
            <a:r>
              <a:rPr sz="4000" b="1" spc="-114" dirty="0">
                <a:solidFill>
                  <a:srgbClr val="FF6600"/>
                </a:solidFill>
                <a:latin typeface="Arial"/>
                <a:cs typeface="Arial"/>
              </a:rPr>
              <a:t> </a:t>
            </a:r>
            <a:r>
              <a:rPr sz="4000" b="1" dirty="0">
                <a:solidFill>
                  <a:srgbClr val="FF6600"/>
                </a:solidFill>
                <a:latin typeface="Arial"/>
                <a:cs typeface="Arial"/>
              </a:rPr>
              <a:t>LN</a:t>
            </a:r>
            <a:endParaRPr sz="4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360295">
              <a:lnSpc>
                <a:spcPct val="100000"/>
              </a:lnSpc>
            </a:pPr>
            <a:r>
              <a:rPr sz="3600" spc="-5" dirty="0"/>
              <a:t>Types </a:t>
            </a:r>
            <a:r>
              <a:rPr sz="3600" dirty="0"/>
              <a:t>of</a:t>
            </a:r>
            <a:r>
              <a:rPr sz="3600" spc="-85" dirty="0"/>
              <a:t> </a:t>
            </a:r>
            <a:r>
              <a:rPr sz="3600" dirty="0"/>
              <a:t>Exception</a:t>
            </a:r>
            <a:endParaRPr sz="3600"/>
          </a:p>
        </p:txBody>
      </p:sp>
      <p:sp>
        <p:nvSpPr>
          <p:cNvPr id="7" name="object 7"/>
          <p:cNvSpPr txBox="1"/>
          <p:nvPr/>
        </p:nvSpPr>
        <p:spPr>
          <a:xfrm>
            <a:off x="1247139" y="1255521"/>
            <a:ext cx="5490845" cy="1360170"/>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Lst>
            </a:pPr>
            <a:r>
              <a:rPr sz="2800" dirty="0">
                <a:latin typeface="Arial"/>
                <a:cs typeface="Arial"/>
              </a:rPr>
              <a:t>Exceptions are of 2</a:t>
            </a:r>
            <a:r>
              <a:rPr sz="2800" spc="-80" dirty="0">
                <a:latin typeface="Arial"/>
                <a:cs typeface="Arial"/>
              </a:rPr>
              <a:t> </a:t>
            </a:r>
            <a:r>
              <a:rPr sz="2800" dirty="0">
                <a:latin typeface="Arial"/>
                <a:cs typeface="Arial"/>
              </a:rPr>
              <a:t>types</a:t>
            </a:r>
            <a:endParaRPr sz="2800">
              <a:latin typeface="Arial"/>
              <a:cs typeface="Arial"/>
            </a:endParaRPr>
          </a:p>
          <a:p>
            <a:pPr marL="755650" lvl="1" indent="-285750">
              <a:lnSpc>
                <a:spcPct val="100000"/>
              </a:lnSpc>
              <a:spcBef>
                <a:spcPts val="505"/>
              </a:spcBef>
              <a:buClr>
                <a:srgbClr val="333399"/>
              </a:buClr>
              <a:buFont typeface="Wingdings"/>
              <a:buChar char=""/>
              <a:tabLst>
                <a:tab pos="755650" algn="l"/>
                <a:tab pos="756285" algn="l"/>
              </a:tabLst>
            </a:pPr>
            <a:r>
              <a:rPr sz="2400" b="1" spc="-5" dirty="0">
                <a:solidFill>
                  <a:srgbClr val="FF6600"/>
                </a:solidFill>
                <a:latin typeface="Arial"/>
                <a:cs typeface="Arial"/>
              </a:rPr>
              <a:t>Checked</a:t>
            </a:r>
            <a:r>
              <a:rPr sz="2400" b="1" spc="-45" dirty="0">
                <a:solidFill>
                  <a:srgbClr val="FF6600"/>
                </a:solidFill>
                <a:latin typeface="Arial"/>
                <a:cs typeface="Arial"/>
              </a:rPr>
              <a:t> </a:t>
            </a:r>
            <a:r>
              <a:rPr sz="2400" b="1" spc="-5" dirty="0">
                <a:solidFill>
                  <a:srgbClr val="FF6600"/>
                </a:solidFill>
                <a:latin typeface="Arial"/>
                <a:cs typeface="Arial"/>
              </a:rPr>
              <a:t>exceptions</a:t>
            </a:r>
            <a:endParaRPr sz="2400">
              <a:latin typeface="Arial"/>
              <a:cs typeface="Arial"/>
            </a:endParaRPr>
          </a:p>
          <a:p>
            <a:pPr marL="755650" lvl="1" indent="-285750">
              <a:lnSpc>
                <a:spcPct val="100000"/>
              </a:lnSpc>
              <a:spcBef>
                <a:spcPts val="1000"/>
              </a:spcBef>
              <a:buClr>
                <a:srgbClr val="333399"/>
              </a:buClr>
              <a:buFont typeface="Wingdings"/>
              <a:buChar char=""/>
              <a:tabLst>
                <a:tab pos="755650" algn="l"/>
                <a:tab pos="756285" algn="l"/>
              </a:tabLst>
            </a:pPr>
            <a:r>
              <a:rPr sz="2400" b="1" spc="-5" dirty="0">
                <a:solidFill>
                  <a:srgbClr val="FF6600"/>
                </a:solidFill>
                <a:latin typeface="Arial"/>
                <a:cs typeface="Arial"/>
              </a:rPr>
              <a:t>Unchecked or runtime</a:t>
            </a:r>
            <a:r>
              <a:rPr sz="2400" b="1" spc="-10" dirty="0">
                <a:solidFill>
                  <a:srgbClr val="FF6600"/>
                </a:solidFill>
                <a:latin typeface="Arial"/>
                <a:cs typeface="Arial"/>
              </a:rPr>
              <a:t> </a:t>
            </a:r>
            <a:r>
              <a:rPr sz="2400" b="1" spc="-5" dirty="0">
                <a:solidFill>
                  <a:srgbClr val="FF6600"/>
                </a:solidFill>
                <a:latin typeface="Arial"/>
                <a:cs typeface="Arial"/>
              </a:rPr>
              <a:t>exception</a:t>
            </a:r>
            <a:endParaRPr sz="2400">
              <a:latin typeface="Arial"/>
              <a:cs typeface="Arial"/>
            </a:endParaRPr>
          </a:p>
        </p:txBody>
      </p:sp>
      <p:sp>
        <p:nvSpPr>
          <p:cNvPr id="8" name="object 8"/>
          <p:cNvSpPr/>
          <p:nvPr/>
        </p:nvSpPr>
        <p:spPr>
          <a:xfrm>
            <a:off x="1239011" y="2866644"/>
            <a:ext cx="7731252" cy="34655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360295">
              <a:lnSpc>
                <a:spcPct val="100000"/>
              </a:lnSpc>
            </a:pPr>
            <a:r>
              <a:rPr sz="3600" spc="-5" dirty="0"/>
              <a:t>Types </a:t>
            </a:r>
            <a:r>
              <a:rPr sz="3600" dirty="0"/>
              <a:t>of</a:t>
            </a:r>
            <a:r>
              <a:rPr sz="3600" spc="-85" dirty="0"/>
              <a:t> </a:t>
            </a:r>
            <a:r>
              <a:rPr sz="3600" dirty="0"/>
              <a:t>Exception</a:t>
            </a:r>
            <a:endParaRPr sz="3600"/>
          </a:p>
        </p:txBody>
      </p:sp>
      <p:sp>
        <p:nvSpPr>
          <p:cNvPr id="7" name="object 7"/>
          <p:cNvSpPr txBox="1"/>
          <p:nvPr/>
        </p:nvSpPr>
        <p:spPr>
          <a:xfrm>
            <a:off x="1247139" y="1220215"/>
            <a:ext cx="3313429" cy="375920"/>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Lst>
            </a:pPr>
            <a:r>
              <a:rPr sz="2400" b="1" spc="-5" dirty="0">
                <a:solidFill>
                  <a:srgbClr val="FF6600"/>
                </a:solidFill>
                <a:latin typeface="Arial"/>
                <a:cs typeface="Arial"/>
              </a:rPr>
              <a:t>Checked</a:t>
            </a:r>
            <a:r>
              <a:rPr sz="2400" b="1" spc="-45" dirty="0">
                <a:solidFill>
                  <a:srgbClr val="FF6600"/>
                </a:solidFill>
                <a:latin typeface="Arial"/>
                <a:cs typeface="Arial"/>
              </a:rPr>
              <a:t> </a:t>
            </a:r>
            <a:r>
              <a:rPr sz="2400" b="1" spc="-5" dirty="0">
                <a:solidFill>
                  <a:srgbClr val="FF6600"/>
                </a:solidFill>
                <a:latin typeface="Arial"/>
                <a:cs typeface="Arial"/>
              </a:rPr>
              <a:t>exceptions</a:t>
            </a:r>
            <a:endParaRPr sz="2400">
              <a:latin typeface="Arial"/>
              <a:cs typeface="Arial"/>
            </a:endParaRPr>
          </a:p>
        </p:txBody>
      </p:sp>
      <p:sp>
        <p:nvSpPr>
          <p:cNvPr id="8" name="object 8"/>
          <p:cNvSpPr txBox="1"/>
          <p:nvPr/>
        </p:nvSpPr>
        <p:spPr>
          <a:xfrm>
            <a:off x="1704594" y="1684020"/>
            <a:ext cx="3116580" cy="314960"/>
          </a:xfrm>
          <a:prstGeom prst="rect">
            <a:avLst/>
          </a:prstGeom>
        </p:spPr>
        <p:txBody>
          <a:bodyPr vert="horz" wrap="square" lIns="0" tIns="0" rIns="0" bIns="0" rtlCol="0">
            <a:spAutoFit/>
          </a:bodyPr>
          <a:lstStyle/>
          <a:p>
            <a:pPr marL="298450" indent="-285750">
              <a:lnSpc>
                <a:spcPct val="100000"/>
              </a:lnSpc>
              <a:buClr>
                <a:srgbClr val="333399"/>
              </a:buClr>
              <a:buFont typeface="Wingdings"/>
              <a:buChar char=""/>
              <a:tabLst>
                <a:tab pos="297815" algn="l"/>
                <a:tab pos="298450" algn="l"/>
                <a:tab pos="1229360" algn="l"/>
                <a:tab pos="1819910" algn="l"/>
              </a:tabLst>
            </a:pPr>
            <a:r>
              <a:rPr sz="2000" spc="-5" dirty="0">
                <a:latin typeface="Arial"/>
                <a:cs typeface="Arial"/>
              </a:rPr>
              <a:t>These	are	exceptional</a:t>
            </a:r>
            <a:endParaRPr sz="2000">
              <a:latin typeface="Arial"/>
              <a:cs typeface="Arial"/>
            </a:endParaRPr>
          </a:p>
        </p:txBody>
      </p:sp>
      <p:sp>
        <p:nvSpPr>
          <p:cNvPr id="9" name="object 9"/>
          <p:cNvSpPr txBox="1"/>
          <p:nvPr/>
        </p:nvSpPr>
        <p:spPr>
          <a:xfrm>
            <a:off x="5020817" y="1684020"/>
            <a:ext cx="3815715" cy="314960"/>
          </a:xfrm>
          <a:prstGeom prst="rect">
            <a:avLst/>
          </a:prstGeom>
        </p:spPr>
        <p:txBody>
          <a:bodyPr vert="horz" wrap="square" lIns="0" tIns="0" rIns="0" bIns="0" rtlCol="0">
            <a:spAutoFit/>
          </a:bodyPr>
          <a:lstStyle/>
          <a:p>
            <a:pPr marL="12700">
              <a:lnSpc>
                <a:spcPct val="100000"/>
              </a:lnSpc>
              <a:tabLst>
                <a:tab pos="1380490" algn="l"/>
                <a:tab pos="2027555" algn="l"/>
                <a:tab pos="2392045" algn="l"/>
                <a:tab pos="3054985" algn="l"/>
              </a:tabLst>
            </a:pPr>
            <a:r>
              <a:rPr sz="2000" spc="-5" dirty="0">
                <a:latin typeface="Arial"/>
                <a:cs typeface="Arial"/>
              </a:rPr>
              <a:t>conditi</a:t>
            </a:r>
            <a:r>
              <a:rPr sz="2000" dirty="0">
                <a:latin typeface="Arial"/>
                <a:cs typeface="Arial"/>
              </a:rPr>
              <a:t>o</a:t>
            </a:r>
            <a:r>
              <a:rPr sz="2000" spc="-5" dirty="0">
                <a:latin typeface="Arial"/>
                <a:cs typeface="Arial"/>
              </a:rPr>
              <a:t>ns</a:t>
            </a:r>
            <a:r>
              <a:rPr sz="2000" dirty="0">
                <a:latin typeface="Arial"/>
                <a:cs typeface="Arial"/>
              </a:rPr>
              <a:t>	</a:t>
            </a:r>
            <a:r>
              <a:rPr sz="2000" spc="-5" dirty="0">
                <a:latin typeface="Arial"/>
                <a:cs typeface="Arial"/>
              </a:rPr>
              <a:t>that</a:t>
            </a:r>
            <a:r>
              <a:rPr sz="2000" dirty="0">
                <a:latin typeface="Arial"/>
                <a:cs typeface="Arial"/>
              </a:rPr>
              <a:t>	</a:t>
            </a:r>
            <a:r>
              <a:rPr sz="2000" spc="-5" dirty="0">
                <a:latin typeface="Arial"/>
                <a:cs typeface="Arial"/>
              </a:rPr>
              <a:t>a</a:t>
            </a:r>
            <a:r>
              <a:rPr sz="2000" dirty="0">
                <a:latin typeface="Arial"/>
                <a:cs typeface="Arial"/>
              </a:rPr>
              <a:t>	</a:t>
            </a:r>
            <a:r>
              <a:rPr sz="2000" spc="-5" dirty="0">
                <a:latin typeface="Arial"/>
                <a:cs typeface="Arial"/>
              </a:rPr>
              <a:t>well</a:t>
            </a:r>
            <a:r>
              <a:rPr sz="2000" dirty="0">
                <a:latin typeface="Arial"/>
                <a:cs typeface="Arial"/>
              </a:rPr>
              <a:t>	</a:t>
            </a:r>
            <a:r>
              <a:rPr sz="2000" spc="-5" dirty="0">
                <a:latin typeface="Arial"/>
                <a:cs typeface="Arial"/>
              </a:rPr>
              <a:t>written</a:t>
            </a:r>
            <a:endParaRPr sz="2000">
              <a:latin typeface="Arial"/>
              <a:cs typeface="Arial"/>
            </a:endParaRPr>
          </a:p>
        </p:txBody>
      </p:sp>
      <p:sp>
        <p:nvSpPr>
          <p:cNvPr id="10" name="object 10"/>
          <p:cNvSpPr txBox="1">
            <a:spLocks noGrp="1"/>
          </p:cNvSpPr>
          <p:nvPr>
            <p:ph type="body" idx="1"/>
          </p:nvPr>
        </p:nvSpPr>
        <p:spPr>
          <a:prstGeom prst="rect">
            <a:avLst/>
          </a:prstGeom>
        </p:spPr>
        <p:txBody>
          <a:bodyPr vert="horz" wrap="square" lIns="0" tIns="0" rIns="0" bIns="0" rtlCol="0">
            <a:spAutoFit/>
          </a:bodyPr>
          <a:lstStyle/>
          <a:p>
            <a:pPr marL="755650">
              <a:lnSpc>
                <a:spcPct val="100000"/>
              </a:lnSpc>
            </a:pPr>
            <a:r>
              <a:rPr spc="-5" dirty="0"/>
              <a:t>application should anticipate and recover</a:t>
            </a:r>
            <a:r>
              <a:rPr spc="85" dirty="0"/>
              <a:t> </a:t>
            </a:r>
            <a:r>
              <a:rPr spc="-5" dirty="0"/>
              <a:t>from.</a:t>
            </a:r>
          </a:p>
          <a:p>
            <a:pPr marL="635000" marR="5715" indent="-165100">
              <a:lnSpc>
                <a:spcPts val="2160"/>
              </a:lnSpc>
              <a:spcBef>
                <a:spcPts val="1025"/>
              </a:spcBef>
              <a:buClr>
                <a:srgbClr val="333399"/>
              </a:buClr>
              <a:buFont typeface="Wingdings"/>
              <a:buChar char=""/>
              <a:tabLst>
                <a:tab pos="755650" algn="l"/>
                <a:tab pos="756285" algn="l"/>
              </a:tabLst>
            </a:pPr>
            <a:r>
              <a:rPr spc="-5" dirty="0"/>
              <a:t>Since these exceptions are anticipated and are recoverable  conditions, compiler forces these exceptions to be</a:t>
            </a:r>
            <a:r>
              <a:rPr spc="80" dirty="0"/>
              <a:t> </a:t>
            </a:r>
            <a:r>
              <a:rPr spc="-5" dirty="0"/>
              <a:t>handled.</a:t>
            </a:r>
          </a:p>
          <a:p>
            <a:pPr marL="635000">
              <a:lnSpc>
                <a:spcPct val="100000"/>
              </a:lnSpc>
              <a:spcBef>
                <a:spcPts val="730"/>
              </a:spcBef>
            </a:pPr>
            <a:r>
              <a:rPr spc="-5" dirty="0"/>
              <a:t>e.g.:</a:t>
            </a:r>
            <a:r>
              <a:rPr spc="-40" dirty="0"/>
              <a:t> </a:t>
            </a:r>
            <a:r>
              <a:rPr spc="-5" dirty="0"/>
              <a:t>FileNotFoundException</a:t>
            </a:r>
          </a:p>
          <a:p>
            <a:pPr marL="355600" indent="-342900">
              <a:lnSpc>
                <a:spcPct val="100000"/>
              </a:lnSpc>
              <a:spcBef>
                <a:spcPts val="700"/>
              </a:spcBef>
              <a:buClr>
                <a:srgbClr val="333399"/>
              </a:buClr>
              <a:buFont typeface="Wingdings"/>
              <a:buChar char=""/>
              <a:tabLst>
                <a:tab pos="354965" algn="l"/>
                <a:tab pos="355600" algn="l"/>
              </a:tabLst>
            </a:pPr>
            <a:r>
              <a:rPr sz="2400" b="1" spc="-5" dirty="0">
                <a:solidFill>
                  <a:srgbClr val="FF6600"/>
                </a:solidFill>
                <a:latin typeface="Arial"/>
                <a:cs typeface="Arial"/>
              </a:rPr>
              <a:t>Unchecked or runtime exception</a:t>
            </a:r>
            <a:endParaRPr sz="2400">
              <a:latin typeface="Arial"/>
              <a:cs typeface="Arial"/>
            </a:endParaRPr>
          </a:p>
          <a:p>
            <a:pPr marL="755650" marR="5080" lvl="1" indent="-285750" algn="just">
              <a:lnSpc>
                <a:spcPct val="90000"/>
              </a:lnSpc>
              <a:spcBef>
                <a:spcPts val="1005"/>
              </a:spcBef>
              <a:buClr>
                <a:srgbClr val="333399"/>
              </a:buClr>
              <a:buFont typeface="Wingdings"/>
              <a:buChar char=""/>
              <a:tabLst>
                <a:tab pos="756285" algn="l"/>
              </a:tabLst>
            </a:pPr>
            <a:r>
              <a:rPr sz="2000" spc="-5" dirty="0">
                <a:latin typeface="Arial"/>
                <a:cs typeface="Arial"/>
              </a:rPr>
              <a:t>These are exceptional conditions that are internal to the  </a:t>
            </a:r>
            <a:r>
              <a:rPr sz="2000" dirty="0">
                <a:latin typeface="Arial"/>
                <a:cs typeface="Arial"/>
              </a:rPr>
              <a:t>application, </a:t>
            </a:r>
            <a:r>
              <a:rPr sz="2000" spc="-5" dirty="0">
                <a:latin typeface="Arial"/>
                <a:cs typeface="Arial"/>
              </a:rPr>
              <a:t>and that the application cannot anticipate </a:t>
            </a:r>
            <a:r>
              <a:rPr sz="2000" spc="-15" dirty="0">
                <a:latin typeface="Arial"/>
                <a:cs typeface="Arial"/>
              </a:rPr>
              <a:t>or  </a:t>
            </a:r>
            <a:r>
              <a:rPr sz="2000" spc="-5" dirty="0">
                <a:latin typeface="Arial"/>
                <a:cs typeface="Arial"/>
              </a:rPr>
              <a:t>recover</a:t>
            </a:r>
            <a:r>
              <a:rPr sz="2000" spc="-70" dirty="0">
                <a:latin typeface="Arial"/>
                <a:cs typeface="Arial"/>
              </a:rPr>
              <a:t> </a:t>
            </a:r>
            <a:r>
              <a:rPr sz="2000" spc="-5" dirty="0">
                <a:latin typeface="Arial"/>
                <a:cs typeface="Arial"/>
              </a:rPr>
              <a:t>from.</a:t>
            </a:r>
            <a:endParaRPr sz="2000">
              <a:latin typeface="Arial"/>
              <a:cs typeface="Arial"/>
            </a:endParaRPr>
          </a:p>
          <a:p>
            <a:pPr marL="755650" marR="6350" lvl="1" indent="-285750" algn="just">
              <a:lnSpc>
                <a:spcPts val="2160"/>
              </a:lnSpc>
              <a:spcBef>
                <a:spcPts val="1035"/>
              </a:spcBef>
              <a:buClr>
                <a:srgbClr val="333399"/>
              </a:buClr>
              <a:buFont typeface="Wingdings"/>
              <a:buChar char=""/>
              <a:tabLst>
                <a:tab pos="756285" algn="l"/>
              </a:tabLst>
            </a:pPr>
            <a:r>
              <a:rPr sz="2000" spc="-5" dirty="0">
                <a:latin typeface="Arial"/>
                <a:cs typeface="Arial"/>
              </a:rPr>
              <a:t>These usually indicate programming bugs, such as </a:t>
            </a:r>
            <a:r>
              <a:rPr sz="2000" dirty="0">
                <a:latin typeface="Arial"/>
                <a:cs typeface="Arial"/>
              </a:rPr>
              <a:t>logical  </a:t>
            </a:r>
            <a:r>
              <a:rPr sz="2000" spc="-5" dirty="0">
                <a:latin typeface="Arial"/>
                <a:cs typeface="Arial"/>
              </a:rPr>
              <a:t>errors or improper use of an</a:t>
            </a:r>
            <a:r>
              <a:rPr sz="2000" spc="-40" dirty="0">
                <a:latin typeface="Arial"/>
                <a:cs typeface="Arial"/>
              </a:rPr>
              <a:t> </a:t>
            </a:r>
            <a:r>
              <a:rPr sz="2000" spc="-5" dirty="0">
                <a:latin typeface="Arial"/>
                <a:cs typeface="Arial"/>
              </a:rPr>
              <a:t>API.</a:t>
            </a:r>
            <a:endParaRPr sz="2000">
              <a:latin typeface="Arial"/>
              <a:cs typeface="Arial"/>
            </a:endParaRPr>
          </a:p>
          <a:p>
            <a:pPr marL="755650" marR="5080" lvl="1" indent="-285750" algn="just">
              <a:lnSpc>
                <a:spcPts val="2160"/>
              </a:lnSpc>
              <a:spcBef>
                <a:spcPts val="1000"/>
              </a:spcBef>
              <a:buClr>
                <a:srgbClr val="333399"/>
              </a:buClr>
              <a:buFont typeface="Wingdings"/>
              <a:buChar char=""/>
              <a:tabLst>
                <a:tab pos="756285" algn="l"/>
              </a:tabLst>
            </a:pPr>
            <a:r>
              <a:rPr sz="2000" spc="-5" dirty="0">
                <a:latin typeface="Arial"/>
                <a:cs typeface="Arial"/>
              </a:rPr>
              <a:t>Since these can be fixed programmatically, compiler does  not force these exceptions to be</a:t>
            </a:r>
            <a:r>
              <a:rPr sz="2000" spc="-15" dirty="0">
                <a:latin typeface="Arial"/>
                <a:cs typeface="Arial"/>
              </a:rPr>
              <a:t> </a:t>
            </a:r>
            <a:r>
              <a:rPr sz="2000" spc="-5" dirty="0">
                <a:latin typeface="Arial"/>
                <a:cs typeface="Arial"/>
              </a:rPr>
              <a:t>handled.</a:t>
            </a:r>
            <a:endParaRPr sz="2000">
              <a:latin typeface="Arial"/>
              <a:cs typeface="Arial"/>
            </a:endParaRPr>
          </a:p>
          <a:p>
            <a:pPr marL="703580">
              <a:lnSpc>
                <a:spcPct val="100000"/>
              </a:lnSpc>
              <a:spcBef>
                <a:spcPts val="725"/>
              </a:spcBef>
            </a:pPr>
            <a:r>
              <a:rPr spc="-5" dirty="0"/>
              <a:t>e.g.:</a:t>
            </a:r>
            <a:r>
              <a:rPr spc="-30" dirty="0"/>
              <a:t> </a:t>
            </a:r>
            <a:r>
              <a:rPr spc="-5" dirty="0"/>
              <a:t>NullPointerException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223770">
              <a:lnSpc>
                <a:spcPct val="100000"/>
              </a:lnSpc>
            </a:pPr>
            <a:r>
              <a:rPr spc="-5" dirty="0"/>
              <a:t>Throwing an</a:t>
            </a:r>
            <a:r>
              <a:rPr spc="-60" dirty="0"/>
              <a:t> </a:t>
            </a:r>
            <a:r>
              <a:rPr spc="-5" dirty="0"/>
              <a:t>Exception</a:t>
            </a:r>
          </a:p>
        </p:txBody>
      </p:sp>
      <p:sp>
        <p:nvSpPr>
          <p:cNvPr id="7" name="object 7"/>
          <p:cNvSpPr/>
          <p:nvPr/>
        </p:nvSpPr>
        <p:spPr>
          <a:xfrm>
            <a:off x="1403603" y="3369564"/>
            <a:ext cx="7411211" cy="2907792"/>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247139" y="1107440"/>
            <a:ext cx="7589520" cy="5053330"/>
          </a:xfrm>
          <a:prstGeom prst="rect">
            <a:avLst/>
          </a:prstGeom>
        </p:spPr>
        <p:txBody>
          <a:bodyPr vert="horz" wrap="square" lIns="0" tIns="0" rIns="0" bIns="0" rtlCol="0">
            <a:spAutoFit/>
          </a:bodyPr>
          <a:lstStyle/>
          <a:p>
            <a:pPr marL="355600" indent="-342900">
              <a:lnSpc>
                <a:spcPts val="2590"/>
              </a:lnSpc>
              <a:buClr>
                <a:srgbClr val="333399"/>
              </a:buClr>
              <a:buFont typeface="Wingdings"/>
              <a:buChar char=""/>
              <a:tabLst>
                <a:tab pos="354965" algn="l"/>
                <a:tab pos="355600" algn="l"/>
                <a:tab pos="855980" algn="l"/>
                <a:tab pos="2187575" algn="l"/>
                <a:tab pos="2839720" algn="l"/>
                <a:tab pos="3424554" algn="l"/>
                <a:tab pos="4415155" algn="l"/>
                <a:tab pos="5913755" algn="l"/>
                <a:tab pos="6328410" algn="l"/>
                <a:tab pos="7235825" algn="l"/>
              </a:tabLst>
            </a:pPr>
            <a:r>
              <a:rPr sz="2400" spc="-5" dirty="0">
                <a:latin typeface="Arial"/>
                <a:cs typeface="Arial"/>
              </a:rPr>
              <a:t>Al</a:t>
            </a:r>
            <a:r>
              <a:rPr sz="2400" dirty="0">
                <a:latin typeface="Arial"/>
                <a:cs typeface="Arial"/>
              </a:rPr>
              <a:t>l	me</a:t>
            </a:r>
            <a:r>
              <a:rPr sz="2400" spc="-10" dirty="0">
                <a:latin typeface="Arial"/>
                <a:cs typeface="Arial"/>
              </a:rPr>
              <a:t>t</a:t>
            </a:r>
            <a:r>
              <a:rPr sz="2400" dirty="0">
                <a:latin typeface="Arial"/>
                <a:cs typeface="Arial"/>
              </a:rPr>
              <a:t>hods	use	the	</a:t>
            </a:r>
            <a:r>
              <a:rPr sz="2400" b="1" i="1" dirty="0">
                <a:solidFill>
                  <a:srgbClr val="FF6600"/>
                </a:solidFill>
                <a:latin typeface="Arial"/>
                <a:cs typeface="Arial"/>
              </a:rPr>
              <a:t>thr</a:t>
            </a:r>
            <a:r>
              <a:rPr sz="2400" b="1" i="1" spc="-15" dirty="0">
                <a:solidFill>
                  <a:srgbClr val="FF6600"/>
                </a:solidFill>
                <a:latin typeface="Arial"/>
                <a:cs typeface="Arial"/>
              </a:rPr>
              <a:t>o</a:t>
            </a:r>
            <a:r>
              <a:rPr sz="2400" b="1" i="1" dirty="0">
                <a:solidFill>
                  <a:srgbClr val="FF6600"/>
                </a:solidFill>
                <a:latin typeface="Arial"/>
                <a:cs typeface="Arial"/>
              </a:rPr>
              <a:t>w	</a:t>
            </a:r>
            <a:r>
              <a:rPr sz="2400" dirty="0">
                <a:latin typeface="Arial"/>
                <a:cs typeface="Arial"/>
              </a:rPr>
              <a:t>s</a:t>
            </a:r>
            <a:r>
              <a:rPr sz="2400" spc="-15" dirty="0">
                <a:latin typeface="Arial"/>
                <a:cs typeface="Arial"/>
              </a:rPr>
              <a:t>t</a:t>
            </a:r>
            <a:r>
              <a:rPr sz="2400" dirty="0">
                <a:latin typeface="Arial"/>
                <a:cs typeface="Arial"/>
              </a:rPr>
              <a:t>atement	</a:t>
            </a:r>
            <a:r>
              <a:rPr sz="2400" spc="-10" dirty="0">
                <a:latin typeface="Arial"/>
                <a:cs typeface="Arial"/>
              </a:rPr>
              <a:t>t</a:t>
            </a:r>
            <a:r>
              <a:rPr sz="2400" dirty="0">
                <a:latin typeface="Arial"/>
                <a:cs typeface="Arial"/>
              </a:rPr>
              <a:t>o	throw	an</a:t>
            </a:r>
            <a:endParaRPr sz="2400">
              <a:latin typeface="Arial"/>
              <a:cs typeface="Arial"/>
            </a:endParaRPr>
          </a:p>
          <a:p>
            <a:pPr marL="355600">
              <a:lnSpc>
                <a:spcPts val="2590"/>
              </a:lnSpc>
            </a:pPr>
            <a:r>
              <a:rPr sz="2400" spc="-5" dirty="0">
                <a:latin typeface="Arial"/>
                <a:cs typeface="Arial"/>
              </a:rPr>
              <a:t>exception.</a:t>
            </a:r>
            <a:endParaRPr sz="2400">
              <a:latin typeface="Arial"/>
              <a:cs typeface="Arial"/>
            </a:endParaRPr>
          </a:p>
          <a:p>
            <a:pPr marL="355600" marR="5080" indent="-342900" algn="just">
              <a:lnSpc>
                <a:spcPct val="80000"/>
              </a:lnSpc>
              <a:spcBef>
                <a:spcPts val="575"/>
              </a:spcBef>
              <a:buClr>
                <a:srgbClr val="333399"/>
              </a:buClr>
              <a:buFont typeface="Wingdings"/>
              <a:buChar char=""/>
              <a:tabLst>
                <a:tab pos="355600" algn="l"/>
              </a:tabLst>
            </a:pPr>
            <a:r>
              <a:rPr sz="2400" dirty="0">
                <a:latin typeface="Arial"/>
                <a:cs typeface="Arial"/>
              </a:rPr>
              <a:t>The </a:t>
            </a:r>
            <a:r>
              <a:rPr sz="2400" b="1" i="1" dirty="0">
                <a:solidFill>
                  <a:srgbClr val="FF6600"/>
                </a:solidFill>
                <a:latin typeface="Arial"/>
                <a:cs typeface="Arial"/>
              </a:rPr>
              <a:t>throw </a:t>
            </a:r>
            <a:r>
              <a:rPr sz="2400" spc="-5" dirty="0">
                <a:latin typeface="Arial"/>
                <a:cs typeface="Arial"/>
              </a:rPr>
              <a:t>statement </a:t>
            </a:r>
            <a:r>
              <a:rPr sz="2400" dirty="0">
                <a:latin typeface="Arial"/>
                <a:cs typeface="Arial"/>
              </a:rPr>
              <a:t>requires </a:t>
            </a:r>
            <a:r>
              <a:rPr sz="2400" spc="-5" dirty="0">
                <a:latin typeface="Arial"/>
                <a:cs typeface="Arial"/>
              </a:rPr>
              <a:t>a </a:t>
            </a:r>
            <a:r>
              <a:rPr sz="2400" dirty="0">
                <a:latin typeface="Arial"/>
                <a:cs typeface="Arial"/>
              </a:rPr>
              <a:t>throwable </a:t>
            </a:r>
            <a:r>
              <a:rPr sz="2400" spc="-5" dirty="0">
                <a:latin typeface="Arial"/>
                <a:cs typeface="Arial"/>
              </a:rPr>
              <a:t>object as  </a:t>
            </a:r>
            <a:r>
              <a:rPr sz="2400" dirty="0">
                <a:latin typeface="Arial"/>
                <a:cs typeface="Arial"/>
              </a:rPr>
              <a:t>argument. A throwable </a:t>
            </a:r>
            <a:r>
              <a:rPr sz="2400" spc="-5" dirty="0">
                <a:latin typeface="Arial"/>
                <a:cs typeface="Arial"/>
              </a:rPr>
              <a:t>object are instances of </a:t>
            </a:r>
            <a:r>
              <a:rPr sz="2400" spc="-10" dirty="0">
                <a:latin typeface="Arial"/>
                <a:cs typeface="Arial"/>
              </a:rPr>
              <a:t>any  </a:t>
            </a:r>
            <a:r>
              <a:rPr sz="2400" spc="-5" dirty="0">
                <a:latin typeface="Arial"/>
                <a:cs typeface="Arial"/>
              </a:rPr>
              <a:t>subclass of </a:t>
            </a:r>
            <a:r>
              <a:rPr sz="2400" dirty="0">
                <a:latin typeface="Arial"/>
                <a:cs typeface="Arial"/>
              </a:rPr>
              <a:t>the </a:t>
            </a:r>
            <a:r>
              <a:rPr sz="2400" b="1" i="1" spc="-5" dirty="0">
                <a:solidFill>
                  <a:srgbClr val="FF6600"/>
                </a:solidFill>
                <a:latin typeface="Arial"/>
                <a:cs typeface="Arial"/>
              </a:rPr>
              <a:t>Throwable</a:t>
            </a:r>
            <a:r>
              <a:rPr sz="2400" b="1" i="1" spc="-10" dirty="0">
                <a:solidFill>
                  <a:srgbClr val="FF6600"/>
                </a:solidFill>
                <a:latin typeface="Arial"/>
                <a:cs typeface="Arial"/>
              </a:rPr>
              <a:t> </a:t>
            </a:r>
            <a:r>
              <a:rPr sz="2400" spc="-5" dirty="0">
                <a:latin typeface="Arial"/>
                <a:cs typeface="Arial"/>
              </a:rPr>
              <a:t>class.</a:t>
            </a:r>
            <a:endParaRPr sz="2400">
              <a:latin typeface="Arial"/>
              <a:cs typeface="Arial"/>
            </a:endParaRPr>
          </a:p>
          <a:p>
            <a:pPr marL="355600" marR="5715" indent="-342900" algn="just">
              <a:lnSpc>
                <a:spcPct val="80000"/>
              </a:lnSpc>
              <a:spcBef>
                <a:spcPts val="575"/>
              </a:spcBef>
              <a:buClr>
                <a:srgbClr val="333399"/>
              </a:buClr>
              <a:buFont typeface="Wingdings"/>
              <a:buChar char=""/>
              <a:tabLst>
                <a:tab pos="355600" algn="l"/>
              </a:tabLst>
            </a:pPr>
            <a:r>
              <a:rPr sz="2400" b="1" i="1" dirty="0">
                <a:solidFill>
                  <a:srgbClr val="FF6600"/>
                </a:solidFill>
                <a:latin typeface="Arial"/>
                <a:cs typeface="Arial"/>
              </a:rPr>
              <a:t>throw </a:t>
            </a:r>
            <a:r>
              <a:rPr sz="2400" spc="-5" dirty="0">
                <a:latin typeface="Arial"/>
                <a:cs typeface="Arial"/>
              </a:rPr>
              <a:t>causes </a:t>
            </a:r>
            <a:r>
              <a:rPr sz="2400" dirty="0">
                <a:latin typeface="Arial"/>
                <a:cs typeface="Arial"/>
              </a:rPr>
              <a:t>the </a:t>
            </a:r>
            <a:r>
              <a:rPr sz="2400" spc="-5" dirty="0">
                <a:latin typeface="Arial"/>
                <a:cs typeface="Arial"/>
              </a:rPr>
              <a:t>method to terminate and returns  an exception object to </a:t>
            </a:r>
            <a:r>
              <a:rPr sz="2400" dirty="0">
                <a:latin typeface="Arial"/>
                <a:cs typeface="Arial"/>
              </a:rPr>
              <a:t>the</a:t>
            </a:r>
            <a:r>
              <a:rPr sz="2400" spc="25" dirty="0">
                <a:latin typeface="Arial"/>
                <a:cs typeface="Arial"/>
              </a:rPr>
              <a:t> </a:t>
            </a:r>
            <a:r>
              <a:rPr sz="2400" spc="-5" dirty="0">
                <a:latin typeface="Arial"/>
                <a:cs typeface="Arial"/>
              </a:rPr>
              <a:t>caller.</a:t>
            </a:r>
            <a:endParaRPr sz="2400">
              <a:latin typeface="Arial"/>
              <a:cs typeface="Arial"/>
            </a:endParaRPr>
          </a:p>
          <a:p>
            <a:pPr marL="368300">
              <a:lnSpc>
                <a:spcPct val="100000"/>
              </a:lnSpc>
              <a:spcBef>
                <a:spcPts val="730"/>
              </a:spcBef>
            </a:pPr>
            <a:r>
              <a:rPr sz="2000" spc="-5" dirty="0">
                <a:latin typeface="Arial"/>
                <a:cs typeface="Arial"/>
              </a:rPr>
              <a:t>public Object</a:t>
            </a:r>
            <a:r>
              <a:rPr sz="2000" spc="-40" dirty="0">
                <a:latin typeface="Arial"/>
                <a:cs typeface="Arial"/>
              </a:rPr>
              <a:t> </a:t>
            </a:r>
            <a:r>
              <a:rPr sz="2000" spc="-5" dirty="0">
                <a:latin typeface="Arial"/>
                <a:cs typeface="Arial"/>
              </a:rPr>
              <a:t>pop()</a:t>
            </a:r>
            <a:endParaRPr sz="2000">
              <a:latin typeface="Arial"/>
              <a:cs typeface="Arial"/>
            </a:endParaRPr>
          </a:p>
          <a:p>
            <a:pPr marL="368300">
              <a:lnSpc>
                <a:spcPct val="100000"/>
              </a:lnSpc>
              <a:spcBef>
                <a:spcPts val="1200"/>
              </a:spcBef>
            </a:pPr>
            <a:r>
              <a:rPr sz="2000" spc="-5" dirty="0">
                <a:latin typeface="Arial"/>
                <a:cs typeface="Arial"/>
              </a:rPr>
              <a:t>{</a:t>
            </a:r>
            <a:endParaRPr sz="2000">
              <a:latin typeface="Arial"/>
              <a:cs typeface="Arial"/>
            </a:endParaRPr>
          </a:p>
          <a:p>
            <a:pPr marL="927735">
              <a:lnSpc>
                <a:spcPct val="100000"/>
              </a:lnSpc>
              <a:spcBef>
                <a:spcPts val="1200"/>
              </a:spcBef>
            </a:pPr>
            <a:r>
              <a:rPr sz="2000" dirty="0">
                <a:latin typeface="Arial"/>
                <a:cs typeface="Arial"/>
              </a:rPr>
              <a:t>if(size ==</a:t>
            </a:r>
            <a:r>
              <a:rPr sz="2000" spc="-135" dirty="0">
                <a:latin typeface="Arial"/>
                <a:cs typeface="Arial"/>
              </a:rPr>
              <a:t> </a:t>
            </a:r>
            <a:r>
              <a:rPr sz="2000" spc="-5" dirty="0">
                <a:latin typeface="Arial"/>
                <a:cs typeface="Arial"/>
              </a:rPr>
              <a:t>0)</a:t>
            </a:r>
            <a:endParaRPr sz="2000">
              <a:latin typeface="Arial"/>
              <a:cs typeface="Arial"/>
            </a:endParaRPr>
          </a:p>
          <a:p>
            <a:pPr marL="1485900">
              <a:lnSpc>
                <a:spcPct val="100000"/>
              </a:lnSpc>
              <a:spcBef>
                <a:spcPts val="1430"/>
              </a:spcBef>
            </a:pPr>
            <a:r>
              <a:rPr sz="2400" b="1" dirty="0">
                <a:solidFill>
                  <a:srgbClr val="FF6600"/>
                </a:solidFill>
                <a:latin typeface="Arial"/>
                <a:cs typeface="Arial"/>
              </a:rPr>
              <a:t>throw </a:t>
            </a:r>
            <a:r>
              <a:rPr sz="2400" b="1" spc="-5" dirty="0">
                <a:solidFill>
                  <a:srgbClr val="FF6600"/>
                </a:solidFill>
                <a:latin typeface="Arial"/>
                <a:cs typeface="Arial"/>
              </a:rPr>
              <a:t>new</a:t>
            </a:r>
            <a:r>
              <a:rPr sz="2400" b="1" spc="-45" dirty="0">
                <a:solidFill>
                  <a:srgbClr val="FF6600"/>
                </a:solidFill>
                <a:latin typeface="Arial"/>
                <a:cs typeface="Arial"/>
              </a:rPr>
              <a:t> </a:t>
            </a:r>
            <a:r>
              <a:rPr sz="2400" b="1" spc="-5" dirty="0">
                <a:solidFill>
                  <a:srgbClr val="FF6600"/>
                </a:solidFill>
                <a:latin typeface="Arial"/>
                <a:cs typeface="Arial"/>
              </a:rPr>
              <a:t>EmptyStackException();</a:t>
            </a:r>
            <a:endParaRPr sz="2400">
              <a:latin typeface="Arial"/>
              <a:cs typeface="Arial"/>
            </a:endParaRPr>
          </a:p>
          <a:p>
            <a:pPr marL="927735">
              <a:lnSpc>
                <a:spcPct val="100000"/>
              </a:lnSpc>
              <a:spcBef>
                <a:spcPts val="1210"/>
              </a:spcBef>
            </a:pPr>
            <a:r>
              <a:rPr sz="2000" spc="-5" dirty="0">
                <a:latin typeface="Arial"/>
                <a:cs typeface="Arial"/>
              </a:rPr>
              <a:t>return</a:t>
            </a:r>
            <a:r>
              <a:rPr sz="2000" spc="-25" dirty="0">
                <a:latin typeface="Arial"/>
                <a:cs typeface="Arial"/>
              </a:rPr>
              <a:t> </a:t>
            </a:r>
            <a:r>
              <a:rPr sz="2000" spc="-5" dirty="0">
                <a:latin typeface="Arial"/>
                <a:cs typeface="Arial"/>
              </a:rPr>
              <a:t>objectAt(size--);</a:t>
            </a:r>
            <a:endParaRPr sz="2000">
              <a:latin typeface="Arial"/>
              <a:cs typeface="Arial"/>
            </a:endParaRPr>
          </a:p>
          <a:p>
            <a:pPr marL="368300">
              <a:lnSpc>
                <a:spcPct val="100000"/>
              </a:lnSpc>
              <a:spcBef>
                <a:spcPts val="1200"/>
              </a:spcBef>
            </a:pPr>
            <a:r>
              <a:rPr sz="2000" spc="-5" dirty="0">
                <a:latin typeface="Arial"/>
                <a:cs typeface="Arial"/>
              </a:rPr>
              <a:t>}</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562225">
              <a:lnSpc>
                <a:spcPct val="100000"/>
              </a:lnSpc>
            </a:pPr>
            <a:r>
              <a:rPr spc="-5" dirty="0"/>
              <a:t>Exception</a:t>
            </a:r>
            <a:r>
              <a:rPr spc="-65" dirty="0"/>
              <a:t> </a:t>
            </a:r>
            <a:r>
              <a:rPr spc="-5" dirty="0"/>
              <a:t>Handlers</a:t>
            </a:r>
          </a:p>
        </p:txBody>
      </p:sp>
      <p:sp>
        <p:nvSpPr>
          <p:cNvPr id="7" name="object 7"/>
          <p:cNvSpPr txBox="1"/>
          <p:nvPr/>
        </p:nvSpPr>
        <p:spPr>
          <a:xfrm>
            <a:off x="1247139" y="1179321"/>
            <a:ext cx="7590155" cy="4276725"/>
          </a:xfrm>
          <a:prstGeom prst="rect">
            <a:avLst/>
          </a:prstGeom>
        </p:spPr>
        <p:txBody>
          <a:bodyPr vert="horz" wrap="square" lIns="0" tIns="0" rIns="0" bIns="0" rtlCol="0">
            <a:spAutoFit/>
          </a:bodyPr>
          <a:lstStyle/>
          <a:p>
            <a:pPr marL="355600" marR="5080" indent="-342900" algn="just">
              <a:lnSpc>
                <a:spcPct val="100000"/>
              </a:lnSpc>
              <a:buClr>
                <a:srgbClr val="333399"/>
              </a:buClr>
              <a:buFont typeface="Wingdings"/>
              <a:buChar char=""/>
              <a:tabLst>
                <a:tab pos="355600" algn="l"/>
              </a:tabLst>
            </a:pPr>
            <a:r>
              <a:rPr sz="2800" dirty="0">
                <a:latin typeface="Arial"/>
                <a:cs typeface="Arial"/>
              </a:rPr>
              <a:t>Java programming language supports,  exception handling by providing three  exception handler components, these</a:t>
            </a:r>
            <a:r>
              <a:rPr sz="2800" spc="-40" dirty="0">
                <a:latin typeface="Arial"/>
                <a:cs typeface="Arial"/>
              </a:rPr>
              <a:t> </a:t>
            </a:r>
            <a:r>
              <a:rPr sz="2800" dirty="0">
                <a:latin typeface="Arial"/>
                <a:cs typeface="Arial"/>
              </a:rPr>
              <a:t>are</a:t>
            </a:r>
            <a:endParaRPr sz="2800">
              <a:latin typeface="Arial"/>
              <a:cs typeface="Arial"/>
            </a:endParaRPr>
          </a:p>
          <a:p>
            <a:pPr marL="355600" indent="-342900">
              <a:lnSpc>
                <a:spcPct val="100000"/>
              </a:lnSpc>
              <a:spcBef>
                <a:spcPts val="670"/>
              </a:spcBef>
              <a:buClr>
                <a:srgbClr val="333399"/>
              </a:buClr>
              <a:buFont typeface="Wingdings"/>
              <a:buChar char=""/>
              <a:tabLst>
                <a:tab pos="354965" algn="l"/>
                <a:tab pos="355600" algn="l"/>
              </a:tabLst>
            </a:pPr>
            <a:r>
              <a:rPr sz="2800" b="1" i="1" dirty="0">
                <a:solidFill>
                  <a:srgbClr val="FF6600"/>
                </a:solidFill>
                <a:latin typeface="Arial"/>
                <a:cs typeface="Arial"/>
              </a:rPr>
              <a:t>try</a:t>
            </a:r>
            <a:endParaRPr sz="2800">
              <a:latin typeface="Arial"/>
              <a:cs typeface="Arial"/>
            </a:endParaRPr>
          </a:p>
          <a:p>
            <a:pPr marL="355600" indent="-342900">
              <a:lnSpc>
                <a:spcPct val="100000"/>
              </a:lnSpc>
              <a:spcBef>
                <a:spcPts val="670"/>
              </a:spcBef>
              <a:buClr>
                <a:srgbClr val="333399"/>
              </a:buClr>
              <a:buFont typeface="Wingdings"/>
              <a:buChar char=""/>
              <a:tabLst>
                <a:tab pos="354965" algn="l"/>
                <a:tab pos="355600" algn="l"/>
              </a:tabLst>
            </a:pPr>
            <a:r>
              <a:rPr sz="2800" b="1" i="1" dirty="0">
                <a:solidFill>
                  <a:srgbClr val="FF6600"/>
                </a:solidFill>
                <a:latin typeface="Arial"/>
                <a:cs typeface="Arial"/>
              </a:rPr>
              <a:t>catch</a:t>
            </a:r>
            <a:endParaRPr sz="2800">
              <a:latin typeface="Arial"/>
              <a:cs typeface="Arial"/>
            </a:endParaRPr>
          </a:p>
          <a:p>
            <a:pPr marL="355600" indent="-342900">
              <a:lnSpc>
                <a:spcPct val="100000"/>
              </a:lnSpc>
              <a:spcBef>
                <a:spcPts val="670"/>
              </a:spcBef>
              <a:buClr>
                <a:srgbClr val="333399"/>
              </a:buClr>
              <a:buFont typeface="Wingdings"/>
              <a:buChar char=""/>
              <a:tabLst>
                <a:tab pos="354965" algn="l"/>
                <a:tab pos="355600" algn="l"/>
              </a:tabLst>
            </a:pPr>
            <a:r>
              <a:rPr sz="2800" b="1" i="1" dirty="0">
                <a:solidFill>
                  <a:srgbClr val="FF6600"/>
                </a:solidFill>
                <a:latin typeface="Arial"/>
                <a:cs typeface="Arial"/>
              </a:rPr>
              <a:t>finally</a:t>
            </a:r>
            <a:endParaRPr sz="2800">
              <a:latin typeface="Arial"/>
              <a:cs typeface="Arial"/>
            </a:endParaRPr>
          </a:p>
          <a:p>
            <a:pPr>
              <a:lnSpc>
                <a:spcPct val="100000"/>
              </a:lnSpc>
              <a:spcBef>
                <a:spcPts val="45"/>
              </a:spcBef>
              <a:buClr>
                <a:srgbClr val="333399"/>
              </a:buClr>
              <a:buFont typeface="Wingdings"/>
              <a:buChar char=""/>
            </a:pPr>
            <a:endParaRPr sz="4050">
              <a:latin typeface="Times New Roman"/>
              <a:cs typeface="Times New Roman"/>
            </a:endParaRPr>
          </a:p>
          <a:p>
            <a:pPr marL="355600" marR="5715" indent="-342900">
              <a:lnSpc>
                <a:spcPct val="100000"/>
              </a:lnSpc>
              <a:buClr>
                <a:srgbClr val="333399"/>
              </a:buClr>
              <a:buFont typeface="Wingdings"/>
              <a:buChar char=""/>
              <a:tabLst>
                <a:tab pos="354965" algn="l"/>
                <a:tab pos="355600" algn="l"/>
              </a:tabLst>
            </a:pPr>
            <a:r>
              <a:rPr sz="2800" dirty="0">
                <a:latin typeface="Arial"/>
                <a:cs typeface="Arial"/>
              </a:rPr>
              <a:t>The </a:t>
            </a:r>
            <a:r>
              <a:rPr sz="2800" i="1" dirty="0">
                <a:solidFill>
                  <a:srgbClr val="FF6600"/>
                </a:solidFill>
                <a:latin typeface="Arial"/>
                <a:cs typeface="Arial"/>
              </a:rPr>
              <a:t>try</a:t>
            </a:r>
            <a:r>
              <a:rPr sz="2800" dirty="0">
                <a:latin typeface="Arial"/>
                <a:cs typeface="Arial"/>
              </a:rPr>
              <a:t>, </a:t>
            </a:r>
            <a:r>
              <a:rPr sz="2800" i="1" dirty="0">
                <a:solidFill>
                  <a:srgbClr val="FF6600"/>
                </a:solidFill>
                <a:latin typeface="Arial"/>
                <a:cs typeface="Arial"/>
              </a:rPr>
              <a:t>catch </a:t>
            </a:r>
            <a:r>
              <a:rPr sz="2800" dirty="0">
                <a:latin typeface="Arial"/>
                <a:cs typeface="Arial"/>
              </a:rPr>
              <a:t>and </a:t>
            </a:r>
            <a:r>
              <a:rPr sz="2800" i="1" dirty="0">
                <a:solidFill>
                  <a:srgbClr val="FF6600"/>
                </a:solidFill>
                <a:latin typeface="Arial"/>
                <a:cs typeface="Arial"/>
              </a:rPr>
              <a:t>finally </a:t>
            </a:r>
            <a:r>
              <a:rPr sz="2800" dirty="0">
                <a:latin typeface="Arial"/>
                <a:cs typeface="Arial"/>
              </a:rPr>
              <a:t>blocks are used </a:t>
            </a:r>
            <a:r>
              <a:rPr sz="2800" spc="5" dirty="0">
                <a:latin typeface="Arial"/>
                <a:cs typeface="Arial"/>
              </a:rPr>
              <a:t>to  </a:t>
            </a:r>
            <a:r>
              <a:rPr sz="2800" dirty="0">
                <a:latin typeface="Arial"/>
                <a:cs typeface="Arial"/>
              </a:rPr>
              <a:t>write an exception</a:t>
            </a:r>
            <a:r>
              <a:rPr sz="2800" spc="-70" dirty="0">
                <a:latin typeface="Arial"/>
                <a:cs typeface="Arial"/>
              </a:rPr>
              <a:t> </a:t>
            </a:r>
            <a:r>
              <a:rPr sz="2800" dirty="0">
                <a:latin typeface="Arial"/>
                <a:cs typeface="Arial"/>
              </a:rPr>
              <a:t>handler.</a:t>
            </a:r>
            <a:endParaRPr sz="2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3478529">
              <a:lnSpc>
                <a:spcPct val="100000"/>
              </a:lnSpc>
            </a:pPr>
            <a:r>
              <a:rPr sz="3600" spc="-5" dirty="0"/>
              <a:t>try</a:t>
            </a:r>
            <a:r>
              <a:rPr sz="3600" spc="-65" dirty="0"/>
              <a:t> </a:t>
            </a:r>
            <a:r>
              <a:rPr sz="3600" spc="-5" dirty="0"/>
              <a:t>Block</a:t>
            </a:r>
            <a:endParaRPr sz="3600"/>
          </a:p>
        </p:txBody>
      </p:sp>
      <p:sp>
        <p:nvSpPr>
          <p:cNvPr id="7" name="object 7"/>
          <p:cNvSpPr/>
          <p:nvPr/>
        </p:nvSpPr>
        <p:spPr>
          <a:xfrm>
            <a:off x="1298447" y="3127248"/>
            <a:ext cx="7671816" cy="335584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247139" y="1185671"/>
            <a:ext cx="7589520" cy="2981325"/>
          </a:xfrm>
          <a:prstGeom prst="rect">
            <a:avLst/>
          </a:prstGeom>
        </p:spPr>
        <p:txBody>
          <a:bodyPr vert="horz" wrap="square" lIns="0" tIns="0" rIns="0" bIns="0" rtlCol="0">
            <a:spAutoFit/>
          </a:bodyPr>
          <a:lstStyle/>
          <a:p>
            <a:pPr marL="355600" marR="5080" indent="-342900" algn="just">
              <a:lnSpc>
                <a:spcPts val="2590"/>
              </a:lnSpc>
              <a:buClr>
                <a:srgbClr val="333399"/>
              </a:buClr>
              <a:buFont typeface="Wingdings"/>
              <a:buChar char=""/>
              <a:tabLst>
                <a:tab pos="355600" algn="l"/>
              </a:tabLst>
            </a:pPr>
            <a:r>
              <a:rPr sz="2400" dirty="0">
                <a:latin typeface="Arial"/>
                <a:cs typeface="Arial"/>
              </a:rPr>
              <a:t>Any code </a:t>
            </a:r>
            <a:r>
              <a:rPr sz="2400" spc="-5" dirty="0">
                <a:latin typeface="Arial"/>
                <a:cs typeface="Arial"/>
              </a:rPr>
              <a:t>that </a:t>
            </a:r>
            <a:r>
              <a:rPr sz="2400" dirty="0">
                <a:latin typeface="Arial"/>
                <a:cs typeface="Arial"/>
              </a:rPr>
              <a:t>might throw an exception is enclosed  </a:t>
            </a:r>
            <a:r>
              <a:rPr sz="2400" spc="-5" dirty="0">
                <a:latin typeface="Arial"/>
                <a:cs typeface="Arial"/>
              </a:rPr>
              <a:t>within a </a:t>
            </a:r>
            <a:r>
              <a:rPr sz="2400" b="1" i="1" spc="-5" dirty="0">
                <a:solidFill>
                  <a:srgbClr val="FF6600"/>
                </a:solidFill>
                <a:latin typeface="Arial"/>
                <a:cs typeface="Arial"/>
              </a:rPr>
              <a:t>try </a:t>
            </a:r>
            <a:r>
              <a:rPr sz="2400" dirty="0">
                <a:latin typeface="Arial"/>
                <a:cs typeface="Arial"/>
              </a:rPr>
              <a:t>block. </a:t>
            </a:r>
            <a:r>
              <a:rPr sz="2400" spc="-5" dirty="0">
                <a:latin typeface="Arial"/>
                <a:cs typeface="Arial"/>
              </a:rPr>
              <a:t>It is </a:t>
            </a:r>
            <a:r>
              <a:rPr sz="2400" dirty="0">
                <a:latin typeface="Arial"/>
                <a:cs typeface="Arial"/>
              </a:rPr>
              <a:t>the first step in </a:t>
            </a:r>
            <a:r>
              <a:rPr sz="2400" spc="-5" dirty="0">
                <a:latin typeface="Arial"/>
                <a:cs typeface="Arial"/>
              </a:rPr>
              <a:t>constructing an  exception</a:t>
            </a:r>
            <a:r>
              <a:rPr sz="2400" spc="-25" dirty="0">
                <a:latin typeface="Arial"/>
                <a:cs typeface="Arial"/>
              </a:rPr>
              <a:t> </a:t>
            </a:r>
            <a:r>
              <a:rPr sz="2400" spc="-5" dirty="0">
                <a:latin typeface="Arial"/>
                <a:cs typeface="Arial"/>
              </a:rPr>
              <a:t>handler.</a:t>
            </a:r>
            <a:endParaRPr sz="2400" dirty="0">
              <a:latin typeface="Arial"/>
              <a:cs typeface="Arial"/>
            </a:endParaRPr>
          </a:p>
          <a:p>
            <a:pPr marL="355600" marR="5080" indent="-342900" algn="just">
              <a:lnSpc>
                <a:spcPts val="2590"/>
              </a:lnSpc>
              <a:spcBef>
                <a:spcPts val="575"/>
              </a:spcBef>
              <a:buClr>
                <a:srgbClr val="333399"/>
              </a:buClr>
              <a:buFont typeface="Wingdings"/>
              <a:buChar char=""/>
              <a:tabLst>
                <a:tab pos="355600" algn="l"/>
              </a:tabLst>
            </a:pPr>
            <a:r>
              <a:rPr sz="2400" dirty="0">
                <a:latin typeface="Arial"/>
                <a:cs typeface="Arial"/>
              </a:rPr>
              <a:t>A </a:t>
            </a:r>
            <a:r>
              <a:rPr sz="2400" spc="-5" dirty="0">
                <a:latin typeface="Arial"/>
                <a:cs typeface="Arial"/>
              </a:rPr>
              <a:t>try block </a:t>
            </a:r>
            <a:r>
              <a:rPr sz="2400" dirty="0">
                <a:latin typeface="Arial"/>
                <a:cs typeface="Arial"/>
              </a:rPr>
              <a:t>must </a:t>
            </a:r>
            <a:r>
              <a:rPr sz="2400" spc="-5" dirty="0">
                <a:latin typeface="Arial"/>
                <a:cs typeface="Arial"/>
              </a:rPr>
              <a:t>be </a:t>
            </a:r>
            <a:r>
              <a:rPr sz="2400" dirty="0">
                <a:latin typeface="Arial"/>
                <a:cs typeface="Arial"/>
              </a:rPr>
              <a:t>followed </a:t>
            </a:r>
            <a:r>
              <a:rPr sz="2400" spc="-5" dirty="0">
                <a:latin typeface="Arial"/>
                <a:cs typeface="Arial"/>
              </a:rPr>
              <a:t>by at </a:t>
            </a:r>
            <a:r>
              <a:rPr sz="2400" dirty="0">
                <a:latin typeface="Arial"/>
                <a:cs typeface="Arial"/>
              </a:rPr>
              <a:t>least </a:t>
            </a:r>
            <a:r>
              <a:rPr sz="2400" spc="-5" dirty="0">
                <a:latin typeface="Arial"/>
                <a:cs typeface="Arial"/>
              </a:rPr>
              <a:t>by </a:t>
            </a:r>
            <a:r>
              <a:rPr sz="2400" b="1" i="1" spc="-5" dirty="0">
                <a:solidFill>
                  <a:srgbClr val="FF6600"/>
                </a:solidFill>
                <a:latin typeface="Arial"/>
                <a:cs typeface="Arial"/>
              </a:rPr>
              <a:t>one </a:t>
            </a:r>
            <a:r>
              <a:rPr sz="2400" b="1" i="1" dirty="0">
                <a:solidFill>
                  <a:srgbClr val="FF6600"/>
                </a:solidFill>
                <a:latin typeface="Arial"/>
                <a:cs typeface="Arial"/>
              </a:rPr>
              <a:t>catch  </a:t>
            </a:r>
            <a:r>
              <a:rPr sz="2400" b="1" i="1" spc="-5" dirty="0">
                <a:solidFill>
                  <a:srgbClr val="FF6600"/>
                </a:solidFill>
                <a:latin typeface="Arial"/>
                <a:cs typeface="Arial"/>
              </a:rPr>
              <a:t>block or one finally</a:t>
            </a:r>
            <a:r>
              <a:rPr sz="2400" b="1" i="1" spc="-55" dirty="0">
                <a:solidFill>
                  <a:srgbClr val="FF6600"/>
                </a:solidFill>
                <a:latin typeface="Arial"/>
                <a:cs typeface="Arial"/>
              </a:rPr>
              <a:t> </a:t>
            </a:r>
            <a:r>
              <a:rPr sz="2400" b="1" i="1" spc="-5" dirty="0">
                <a:solidFill>
                  <a:srgbClr val="FF6600"/>
                </a:solidFill>
                <a:latin typeface="Arial"/>
                <a:cs typeface="Arial"/>
              </a:rPr>
              <a:t>block</a:t>
            </a:r>
            <a:r>
              <a:rPr sz="2400" spc="-5" dirty="0">
                <a:latin typeface="Arial"/>
                <a:cs typeface="Arial"/>
              </a:rPr>
              <a:t>.</a:t>
            </a:r>
            <a:endParaRPr sz="2400" dirty="0">
              <a:latin typeface="Arial"/>
              <a:cs typeface="Arial"/>
            </a:endParaRPr>
          </a:p>
          <a:p>
            <a:pPr>
              <a:lnSpc>
                <a:spcPct val="100000"/>
              </a:lnSpc>
              <a:spcBef>
                <a:spcPts val="15"/>
              </a:spcBef>
            </a:pPr>
            <a:endParaRPr sz="2300" dirty="0">
              <a:latin typeface="Times New Roman"/>
              <a:cs typeface="Times New Roman"/>
            </a:endParaRPr>
          </a:p>
          <a:p>
            <a:pPr marL="292100">
              <a:lnSpc>
                <a:spcPct val="100000"/>
              </a:lnSpc>
              <a:spcBef>
                <a:spcPts val="5"/>
              </a:spcBef>
            </a:pPr>
            <a:r>
              <a:rPr sz="2400" b="1" spc="-5" dirty="0">
                <a:solidFill>
                  <a:srgbClr val="FF6600"/>
                </a:solidFill>
                <a:latin typeface="Arial"/>
                <a:cs typeface="Arial"/>
              </a:rPr>
              <a:t>try</a:t>
            </a:r>
            <a:endParaRPr sz="2400" dirty="0">
              <a:latin typeface="Arial"/>
              <a:cs typeface="Arial"/>
            </a:endParaRPr>
          </a:p>
          <a:p>
            <a:pPr marL="292100">
              <a:lnSpc>
                <a:spcPct val="100000"/>
              </a:lnSpc>
              <a:spcBef>
                <a:spcPts val="1440"/>
              </a:spcBef>
            </a:pPr>
            <a:r>
              <a:rPr sz="2400" dirty="0">
                <a:solidFill>
                  <a:srgbClr val="FF6600"/>
                </a:solidFill>
                <a:latin typeface="Arial"/>
                <a:cs typeface="Arial"/>
              </a:rPr>
              <a:t>{</a:t>
            </a:r>
            <a:endParaRPr sz="2400" dirty="0">
              <a:latin typeface="Arial"/>
              <a:cs typeface="Arial"/>
            </a:endParaRPr>
          </a:p>
        </p:txBody>
      </p:sp>
      <p:sp>
        <p:nvSpPr>
          <p:cNvPr id="9" name="object 9"/>
          <p:cNvSpPr txBox="1"/>
          <p:nvPr/>
        </p:nvSpPr>
        <p:spPr>
          <a:xfrm>
            <a:off x="2199639" y="4340097"/>
            <a:ext cx="1109345" cy="924560"/>
          </a:xfrm>
          <a:prstGeom prst="rect">
            <a:avLst/>
          </a:prstGeom>
        </p:spPr>
        <p:txBody>
          <a:bodyPr vert="horz" wrap="square" lIns="0" tIns="0" rIns="0" bIns="0" rtlCol="0">
            <a:spAutoFit/>
          </a:bodyPr>
          <a:lstStyle/>
          <a:p>
            <a:pPr marL="12700">
              <a:lnSpc>
                <a:spcPct val="100000"/>
              </a:lnSpc>
            </a:pPr>
            <a:r>
              <a:rPr sz="2400" spc="-5" dirty="0">
                <a:latin typeface="Arial"/>
                <a:cs typeface="Arial"/>
              </a:rPr>
              <a:t>code</a:t>
            </a:r>
            <a:endParaRPr sz="2400">
              <a:latin typeface="Arial"/>
              <a:cs typeface="Arial"/>
            </a:endParaRPr>
          </a:p>
          <a:p>
            <a:pPr marL="12700">
              <a:lnSpc>
                <a:spcPct val="100000"/>
              </a:lnSpc>
              <a:spcBef>
                <a:spcPts val="1440"/>
              </a:spcBef>
            </a:pPr>
            <a:r>
              <a:rPr sz="2400" dirty="0">
                <a:latin typeface="Arial"/>
                <a:cs typeface="Arial"/>
              </a:rPr>
              <a:t>………..</a:t>
            </a:r>
            <a:endParaRPr sz="2400">
              <a:latin typeface="Arial"/>
              <a:cs typeface="Arial"/>
            </a:endParaRPr>
          </a:p>
        </p:txBody>
      </p:sp>
      <p:sp>
        <p:nvSpPr>
          <p:cNvPr id="10" name="object 10"/>
          <p:cNvSpPr txBox="1"/>
          <p:nvPr/>
        </p:nvSpPr>
        <p:spPr>
          <a:xfrm>
            <a:off x="1526539" y="5437632"/>
            <a:ext cx="3769360" cy="924560"/>
          </a:xfrm>
          <a:prstGeom prst="rect">
            <a:avLst/>
          </a:prstGeom>
        </p:spPr>
        <p:txBody>
          <a:bodyPr vert="horz" wrap="square" lIns="0" tIns="0" rIns="0" bIns="0" rtlCol="0">
            <a:spAutoFit/>
          </a:bodyPr>
          <a:lstStyle/>
          <a:p>
            <a:pPr marL="12700">
              <a:lnSpc>
                <a:spcPct val="100000"/>
              </a:lnSpc>
            </a:pPr>
            <a:r>
              <a:rPr sz="2400" dirty="0">
                <a:solidFill>
                  <a:srgbClr val="FF6600"/>
                </a:solidFill>
                <a:latin typeface="Arial"/>
                <a:cs typeface="Arial"/>
              </a:rPr>
              <a:t>}</a:t>
            </a:r>
            <a:endParaRPr sz="2400">
              <a:latin typeface="Arial"/>
              <a:cs typeface="Arial"/>
            </a:endParaRPr>
          </a:p>
          <a:p>
            <a:pPr marL="12700">
              <a:lnSpc>
                <a:spcPct val="100000"/>
              </a:lnSpc>
              <a:spcBef>
                <a:spcPts val="1440"/>
              </a:spcBef>
            </a:pPr>
            <a:r>
              <a:rPr sz="2400" dirty="0">
                <a:latin typeface="Arial"/>
                <a:cs typeface="Arial"/>
              </a:rPr>
              <a:t>catch </a:t>
            </a:r>
            <a:r>
              <a:rPr sz="2400" spc="-5" dirty="0">
                <a:latin typeface="Arial"/>
                <a:cs typeface="Arial"/>
              </a:rPr>
              <a:t>and finally</a:t>
            </a:r>
            <a:r>
              <a:rPr sz="2400" spc="-50" dirty="0">
                <a:latin typeface="Arial"/>
                <a:cs typeface="Arial"/>
              </a:rPr>
              <a:t> </a:t>
            </a:r>
            <a:r>
              <a:rPr sz="2400" dirty="0">
                <a:latin typeface="Arial"/>
                <a:cs typeface="Arial"/>
              </a:rPr>
              <a:t>blocks……</a:t>
            </a:r>
            <a:endParaRPr sz="2400">
              <a:latin typeface="Arial"/>
              <a:cs typeface="Arial"/>
            </a:endParaRPr>
          </a:p>
        </p:txBody>
      </p:sp>
      <p:sp>
        <p:nvSpPr>
          <p:cNvPr id="11" name="object 11"/>
          <p:cNvSpPr/>
          <p:nvPr/>
        </p:nvSpPr>
        <p:spPr>
          <a:xfrm>
            <a:off x="4343400" y="4043298"/>
            <a:ext cx="152400" cy="1524635"/>
          </a:xfrm>
          <a:custGeom>
            <a:avLst/>
            <a:gdLst/>
            <a:ahLst/>
            <a:cxnLst/>
            <a:rect l="l" t="t" r="r" b="b"/>
            <a:pathLst>
              <a:path w="152400" h="1524635">
                <a:moveTo>
                  <a:pt x="0" y="0"/>
                </a:moveTo>
                <a:lnTo>
                  <a:pt x="29640" y="9985"/>
                </a:lnTo>
                <a:lnTo>
                  <a:pt x="53863" y="37211"/>
                </a:lnTo>
                <a:lnTo>
                  <a:pt x="70205" y="77581"/>
                </a:lnTo>
                <a:lnTo>
                  <a:pt x="76200" y="127000"/>
                </a:lnTo>
                <a:lnTo>
                  <a:pt x="76200" y="635126"/>
                </a:lnTo>
                <a:lnTo>
                  <a:pt x="82194" y="684526"/>
                </a:lnTo>
                <a:lnTo>
                  <a:pt x="98536" y="724852"/>
                </a:lnTo>
                <a:lnTo>
                  <a:pt x="122759" y="752034"/>
                </a:lnTo>
                <a:lnTo>
                  <a:pt x="152400" y="762000"/>
                </a:lnTo>
                <a:lnTo>
                  <a:pt x="122759" y="771985"/>
                </a:lnTo>
                <a:lnTo>
                  <a:pt x="98536" y="799211"/>
                </a:lnTo>
                <a:lnTo>
                  <a:pt x="82194" y="839581"/>
                </a:lnTo>
                <a:lnTo>
                  <a:pt x="76200" y="889000"/>
                </a:lnTo>
                <a:lnTo>
                  <a:pt x="76200" y="1397127"/>
                </a:lnTo>
                <a:lnTo>
                  <a:pt x="70205" y="1446545"/>
                </a:lnTo>
                <a:lnTo>
                  <a:pt x="53863" y="1486915"/>
                </a:lnTo>
                <a:lnTo>
                  <a:pt x="29640" y="1514141"/>
                </a:lnTo>
                <a:lnTo>
                  <a:pt x="0" y="1524127"/>
                </a:lnTo>
              </a:path>
            </a:pathLst>
          </a:custGeom>
          <a:ln w="12700">
            <a:solidFill>
              <a:srgbClr val="000000"/>
            </a:solidFill>
          </a:ln>
        </p:spPr>
        <p:txBody>
          <a:bodyPr wrap="square" lIns="0" tIns="0" rIns="0" bIns="0" rtlCol="0"/>
          <a:lstStyle/>
          <a:p>
            <a:endParaRPr/>
          </a:p>
        </p:txBody>
      </p:sp>
      <p:sp>
        <p:nvSpPr>
          <p:cNvPr id="12" name="object 12"/>
          <p:cNvSpPr txBox="1"/>
          <p:nvPr/>
        </p:nvSpPr>
        <p:spPr>
          <a:xfrm>
            <a:off x="4863846" y="4614417"/>
            <a:ext cx="1158240" cy="375920"/>
          </a:xfrm>
          <a:prstGeom prst="rect">
            <a:avLst/>
          </a:prstGeom>
        </p:spPr>
        <p:txBody>
          <a:bodyPr vert="horz" wrap="square" lIns="0" tIns="0" rIns="0" bIns="0" rtlCol="0">
            <a:spAutoFit/>
          </a:bodyPr>
          <a:lstStyle/>
          <a:p>
            <a:pPr marL="12700">
              <a:lnSpc>
                <a:spcPct val="100000"/>
              </a:lnSpc>
            </a:pPr>
            <a:r>
              <a:rPr sz="2400" dirty="0">
                <a:latin typeface="Arial"/>
                <a:cs typeface="Arial"/>
              </a:rPr>
              <a:t>try</a:t>
            </a:r>
            <a:r>
              <a:rPr sz="2400" spc="-100" dirty="0">
                <a:latin typeface="Arial"/>
                <a:cs typeface="Arial"/>
              </a:rPr>
              <a:t> </a:t>
            </a:r>
            <a:r>
              <a:rPr sz="2400" spc="-5" dirty="0">
                <a:latin typeface="Arial"/>
                <a:cs typeface="Arial"/>
              </a:rPr>
              <a:t>block</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474595">
              <a:lnSpc>
                <a:spcPct val="100000"/>
              </a:lnSpc>
            </a:pPr>
            <a:r>
              <a:rPr sz="3600" spc="-5" dirty="0"/>
              <a:t>try Block</a:t>
            </a:r>
            <a:r>
              <a:rPr sz="3600" spc="-45" dirty="0"/>
              <a:t> </a:t>
            </a:r>
            <a:r>
              <a:rPr sz="3600" spc="-5" dirty="0"/>
              <a:t>Example</a:t>
            </a:r>
            <a:endParaRPr sz="3600"/>
          </a:p>
        </p:txBody>
      </p:sp>
      <p:sp>
        <p:nvSpPr>
          <p:cNvPr id="7" name="object 7"/>
          <p:cNvSpPr/>
          <p:nvPr/>
        </p:nvSpPr>
        <p:spPr>
          <a:xfrm>
            <a:off x="1298447" y="1225296"/>
            <a:ext cx="7671816" cy="4631435"/>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526539" y="1337564"/>
            <a:ext cx="7025005" cy="4399280"/>
          </a:xfrm>
          <a:prstGeom prst="rect">
            <a:avLst/>
          </a:prstGeom>
        </p:spPr>
        <p:txBody>
          <a:bodyPr vert="horz" wrap="square" lIns="0" tIns="0" rIns="0" bIns="0" rtlCol="0">
            <a:spAutoFit/>
          </a:bodyPr>
          <a:lstStyle/>
          <a:p>
            <a:pPr marL="685165" marR="1680210" indent="-673100">
              <a:lnSpc>
                <a:spcPct val="100000"/>
              </a:lnSpc>
            </a:pPr>
            <a:r>
              <a:rPr sz="2400" spc="-5" dirty="0">
                <a:latin typeface="Arial"/>
                <a:cs typeface="Arial"/>
              </a:rPr>
              <a:t>public int countChars(String fileName) </a:t>
            </a:r>
            <a:r>
              <a:rPr sz="2400" dirty="0">
                <a:latin typeface="Arial"/>
                <a:cs typeface="Arial"/>
              </a:rPr>
              <a:t>{  </a:t>
            </a:r>
            <a:r>
              <a:rPr sz="2400" spc="-5" dirty="0">
                <a:latin typeface="Arial"/>
                <a:cs typeface="Arial"/>
              </a:rPr>
              <a:t>int total </a:t>
            </a:r>
            <a:r>
              <a:rPr sz="2400" dirty="0">
                <a:latin typeface="Arial"/>
                <a:cs typeface="Arial"/>
              </a:rPr>
              <a:t>=</a:t>
            </a:r>
            <a:r>
              <a:rPr sz="2400" spc="-75" dirty="0">
                <a:latin typeface="Arial"/>
                <a:cs typeface="Arial"/>
              </a:rPr>
              <a:t> </a:t>
            </a:r>
            <a:r>
              <a:rPr sz="2400" dirty="0">
                <a:latin typeface="Arial"/>
                <a:cs typeface="Arial"/>
              </a:rPr>
              <a:t>0;</a:t>
            </a:r>
            <a:endParaRPr sz="2400">
              <a:latin typeface="Arial"/>
              <a:cs typeface="Arial"/>
            </a:endParaRPr>
          </a:p>
          <a:p>
            <a:pPr marR="5121275" algn="ctr">
              <a:lnSpc>
                <a:spcPct val="100000"/>
              </a:lnSpc>
            </a:pPr>
            <a:r>
              <a:rPr sz="2400" dirty="0">
                <a:solidFill>
                  <a:srgbClr val="FF6600"/>
                </a:solidFill>
                <a:latin typeface="Arial"/>
                <a:cs typeface="Arial"/>
              </a:rPr>
              <a:t>try</a:t>
            </a:r>
            <a:r>
              <a:rPr sz="2400" spc="-110" dirty="0">
                <a:solidFill>
                  <a:srgbClr val="FF6600"/>
                </a:solidFill>
                <a:latin typeface="Arial"/>
                <a:cs typeface="Arial"/>
              </a:rPr>
              <a:t> </a:t>
            </a:r>
            <a:r>
              <a:rPr sz="2400" dirty="0">
                <a:solidFill>
                  <a:srgbClr val="FF6600"/>
                </a:solidFill>
                <a:latin typeface="Arial"/>
                <a:cs typeface="Arial"/>
              </a:rPr>
              <a:t>{</a:t>
            </a:r>
            <a:endParaRPr sz="2400">
              <a:latin typeface="Arial"/>
              <a:cs typeface="Arial"/>
            </a:endParaRPr>
          </a:p>
          <a:p>
            <a:pPr marL="1346835" marR="5080" indent="11430">
              <a:lnSpc>
                <a:spcPct val="100000"/>
              </a:lnSpc>
            </a:pPr>
            <a:r>
              <a:rPr sz="2400" spc="-5" dirty="0">
                <a:solidFill>
                  <a:srgbClr val="FF6600"/>
                </a:solidFill>
                <a:latin typeface="Arial"/>
                <a:cs typeface="Arial"/>
              </a:rPr>
              <a:t>FileReader </a:t>
            </a:r>
            <a:r>
              <a:rPr sz="2400" dirty="0">
                <a:solidFill>
                  <a:srgbClr val="FF6600"/>
                </a:solidFill>
                <a:latin typeface="Arial"/>
                <a:cs typeface="Arial"/>
              </a:rPr>
              <a:t>r = </a:t>
            </a:r>
            <a:r>
              <a:rPr sz="2400" spc="-5" dirty="0">
                <a:solidFill>
                  <a:srgbClr val="FF6600"/>
                </a:solidFill>
                <a:latin typeface="Arial"/>
                <a:cs typeface="Arial"/>
              </a:rPr>
              <a:t>new FileReader(fileName);  while( </a:t>
            </a:r>
            <a:r>
              <a:rPr sz="2400" spc="-15" dirty="0">
                <a:solidFill>
                  <a:srgbClr val="FF6600"/>
                </a:solidFill>
                <a:latin typeface="Arial"/>
                <a:cs typeface="Arial"/>
              </a:rPr>
              <a:t>r.ready())</a:t>
            </a:r>
            <a:r>
              <a:rPr sz="2400" spc="-45" dirty="0">
                <a:solidFill>
                  <a:srgbClr val="FF6600"/>
                </a:solidFill>
                <a:latin typeface="Arial"/>
                <a:cs typeface="Arial"/>
              </a:rPr>
              <a:t> </a:t>
            </a:r>
            <a:r>
              <a:rPr sz="2400" dirty="0">
                <a:solidFill>
                  <a:srgbClr val="FF6600"/>
                </a:solidFill>
                <a:latin typeface="Arial"/>
                <a:cs typeface="Arial"/>
              </a:rPr>
              <a:t>{</a:t>
            </a:r>
            <a:endParaRPr sz="2400">
              <a:latin typeface="Arial"/>
              <a:cs typeface="Arial"/>
            </a:endParaRPr>
          </a:p>
          <a:p>
            <a:pPr marL="2009139" marR="3919220" indent="22860">
              <a:lnSpc>
                <a:spcPct val="100000"/>
              </a:lnSpc>
            </a:pPr>
            <a:r>
              <a:rPr sz="2400" spc="-135" dirty="0">
                <a:solidFill>
                  <a:srgbClr val="FF6600"/>
                </a:solidFill>
                <a:latin typeface="Arial"/>
                <a:cs typeface="Arial"/>
              </a:rPr>
              <a:t>r</a:t>
            </a:r>
            <a:r>
              <a:rPr sz="2400" dirty="0">
                <a:solidFill>
                  <a:srgbClr val="FF6600"/>
                </a:solidFill>
                <a:latin typeface="Arial"/>
                <a:cs typeface="Arial"/>
              </a:rPr>
              <a:t>.r</a:t>
            </a:r>
            <a:r>
              <a:rPr sz="2400" spc="-5" dirty="0">
                <a:solidFill>
                  <a:srgbClr val="FF6600"/>
                </a:solidFill>
                <a:latin typeface="Arial"/>
                <a:cs typeface="Arial"/>
              </a:rPr>
              <a:t>e</a:t>
            </a:r>
            <a:r>
              <a:rPr sz="2400" spc="-15" dirty="0">
                <a:solidFill>
                  <a:srgbClr val="FF6600"/>
                </a:solidFill>
                <a:latin typeface="Arial"/>
                <a:cs typeface="Arial"/>
              </a:rPr>
              <a:t>a</a:t>
            </a:r>
            <a:r>
              <a:rPr sz="2400" spc="-10" dirty="0">
                <a:solidFill>
                  <a:srgbClr val="FF6600"/>
                </a:solidFill>
                <a:latin typeface="Arial"/>
                <a:cs typeface="Arial"/>
              </a:rPr>
              <a:t>d</a:t>
            </a:r>
            <a:r>
              <a:rPr sz="2400" spc="-5" dirty="0">
                <a:solidFill>
                  <a:srgbClr val="FF6600"/>
                </a:solidFill>
                <a:latin typeface="Arial"/>
                <a:cs typeface="Arial"/>
              </a:rPr>
              <a:t>();  total++;</a:t>
            </a:r>
            <a:endParaRPr sz="2400">
              <a:latin typeface="Arial"/>
              <a:cs typeface="Arial"/>
            </a:endParaRPr>
          </a:p>
          <a:p>
            <a:pPr marL="1263015">
              <a:lnSpc>
                <a:spcPct val="100000"/>
              </a:lnSpc>
            </a:pPr>
            <a:r>
              <a:rPr sz="2400" dirty="0">
                <a:solidFill>
                  <a:srgbClr val="FF6600"/>
                </a:solidFill>
                <a:latin typeface="Arial"/>
                <a:cs typeface="Arial"/>
              </a:rPr>
              <a:t>}</a:t>
            </a:r>
            <a:endParaRPr sz="2400">
              <a:latin typeface="Arial"/>
              <a:cs typeface="Arial"/>
            </a:endParaRPr>
          </a:p>
          <a:p>
            <a:pPr marL="1263015">
              <a:lnSpc>
                <a:spcPct val="100000"/>
              </a:lnSpc>
            </a:pPr>
            <a:r>
              <a:rPr sz="2400" spc="-20" dirty="0">
                <a:solidFill>
                  <a:srgbClr val="FF6600"/>
                </a:solidFill>
                <a:latin typeface="Arial"/>
                <a:cs typeface="Arial"/>
              </a:rPr>
              <a:t>r.close();</a:t>
            </a:r>
            <a:endParaRPr sz="2400">
              <a:latin typeface="Arial"/>
              <a:cs typeface="Arial"/>
            </a:endParaRPr>
          </a:p>
          <a:p>
            <a:pPr marL="927100">
              <a:lnSpc>
                <a:spcPct val="100000"/>
              </a:lnSpc>
            </a:pPr>
            <a:r>
              <a:rPr sz="2400" dirty="0">
                <a:solidFill>
                  <a:srgbClr val="FF6600"/>
                </a:solidFill>
                <a:latin typeface="Arial"/>
                <a:cs typeface="Arial"/>
              </a:rPr>
              <a:t>}</a:t>
            </a:r>
            <a:endParaRPr sz="2400">
              <a:latin typeface="Arial"/>
              <a:cs typeface="Arial"/>
            </a:endParaRPr>
          </a:p>
          <a:p>
            <a:pPr marL="927100">
              <a:lnSpc>
                <a:spcPct val="100000"/>
              </a:lnSpc>
            </a:pPr>
            <a:r>
              <a:rPr sz="2400" dirty="0">
                <a:solidFill>
                  <a:srgbClr val="FF6600"/>
                </a:solidFill>
                <a:latin typeface="Arial"/>
                <a:cs typeface="Arial"/>
              </a:rPr>
              <a:t>catch……</a:t>
            </a:r>
            <a:endParaRPr sz="2400">
              <a:latin typeface="Arial"/>
              <a:cs typeface="Arial"/>
            </a:endParaRPr>
          </a:p>
          <a:p>
            <a:pPr marL="12700">
              <a:lnSpc>
                <a:spcPct val="100000"/>
              </a:lnSpc>
            </a:pPr>
            <a:r>
              <a:rPr sz="2400" dirty="0">
                <a:latin typeface="Arial"/>
                <a:cs typeface="Arial"/>
              </a:rPr>
              <a:t>}</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spc="-5" dirty="0"/>
              <a:t>Exception</a:t>
            </a:r>
            <a:r>
              <a:rPr sz="2000" spc="-45" dirty="0"/>
              <a:t> </a:t>
            </a:r>
            <a:r>
              <a:rPr sz="2000" spc="-5" dirty="0"/>
              <a:t>Handling</a:t>
            </a:r>
            <a:endParaRPr sz="2000"/>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p:nvPr/>
        </p:nvSpPr>
        <p:spPr>
          <a:xfrm>
            <a:off x="3797046" y="550926"/>
            <a:ext cx="2590165" cy="556895"/>
          </a:xfrm>
          <a:prstGeom prst="rect">
            <a:avLst/>
          </a:prstGeom>
        </p:spPr>
        <p:txBody>
          <a:bodyPr vert="horz" wrap="square" lIns="0" tIns="0" rIns="0" bIns="0" rtlCol="0">
            <a:spAutoFit/>
          </a:bodyPr>
          <a:lstStyle/>
          <a:p>
            <a:pPr marL="12700">
              <a:lnSpc>
                <a:spcPct val="100000"/>
              </a:lnSpc>
            </a:pPr>
            <a:r>
              <a:rPr sz="3600" b="1" spc="-5" dirty="0">
                <a:solidFill>
                  <a:srgbClr val="FFFFFF"/>
                </a:solidFill>
                <a:latin typeface="Arial"/>
                <a:cs typeface="Arial"/>
              </a:rPr>
              <a:t>catch</a:t>
            </a:r>
            <a:r>
              <a:rPr sz="3600" b="1" spc="-70" dirty="0">
                <a:solidFill>
                  <a:srgbClr val="FFFFFF"/>
                </a:solidFill>
                <a:latin typeface="Arial"/>
                <a:cs typeface="Arial"/>
              </a:rPr>
              <a:t> </a:t>
            </a:r>
            <a:r>
              <a:rPr sz="3600" b="1" spc="-5" dirty="0">
                <a:solidFill>
                  <a:srgbClr val="FFFFFF"/>
                </a:solidFill>
                <a:latin typeface="Arial"/>
                <a:cs typeface="Arial"/>
              </a:rPr>
              <a:t>Block</a:t>
            </a:r>
            <a:endParaRPr sz="3600">
              <a:latin typeface="Arial"/>
              <a:cs typeface="Arial"/>
            </a:endParaRPr>
          </a:p>
        </p:txBody>
      </p:sp>
      <p:sp>
        <p:nvSpPr>
          <p:cNvPr id="7" name="object 7"/>
          <p:cNvSpPr txBox="1"/>
          <p:nvPr/>
        </p:nvSpPr>
        <p:spPr>
          <a:xfrm>
            <a:off x="1247139" y="1185926"/>
            <a:ext cx="3780154" cy="2810510"/>
          </a:xfrm>
          <a:prstGeom prst="rect">
            <a:avLst/>
          </a:prstGeom>
        </p:spPr>
        <p:txBody>
          <a:bodyPr vert="horz" wrap="square" lIns="0" tIns="0" rIns="0" bIns="0" rtlCol="0">
            <a:spAutoFit/>
          </a:bodyPr>
          <a:lstStyle/>
          <a:p>
            <a:pPr marL="355600" marR="5080" indent="-342900" algn="just">
              <a:lnSpc>
                <a:spcPts val="2160"/>
              </a:lnSpc>
              <a:buClr>
                <a:srgbClr val="333399"/>
              </a:buClr>
              <a:buFont typeface="Wingdings"/>
              <a:buChar char=""/>
              <a:tabLst>
                <a:tab pos="355600" algn="l"/>
              </a:tabLst>
            </a:pPr>
            <a:r>
              <a:rPr sz="2000" dirty="0">
                <a:latin typeface="Arial"/>
                <a:cs typeface="Arial"/>
              </a:rPr>
              <a:t>A </a:t>
            </a:r>
            <a:r>
              <a:rPr sz="2000" b="1" i="1" spc="-5" dirty="0">
                <a:solidFill>
                  <a:srgbClr val="FF6600"/>
                </a:solidFill>
                <a:latin typeface="Arial"/>
                <a:cs typeface="Arial"/>
              </a:rPr>
              <a:t>catch </a:t>
            </a:r>
            <a:r>
              <a:rPr sz="2000" spc="-5" dirty="0">
                <a:latin typeface="Arial"/>
                <a:cs typeface="Arial"/>
              </a:rPr>
              <a:t>block is an exception  handler associated with a </a:t>
            </a:r>
            <a:r>
              <a:rPr sz="2000" b="1" i="1" spc="-5" dirty="0">
                <a:solidFill>
                  <a:srgbClr val="FF6600"/>
                </a:solidFill>
                <a:latin typeface="Arial"/>
                <a:cs typeface="Arial"/>
              </a:rPr>
              <a:t>try  </a:t>
            </a:r>
            <a:r>
              <a:rPr sz="2000" spc="-5" dirty="0">
                <a:latin typeface="Arial"/>
                <a:cs typeface="Arial"/>
              </a:rPr>
              <a:t>block and handles the type </a:t>
            </a:r>
            <a:r>
              <a:rPr sz="2000" spc="-15" dirty="0">
                <a:latin typeface="Arial"/>
                <a:cs typeface="Arial"/>
              </a:rPr>
              <a:t>of  </a:t>
            </a:r>
            <a:r>
              <a:rPr sz="2000" spc="-5" dirty="0">
                <a:latin typeface="Arial"/>
                <a:cs typeface="Arial"/>
              </a:rPr>
              <a:t>exception indicated by its  argument.</a:t>
            </a:r>
            <a:endParaRPr sz="2000">
              <a:latin typeface="Arial"/>
              <a:cs typeface="Arial"/>
            </a:endParaRPr>
          </a:p>
          <a:p>
            <a:pPr marL="355600" marR="5080" indent="-342900" algn="just">
              <a:lnSpc>
                <a:spcPts val="2160"/>
              </a:lnSpc>
              <a:spcBef>
                <a:spcPts val="480"/>
              </a:spcBef>
              <a:buClr>
                <a:srgbClr val="333399"/>
              </a:buClr>
              <a:buFont typeface="Wingdings"/>
              <a:buChar char=""/>
              <a:tabLst>
                <a:tab pos="355600" algn="l"/>
              </a:tabLst>
            </a:pPr>
            <a:r>
              <a:rPr sz="2000" spc="-5" dirty="0">
                <a:latin typeface="Arial"/>
                <a:cs typeface="Arial"/>
              </a:rPr>
              <a:t>The argument type, </a:t>
            </a:r>
            <a:r>
              <a:rPr sz="2000" dirty="0">
                <a:latin typeface="Arial"/>
                <a:cs typeface="Arial"/>
              </a:rPr>
              <a:t>indicates  </a:t>
            </a:r>
            <a:r>
              <a:rPr sz="2000" spc="-5" dirty="0">
                <a:latin typeface="Arial"/>
                <a:cs typeface="Arial"/>
              </a:rPr>
              <a:t>the type </a:t>
            </a:r>
            <a:r>
              <a:rPr sz="2000" spc="-10" dirty="0">
                <a:latin typeface="Arial"/>
                <a:cs typeface="Arial"/>
              </a:rPr>
              <a:t>of </a:t>
            </a:r>
            <a:r>
              <a:rPr sz="2000" spc="-5" dirty="0">
                <a:latin typeface="Arial"/>
                <a:cs typeface="Arial"/>
              </a:rPr>
              <a:t>exception that the  handler can handle and must  be the name </a:t>
            </a:r>
            <a:r>
              <a:rPr sz="2000" spc="-10" dirty="0">
                <a:latin typeface="Arial"/>
                <a:cs typeface="Arial"/>
              </a:rPr>
              <a:t>of </a:t>
            </a:r>
            <a:r>
              <a:rPr sz="2000" spc="-5" dirty="0">
                <a:latin typeface="Arial"/>
                <a:cs typeface="Arial"/>
              </a:rPr>
              <a:t>a class that  inherits the Throwable</a:t>
            </a:r>
            <a:r>
              <a:rPr sz="2000" spc="-15" dirty="0">
                <a:latin typeface="Arial"/>
                <a:cs typeface="Arial"/>
              </a:rPr>
              <a:t> </a:t>
            </a:r>
            <a:r>
              <a:rPr sz="2000" dirty="0">
                <a:latin typeface="Arial"/>
                <a:cs typeface="Arial"/>
              </a:rPr>
              <a:t>class.</a:t>
            </a:r>
            <a:endParaRPr sz="2000">
              <a:latin typeface="Arial"/>
              <a:cs typeface="Arial"/>
            </a:endParaRPr>
          </a:p>
        </p:txBody>
      </p:sp>
      <p:sp>
        <p:nvSpPr>
          <p:cNvPr id="8" name="object 8"/>
          <p:cNvSpPr txBox="1"/>
          <p:nvPr/>
        </p:nvSpPr>
        <p:spPr>
          <a:xfrm>
            <a:off x="1247139" y="4016502"/>
            <a:ext cx="3778250" cy="314960"/>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 pos="1049655" algn="l"/>
                <a:tab pos="1970405" algn="l"/>
                <a:tab pos="2820035" algn="l"/>
              </a:tabLst>
            </a:pPr>
            <a:r>
              <a:rPr sz="2000" spc="-5" dirty="0">
                <a:latin typeface="Arial"/>
                <a:cs typeface="Arial"/>
              </a:rPr>
              <a:t>The	</a:t>
            </a:r>
            <a:r>
              <a:rPr sz="2000" b="1" i="1" spc="-5" dirty="0">
                <a:solidFill>
                  <a:srgbClr val="FF6600"/>
                </a:solidFill>
                <a:latin typeface="Arial"/>
                <a:cs typeface="Arial"/>
              </a:rPr>
              <a:t>catch	</a:t>
            </a:r>
            <a:r>
              <a:rPr sz="2000" spc="-5" dirty="0">
                <a:latin typeface="Arial"/>
                <a:cs typeface="Arial"/>
              </a:rPr>
              <a:t>block	contains</a:t>
            </a:r>
            <a:endParaRPr sz="2000">
              <a:latin typeface="Arial"/>
              <a:cs typeface="Arial"/>
            </a:endParaRPr>
          </a:p>
        </p:txBody>
      </p:sp>
      <p:sp>
        <p:nvSpPr>
          <p:cNvPr id="9" name="object 9"/>
          <p:cNvSpPr txBox="1"/>
          <p:nvPr/>
        </p:nvSpPr>
        <p:spPr>
          <a:xfrm>
            <a:off x="1247139" y="4325620"/>
            <a:ext cx="3779520" cy="1164590"/>
          </a:xfrm>
          <a:prstGeom prst="rect">
            <a:avLst/>
          </a:prstGeom>
        </p:spPr>
        <p:txBody>
          <a:bodyPr vert="horz" wrap="square" lIns="0" tIns="0" rIns="0" bIns="0" rtlCol="0">
            <a:spAutoFit/>
          </a:bodyPr>
          <a:lstStyle/>
          <a:p>
            <a:pPr marL="355600" marR="5080" algn="just">
              <a:lnSpc>
                <a:spcPts val="2160"/>
              </a:lnSpc>
            </a:pPr>
            <a:r>
              <a:rPr sz="2000" spc="-5" dirty="0">
                <a:latin typeface="Arial"/>
                <a:cs typeface="Arial"/>
              </a:rPr>
              <a:t>code that is executed if </a:t>
            </a:r>
            <a:r>
              <a:rPr sz="2000" spc="-10" dirty="0">
                <a:latin typeface="Arial"/>
                <a:cs typeface="Arial"/>
              </a:rPr>
              <a:t>and  </a:t>
            </a:r>
            <a:r>
              <a:rPr sz="2000" spc="-5" dirty="0">
                <a:latin typeface="Arial"/>
                <a:cs typeface="Arial"/>
              </a:rPr>
              <a:t>when the exception handler is  invoked.</a:t>
            </a:r>
            <a:endParaRPr sz="2000">
              <a:latin typeface="Arial"/>
              <a:cs typeface="Arial"/>
            </a:endParaRPr>
          </a:p>
          <a:p>
            <a:pPr marL="355600" indent="-342900">
              <a:lnSpc>
                <a:spcPct val="100000"/>
              </a:lnSpc>
              <a:spcBef>
                <a:spcPts val="204"/>
              </a:spcBef>
              <a:buClr>
                <a:srgbClr val="333399"/>
              </a:buClr>
              <a:buFont typeface="Wingdings"/>
              <a:buChar char=""/>
              <a:tabLst>
                <a:tab pos="354965" algn="l"/>
                <a:tab pos="355600" algn="l"/>
              </a:tabLst>
            </a:pPr>
            <a:r>
              <a:rPr sz="2000" spc="-5" dirty="0">
                <a:latin typeface="Arial"/>
                <a:cs typeface="Arial"/>
              </a:rPr>
              <a:t>Every  try  block  is</a:t>
            </a:r>
            <a:r>
              <a:rPr sz="2000" spc="-10" dirty="0">
                <a:latin typeface="Arial"/>
                <a:cs typeface="Arial"/>
              </a:rPr>
              <a:t> </a:t>
            </a:r>
            <a:r>
              <a:rPr sz="2000" spc="-5" dirty="0">
                <a:latin typeface="Arial"/>
                <a:cs typeface="Arial"/>
              </a:rPr>
              <a:t>associated</a:t>
            </a:r>
            <a:endParaRPr sz="2000">
              <a:latin typeface="Arial"/>
              <a:cs typeface="Arial"/>
            </a:endParaRPr>
          </a:p>
        </p:txBody>
      </p:sp>
      <p:sp>
        <p:nvSpPr>
          <p:cNvPr id="10" name="object 10"/>
          <p:cNvSpPr txBox="1"/>
          <p:nvPr/>
        </p:nvSpPr>
        <p:spPr>
          <a:xfrm>
            <a:off x="1590039" y="5449316"/>
            <a:ext cx="688340" cy="589280"/>
          </a:xfrm>
          <a:prstGeom prst="rect">
            <a:avLst/>
          </a:prstGeom>
        </p:spPr>
        <p:txBody>
          <a:bodyPr vert="horz" wrap="square" lIns="0" tIns="0" rIns="0" bIns="0" rtlCol="0">
            <a:spAutoFit/>
          </a:bodyPr>
          <a:lstStyle/>
          <a:p>
            <a:pPr marL="12700">
              <a:lnSpc>
                <a:spcPts val="2280"/>
              </a:lnSpc>
            </a:pPr>
            <a:r>
              <a:rPr sz="2000" spc="-5" dirty="0">
                <a:latin typeface="Arial"/>
                <a:cs typeface="Arial"/>
              </a:rPr>
              <a:t>with</a:t>
            </a:r>
            <a:endParaRPr sz="2000">
              <a:latin typeface="Arial"/>
              <a:cs typeface="Arial"/>
            </a:endParaRPr>
          </a:p>
          <a:p>
            <a:pPr marL="12700">
              <a:lnSpc>
                <a:spcPts val="2280"/>
              </a:lnSpc>
            </a:pPr>
            <a:r>
              <a:rPr sz="2000" b="1" i="1" spc="-5" dirty="0">
                <a:solidFill>
                  <a:srgbClr val="FF6600"/>
                </a:solidFill>
                <a:latin typeface="Arial"/>
                <a:cs typeface="Arial"/>
              </a:rPr>
              <a:t>block</a:t>
            </a:r>
            <a:endParaRPr sz="2000">
              <a:latin typeface="Arial"/>
              <a:cs typeface="Arial"/>
            </a:endParaRPr>
          </a:p>
        </p:txBody>
      </p:sp>
      <p:sp>
        <p:nvSpPr>
          <p:cNvPr id="11" name="object 11"/>
          <p:cNvSpPr txBox="1"/>
          <p:nvPr/>
        </p:nvSpPr>
        <p:spPr>
          <a:xfrm>
            <a:off x="2266950" y="5449316"/>
            <a:ext cx="2759710" cy="589280"/>
          </a:xfrm>
          <a:prstGeom prst="rect">
            <a:avLst/>
          </a:prstGeom>
        </p:spPr>
        <p:txBody>
          <a:bodyPr vert="horz" wrap="square" lIns="0" tIns="0" rIns="0" bIns="0" rtlCol="0">
            <a:spAutoFit/>
          </a:bodyPr>
          <a:lstStyle/>
          <a:p>
            <a:pPr marL="12700">
              <a:lnSpc>
                <a:spcPts val="2280"/>
              </a:lnSpc>
              <a:tabLst>
                <a:tab pos="758825" algn="l"/>
                <a:tab pos="1237615" algn="l"/>
                <a:tab pos="2082800" algn="l"/>
              </a:tabLst>
            </a:pPr>
            <a:r>
              <a:rPr sz="2000" b="1" i="1" spc="-5" dirty="0">
                <a:solidFill>
                  <a:srgbClr val="FF6600"/>
                </a:solidFill>
                <a:latin typeface="Arial"/>
                <a:cs typeface="Arial"/>
              </a:rPr>
              <a:t>zero	</a:t>
            </a:r>
            <a:r>
              <a:rPr sz="2000" b="1" i="1" spc="-10" dirty="0">
                <a:solidFill>
                  <a:srgbClr val="FF6600"/>
                </a:solidFill>
                <a:latin typeface="Arial"/>
                <a:cs typeface="Arial"/>
              </a:rPr>
              <a:t>o</a:t>
            </a:r>
            <a:r>
              <a:rPr sz="2000" b="1" i="1" spc="-5" dirty="0">
                <a:solidFill>
                  <a:srgbClr val="FF6600"/>
                </a:solidFill>
                <a:latin typeface="Arial"/>
                <a:cs typeface="Arial"/>
              </a:rPr>
              <a:t>r</a:t>
            </a:r>
            <a:r>
              <a:rPr sz="2000" b="1" i="1" dirty="0">
                <a:solidFill>
                  <a:srgbClr val="FF6600"/>
                </a:solidFill>
                <a:latin typeface="Arial"/>
                <a:cs typeface="Arial"/>
              </a:rPr>
              <a:t>	</a:t>
            </a:r>
            <a:r>
              <a:rPr sz="2000" b="1" i="1" spc="-15" dirty="0">
                <a:solidFill>
                  <a:srgbClr val="FF6600"/>
                </a:solidFill>
                <a:latin typeface="Arial"/>
                <a:cs typeface="Arial"/>
              </a:rPr>
              <a:t>m</a:t>
            </a:r>
            <a:r>
              <a:rPr sz="2000" b="1" i="1" spc="-5" dirty="0">
                <a:solidFill>
                  <a:srgbClr val="FF6600"/>
                </a:solidFill>
                <a:latin typeface="Arial"/>
                <a:cs typeface="Arial"/>
              </a:rPr>
              <a:t>ore</a:t>
            </a:r>
            <a:r>
              <a:rPr sz="2000" b="1" i="1" dirty="0">
                <a:solidFill>
                  <a:srgbClr val="FF6600"/>
                </a:solidFill>
                <a:latin typeface="Arial"/>
                <a:cs typeface="Arial"/>
              </a:rPr>
              <a:t>	</a:t>
            </a:r>
            <a:r>
              <a:rPr sz="2000" b="1" i="1" spc="-15" dirty="0">
                <a:solidFill>
                  <a:srgbClr val="FF6600"/>
                </a:solidFill>
                <a:latin typeface="Arial"/>
                <a:cs typeface="Arial"/>
              </a:rPr>
              <a:t>c</a:t>
            </a:r>
            <a:r>
              <a:rPr sz="2000" b="1" i="1" spc="-5" dirty="0">
                <a:solidFill>
                  <a:srgbClr val="FF6600"/>
                </a:solidFill>
                <a:latin typeface="Arial"/>
                <a:cs typeface="Arial"/>
              </a:rPr>
              <a:t>atch</a:t>
            </a:r>
            <a:endParaRPr sz="2000">
              <a:latin typeface="Arial"/>
              <a:cs typeface="Arial"/>
            </a:endParaRPr>
          </a:p>
          <a:p>
            <a:pPr marL="160020">
              <a:lnSpc>
                <a:spcPts val="2280"/>
              </a:lnSpc>
              <a:tabLst>
                <a:tab pos="742315" algn="l"/>
                <a:tab pos="1184910" algn="l"/>
                <a:tab pos="1895475" algn="l"/>
                <a:tab pos="2464435" algn="l"/>
              </a:tabLst>
            </a:pPr>
            <a:r>
              <a:rPr sz="2000" spc="-10" dirty="0">
                <a:latin typeface="Arial"/>
                <a:cs typeface="Arial"/>
              </a:rPr>
              <a:t>an</a:t>
            </a:r>
            <a:r>
              <a:rPr sz="2000" spc="-5" dirty="0">
                <a:latin typeface="Arial"/>
                <a:cs typeface="Arial"/>
              </a:rPr>
              <a:t>d</a:t>
            </a:r>
            <a:r>
              <a:rPr sz="2000" dirty="0">
                <a:latin typeface="Arial"/>
                <a:cs typeface="Arial"/>
              </a:rPr>
              <a:t>	</a:t>
            </a:r>
            <a:r>
              <a:rPr sz="2000" spc="-10" dirty="0">
                <a:latin typeface="Arial"/>
                <a:cs typeface="Arial"/>
              </a:rPr>
              <a:t>n</a:t>
            </a:r>
            <a:r>
              <a:rPr sz="2000" spc="-5" dirty="0">
                <a:latin typeface="Arial"/>
                <a:cs typeface="Arial"/>
              </a:rPr>
              <a:t>o</a:t>
            </a:r>
            <a:r>
              <a:rPr sz="2000" dirty="0">
                <a:latin typeface="Arial"/>
                <a:cs typeface="Arial"/>
              </a:rPr>
              <a:t>	</a:t>
            </a:r>
            <a:r>
              <a:rPr sz="2000" spc="-5" dirty="0">
                <a:latin typeface="Arial"/>
                <a:cs typeface="Arial"/>
              </a:rPr>
              <a:t>code</a:t>
            </a:r>
            <a:r>
              <a:rPr sz="2000" dirty="0">
                <a:latin typeface="Arial"/>
                <a:cs typeface="Arial"/>
              </a:rPr>
              <a:t>	</a:t>
            </a:r>
            <a:r>
              <a:rPr sz="2000" spc="-5" dirty="0">
                <a:latin typeface="Arial"/>
                <a:cs typeface="Arial"/>
              </a:rPr>
              <a:t>can</a:t>
            </a:r>
            <a:r>
              <a:rPr sz="2000" dirty="0">
                <a:latin typeface="Arial"/>
                <a:cs typeface="Arial"/>
              </a:rPr>
              <a:t>	</a:t>
            </a:r>
            <a:r>
              <a:rPr sz="2000" spc="-10" dirty="0">
                <a:latin typeface="Arial"/>
                <a:cs typeface="Arial"/>
              </a:rPr>
              <a:t>be</a:t>
            </a:r>
            <a:endParaRPr sz="2000">
              <a:latin typeface="Arial"/>
              <a:cs typeface="Arial"/>
            </a:endParaRPr>
          </a:p>
        </p:txBody>
      </p:sp>
      <p:sp>
        <p:nvSpPr>
          <p:cNvPr id="12" name="object 12"/>
          <p:cNvSpPr txBox="1"/>
          <p:nvPr/>
        </p:nvSpPr>
        <p:spPr>
          <a:xfrm>
            <a:off x="1590039" y="5997955"/>
            <a:ext cx="3435985" cy="863600"/>
          </a:xfrm>
          <a:prstGeom prst="rect">
            <a:avLst/>
          </a:prstGeom>
        </p:spPr>
        <p:txBody>
          <a:bodyPr vert="horz" wrap="square" lIns="0" tIns="34290" rIns="0" bIns="0" rtlCol="0">
            <a:spAutoFit/>
          </a:bodyPr>
          <a:lstStyle/>
          <a:p>
            <a:pPr marL="12700" marR="5080" algn="just">
              <a:lnSpc>
                <a:spcPts val="2160"/>
              </a:lnSpc>
              <a:spcBef>
                <a:spcPts val="270"/>
              </a:spcBef>
            </a:pPr>
            <a:r>
              <a:rPr sz="2000" spc="-5" dirty="0">
                <a:latin typeface="Arial"/>
                <a:cs typeface="Arial"/>
              </a:rPr>
              <a:t>between the end of try block  and beginning of the first  </a:t>
            </a:r>
            <a:r>
              <a:rPr sz="2000" dirty="0">
                <a:latin typeface="Arial"/>
                <a:cs typeface="Arial"/>
              </a:rPr>
              <a:t>catch</a:t>
            </a:r>
            <a:r>
              <a:rPr sz="2000" spc="-95" dirty="0">
                <a:latin typeface="Arial"/>
                <a:cs typeface="Arial"/>
              </a:rPr>
              <a:t> </a:t>
            </a:r>
            <a:r>
              <a:rPr sz="2000" spc="-5" dirty="0">
                <a:latin typeface="Arial"/>
                <a:cs typeface="Arial"/>
              </a:rPr>
              <a:t>block.</a:t>
            </a:r>
            <a:endParaRPr sz="2000">
              <a:latin typeface="Arial"/>
              <a:cs typeface="Arial"/>
            </a:endParaRPr>
          </a:p>
        </p:txBody>
      </p:sp>
      <p:sp>
        <p:nvSpPr>
          <p:cNvPr id="13" name="object 13"/>
          <p:cNvSpPr/>
          <p:nvPr/>
        </p:nvSpPr>
        <p:spPr>
          <a:xfrm>
            <a:off x="5061203" y="1636776"/>
            <a:ext cx="3904488" cy="4238244"/>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5260847" y="1736597"/>
            <a:ext cx="3223260" cy="3973195"/>
          </a:xfrm>
          <a:prstGeom prst="rect">
            <a:avLst/>
          </a:prstGeom>
        </p:spPr>
        <p:txBody>
          <a:bodyPr vert="horz" wrap="square" lIns="0" tIns="0" rIns="0" bIns="0" rtlCol="0">
            <a:spAutoFit/>
          </a:bodyPr>
          <a:lstStyle/>
          <a:p>
            <a:pPr marL="12700">
              <a:lnSpc>
                <a:spcPct val="100000"/>
              </a:lnSpc>
            </a:pPr>
            <a:r>
              <a:rPr sz="2000" spc="-5" dirty="0">
                <a:latin typeface="Arial"/>
                <a:cs typeface="Arial"/>
              </a:rPr>
              <a:t>try</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a:p>
            <a:pPr marL="12700">
              <a:lnSpc>
                <a:spcPct val="100000"/>
              </a:lnSpc>
              <a:spcBef>
                <a:spcPts val="1200"/>
              </a:spcBef>
            </a:pPr>
            <a:r>
              <a:rPr sz="2000" b="1" spc="-10" dirty="0">
                <a:solidFill>
                  <a:srgbClr val="FF6600"/>
                </a:solidFill>
                <a:latin typeface="Arial"/>
                <a:cs typeface="Arial"/>
              </a:rPr>
              <a:t>catch</a:t>
            </a:r>
            <a:r>
              <a:rPr sz="2000" spc="-10" dirty="0">
                <a:solidFill>
                  <a:srgbClr val="FF6600"/>
                </a:solidFill>
                <a:latin typeface="Arial"/>
                <a:cs typeface="Arial"/>
              </a:rPr>
              <a:t>(</a:t>
            </a:r>
            <a:r>
              <a:rPr sz="2000" i="1" spc="-10" dirty="0">
                <a:solidFill>
                  <a:srgbClr val="FF6600"/>
                </a:solidFill>
                <a:latin typeface="Arial"/>
                <a:cs typeface="Arial"/>
              </a:rPr>
              <a:t>ExceptionType</a:t>
            </a:r>
            <a:r>
              <a:rPr sz="2000" i="1" spc="-65" dirty="0">
                <a:solidFill>
                  <a:srgbClr val="FF6600"/>
                </a:solidFill>
                <a:latin typeface="Arial"/>
                <a:cs typeface="Arial"/>
              </a:rPr>
              <a:t> </a:t>
            </a:r>
            <a:r>
              <a:rPr sz="2000" spc="-5" dirty="0">
                <a:solidFill>
                  <a:srgbClr val="FF6600"/>
                </a:solidFill>
                <a:latin typeface="Arial"/>
                <a:cs typeface="Arial"/>
              </a:rPr>
              <a:t>name)</a:t>
            </a:r>
            <a:endParaRPr sz="2000">
              <a:latin typeface="Arial"/>
              <a:cs typeface="Arial"/>
            </a:endParaRPr>
          </a:p>
          <a:p>
            <a:pPr marL="12700">
              <a:lnSpc>
                <a:spcPct val="100000"/>
              </a:lnSpc>
              <a:spcBef>
                <a:spcPts val="1200"/>
              </a:spcBef>
            </a:pPr>
            <a:r>
              <a:rPr sz="2000" spc="-5" dirty="0">
                <a:solidFill>
                  <a:srgbClr val="FF6600"/>
                </a:solidFill>
                <a:latin typeface="Arial"/>
                <a:cs typeface="Arial"/>
              </a:rPr>
              <a:t>{</a:t>
            </a:r>
            <a:endParaRPr sz="2000">
              <a:latin typeface="Arial"/>
              <a:cs typeface="Arial"/>
            </a:endParaRPr>
          </a:p>
          <a:p>
            <a:pPr marL="12700">
              <a:lnSpc>
                <a:spcPct val="100000"/>
              </a:lnSpc>
              <a:spcBef>
                <a:spcPts val="1200"/>
              </a:spcBef>
            </a:pPr>
            <a:r>
              <a:rPr sz="2000" spc="-5" dirty="0">
                <a:solidFill>
                  <a:srgbClr val="FF6600"/>
                </a:solidFill>
                <a:latin typeface="Arial"/>
                <a:cs typeface="Arial"/>
              </a:rPr>
              <a:t>}</a:t>
            </a:r>
            <a:endParaRPr sz="2000">
              <a:latin typeface="Arial"/>
              <a:cs typeface="Arial"/>
            </a:endParaRPr>
          </a:p>
          <a:p>
            <a:pPr marL="12700">
              <a:lnSpc>
                <a:spcPct val="100000"/>
              </a:lnSpc>
              <a:spcBef>
                <a:spcPts val="1200"/>
              </a:spcBef>
            </a:pPr>
            <a:r>
              <a:rPr sz="2000" b="1" spc="-10" dirty="0">
                <a:solidFill>
                  <a:srgbClr val="FF6600"/>
                </a:solidFill>
                <a:latin typeface="Arial"/>
                <a:cs typeface="Arial"/>
              </a:rPr>
              <a:t>catch</a:t>
            </a:r>
            <a:r>
              <a:rPr sz="2000" spc="-10" dirty="0">
                <a:solidFill>
                  <a:srgbClr val="FF6600"/>
                </a:solidFill>
                <a:latin typeface="Arial"/>
                <a:cs typeface="Arial"/>
              </a:rPr>
              <a:t>(</a:t>
            </a:r>
            <a:r>
              <a:rPr sz="2000" i="1" spc="-10" dirty="0">
                <a:solidFill>
                  <a:srgbClr val="FF6600"/>
                </a:solidFill>
                <a:latin typeface="Arial"/>
                <a:cs typeface="Arial"/>
              </a:rPr>
              <a:t>ExceptionType</a:t>
            </a:r>
            <a:r>
              <a:rPr sz="2000" i="1" spc="-65" dirty="0">
                <a:solidFill>
                  <a:srgbClr val="FF6600"/>
                </a:solidFill>
                <a:latin typeface="Arial"/>
                <a:cs typeface="Arial"/>
              </a:rPr>
              <a:t> </a:t>
            </a:r>
            <a:r>
              <a:rPr sz="2000" spc="-5" dirty="0">
                <a:solidFill>
                  <a:srgbClr val="FF6600"/>
                </a:solidFill>
                <a:latin typeface="Arial"/>
                <a:cs typeface="Arial"/>
              </a:rPr>
              <a:t>name)</a:t>
            </a:r>
            <a:endParaRPr sz="2000">
              <a:latin typeface="Arial"/>
              <a:cs typeface="Arial"/>
            </a:endParaRPr>
          </a:p>
          <a:p>
            <a:pPr marL="12700">
              <a:lnSpc>
                <a:spcPct val="100000"/>
              </a:lnSpc>
              <a:spcBef>
                <a:spcPts val="1200"/>
              </a:spcBef>
            </a:pPr>
            <a:r>
              <a:rPr sz="2000" spc="-5" dirty="0">
                <a:solidFill>
                  <a:srgbClr val="FF6600"/>
                </a:solidFill>
                <a:latin typeface="Arial"/>
                <a:cs typeface="Arial"/>
              </a:rPr>
              <a:t>{</a:t>
            </a:r>
            <a:endParaRPr sz="2000">
              <a:latin typeface="Arial"/>
              <a:cs typeface="Arial"/>
            </a:endParaRPr>
          </a:p>
          <a:p>
            <a:pPr marL="12700">
              <a:lnSpc>
                <a:spcPct val="100000"/>
              </a:lnSpc>
              <a:spcBef>
                <a:spcPts val="1200"/>
              </a:spcBef>
            </a:pPr>
            <a:r>
              <a:rPr sz="2000" spc="-5" dirty="0">
                <a:solidFill>
                  <a:srgbClr val="FF6600"/>
                </a:solidFill>
                <a:latin typeface="Arial"/>
                <a:cs typeface="Arial"/>
              </a:rPr>
              <a:t>}</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169795">
              <a:lnSpc>
                <a:spcPct val="100000"/>
              </a:lnSpc>
            </a:pPr>
            <a:r>
              <a:rPr sz="3600" spc="-5" dirty="0"/>
              <a:t>catch Block</a:t>
            </a:r>
            <a:r>
              <a:rPr sz="3600" spc="-35" dirty="0"/>
              <a:t> </a:t>
            </a:r>
            <a:r>
              <a:rPr sz="3600" spc="-5" dirty="0"/>
              <a:t>Example</a:t>
            </a:r>
            <a:endParaRPr sz="3600"/>
          </a:p>
        </p:txBody>
      </p:sp>
      <p:sp>
        <p:nvSpPr>
          <p:cNvPr id="7" name="object 7"/>
          <p:cNvSpPr/>
          <p:nvPr/>
        </p:nvSpPr>
        <p:spPr>
          <a:xfrm>
            <a:off x="1266444" y="1069847"/>
            <a:ext cx="7667244" cy="5490972"/>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450339" y="1161541"/>
            <a:ext cx="7309484" cy="5648325"/>
          </a:xfrm>
          <a:prstGeom prst="rect">
            <a:avLst/>
          </a:prstGeom>
        </p:spPr>
        <p:txBody>
          <a:bodyPr vert="horz" wrap="square" lIns="0" tIns="0" rIns="0" bIns="0" rtlCol="0">
            <a:spAutoFit/>
          </a:bodyPr>
          <a:lstStyle/>
          <a:p>
            <a:pPr marL="520065" marR="3300729" indent="-508000">
              <a:lnSpc>
                <a:spcPct val="100000"/>
              </a:lnSpc>
            </a:pPr>
            <a:r>
              <a:rPr sz="1800" spc="-5" dirty="0">
                <a:latin typeface="Arial"/>
                <a:cs typeface="Arial"/>
              </a:rPr>
              <a:t>public </a:t>
            </a:r>
            <a:r>
              <a:rPr sz="1800" dirty="0">
                <a:latin typeface="Arial"/>
                <a:cs typeface="Arial"/>
              </a:rPr>
              <a:t>int countChars(String fileName)</a:t>
            </a:r>
            <a:r>
              <a:rPr sz="1800" spc="-110" dirty="0">
                <a:latin typeface="Arial"/>
                <a:cs typeface="Arial"/>
              </a:rPr>
              <a:t> </a:t>
            </a:r>
            <a:r>
              <a:rPr sz="1800" dirty="0">
                <a:latin typeface="Arial"/>
                <a:cs typeface="Arial"/>
              </a:rPr>
              <a:t>{  int total =</a:t>
            </a:r>
            <a:r>
              <a:rPr sz="1800" spc="-114" dirty="0">
                <a:latin typeface="Arial"/>
                <a:cs typeface="Arial"/>
              </a:rPr>
              <a:t> </a:t>
            </a:r>
            <a:r>
              <a:rPr sz="1800" dirty="0">
                <a:latin typeface="Arial"/>
                <a:cs typeface="Arial"/>
              </a:rPr>
              <a:t>0;</a:t>
            </a:r>
            <a:endParaRPr sz="1800">
              <a:latin typeface="Arial"/>
              <a:cs typeface="Arial"/>
            </a:endParaRPr>
          </a:p>
          <a:p>
            <a:pPr marL="520065">
              <a:lnSpc>
                <a:spcPct val="100000"/>
              </a:lnSpc>
            </a:pPr>
            <a:r>
              <a:rPr sz="1800" dirty="0">
                <a:latin typeface="Arial"/>
                <a:cs typeface="Arial"/>
              </a:rPr>
              <a:t>try</a:t>
            </a:r>
            <a:r>
              <a:rPr sz="1800" spc="-100" dirty="0">
                <a:latin typeface="Arial"/>
                <a:cs typeface="Arial"/>
              </a:rPr>
              <a:t> </a:t>
            </a:r>
            <a:r>
              <a:rPr sz="1800" dirty="0">
                <a:latin typeface="Arial"/>
                <a:cs typeface="Arial"/>
              </a:rPr>
              <a:t>{</a:t>
            </a:r>
            <a:endParaRPr sz="1800">
              <a:latin typeface="Arial"/>
              <a:cs typeface="Arial"/>
            </a:endParaRPr>
          </a:p>
          <a:p>
            <a:pPr marL="1027430" marR="2034539">
              <a:lnSpc>
                <a:spcPct val="100000"/>
              </a:lnSpc>
            </a:pPr>
            <a:r>
              <a:rPr sz="1800" dirty="0">
                <a:latin typeface="Arial"/>
                <a:cs typeface="Arial"/>
              </a:rPr>
              <a:t>FileReader r = </a:t>
            </a:r>
            <a:r>
              <a:rPr sz="1800" spc="-5" dirty="0">
                <a:latin typeface="Arial"/>
                <a:cs typeface="Arial"/>
              </a:rPr>
              <a:t>new</a:t>
            </a:r>
            <a:r>
              <a:rPr sz="1800" spc="-85" dirty="0">
                <a:latin typeface="Arial"/>
                <a:cs typeface="Arial"/>
              </a:rPr>
              <a:t> </a:t>
            </a:r>
            <a:r>
              <a:rPr sz="1800" dirty="0">
                <a:latin typeface="Arial"/>
                <a:cs typeface="Arial"/>
              </a:rPr>
              <a:t>FileReader(fileName);  </a:t>
            </a:r>
            <a:r>
              <a:rPr sz="1800" spc="-5" dirty="0">
                <a:latin typeface="Arial"/>
                <a:cs typeface="Arial"/>
              </a:rPr>
              <a:t>while( </a:t>
            </a:r>
            <a:r>
              <a:rPr sz="1800" spc="-15" dirty="0">
                <a:latin typeface="Arial"/>
                <a:cs typeface="Arial"/>
              </a:rPr>
              <a:t>r.ready())</a:t>
            </a:r>
            <a:r>
              <a:rPr sz="1800" spc="-30" dirty="0">
                <a:latin typeface="Arial"/>
                <a:cs typeface="Arial"/>
              </a:rPr>
              <a:t> </a:t>
            </a:r>
            <a:r>
              <a:rPr sz="1800" dirty="0">
                <a:latin typeface="Arial"/>
                <a:cs typeface="Arial"/>
              </a:rPr>
              <a:t>{</a:t>
            </a:r>
            <a:endParaRPr sz="1800">
              <a:latin typeface="Arial"/>
              <a:cs typeface="Arial"/>
            </a:endParaRPr>
          </a:p>
          <a:p>
            <a:pPr marL="1434465" marR="4964430" indent="100965">
              <a:lnSpc>
                <a:spcPct val="100000"/>
              </a:lnSpc>
            </a:pPr>
            <a:r>
              <a:rPr sz="1800" spc="-105" dirty="0">
                <a:latin typeface="Arial"/>
                <a:cs typeface="Arial"/>
              </a:rPr>
              <a:t>r</a:t>
            </a:r>
            <a:r>
              <a:rPr sz="1800" dirty="0">
                <a:latin typeface="Arial"/>
                <a:cs typeface="Arial"/>
              </a:rPr>
              <a:t>.r</a:t>
            </a:r>
            <a:r>
              <a:rPr sz="1800" spc="-5" dirty="0">
                <a:latin typeface="Arial"/>
                <a:cs typeface="Arial"/>
              </a:rPr>
              <a:t>ead</a:t>
            </a:r>
            <a:r>
              <a:rPr sz="1800" dirty="0">
                <a:latin typeface="Arial"/>
                <a:cs typeface="Arial"/>
              </a:rPr>
              <a:t>();  total++;</a:t>
            </a:r>
            <a:endParaRPr sz="1800">
              <a:latin typeface="Arial"/>
              <a:cs typeface="Arial"/>
            </a:endParaRPr>
          </a:p>
          <a:p>
            <a:pPr marL="989330">
              <a:lnSpc>
                <a:spcPct val="100000"/>
              </a:lnSpc>
            </a:pPr>
            <a:r>
              <a:rPr sz="1800" dirty="0">
                <a:latin typeface="Arial"/>
                <a:cs typeface="Arial"/>
              </a:rPr>
              <a:t>}</a:t>
            </a:r>
            <a:endParaRPr sz="1800">
              <a:latin typeface="Arial"/>
              <a:cs typeface="Arial"/>
            </a:endParaRPr>
          </a:p>
          <a:p>
            <a:pPr marL="1497965">
              <a:lnSpc>
                <a:spcPct val="100000"/>
              </a:lnSpc>
            </a:pPr>
            <a:r>
              <a:rPr sz="1800" spc="-15" dirty="0">
                <a:latin typeface="Arial"/>
                <a:cs typeface="Arial"/>
              </a:rPr>
              <a:t>r.close();</a:t>
            </a:r>
            <a:endParaRPr sz="1800">
              <a:latin typeface="Arial"/>
              <a:cs typeface="Arial"/>
            </a:endParaRPr>
          </a:p>
          <a:p>
            <a:pPr marL="520065">
              <a:lnSpc>
                <a:spcPct val="100000"/>
              </a:lnSpc>
            </a:pPr>
            <a:r>
              <a:rPr sz="1800" dirty="0">
                <a:latin typeface="Arial"/>
                <a:cs typeface="Arial"/>
              </a:rPr>
              <a:t>}</a:t>
            </a:r>
            <a:endParaRPr sz="1800">
              <a:latin typeface="Arial"/>
              <a:cs typeface="Arial"/>
            </a:endParaRPr>
          </a:p>
          <a:p>
            <a:pPr marL="520065">
              <a:lnSpc>
                <a:spcPct val="100000"/>
              </a:lnSpc>
            </a:pPr>
            <a:r>
              <a:rPr sz="1800" dirty="0">
                <a:solidFill>
                  <a:srgbClr val="FF6600"/>
                </a:solidFill>
                <a:latin typeface="Arial"/>
                <a:cs typeface="Arial"/>
              </a:rPr>
              <a:t>catch(FileNotFoundException</a:t>
            </a:r>
            <a:r>
              <a:rPr sz="1800" spc="-120" dirty="0">
                <a:solidFill>
                  <a:srgbClr val="FF6600"/>
                </a:solidFill>
                <a:latin typeface="Arial"/>
                <a:cs typeface="Arial"/>
              </a:rPr>
              <a:t> </a:t>
            </a:r>
            <a:r>
              <a:rPr sz="1800" dirty="0">
                <a:solidFill>
                  <a:srgbClr val="FF6600"/>
                </a:solidFill>
                <a:latin typeface="Arial"/>
                <a:cs typeface="Arial"/>
              </a:rPr>
              <a:t>e){</a:t>
            </a:r>
            <a:endParaRPr sz="1800">
              <a:latin typeface="Arial"/>
              <a:cs typeface="Arial"/>
            </a:endParaRPr>
          </a:p>
          <a:p>
            <a:pPr marL="1027430" marR="10795" indent="-127000">
              <a:lnSpc>
                <a:spcPct val="100000"/>
              </a:lnSpc>
            </a:pPr>
            <a:r>
              <a:rPr sz="1800" spc="-5" dirty="0">
                <a:solidFill>
                  <a:srgbClr val="FF6600"/>
                </a:solidFill>
                <a:latin typeface="Arial"/>
                <a:cs typeface="Arial"/>
              </a:rPr>
              <a:t>System.out.println("File named </a:t>
            </a:r>
            <a:r>
              <a:rPr sz="1800" dirty="0">
                <a:solidFill>
                  <a:srgbClr val="FF6600"/>
                </a:solidFill>
                <a:latin typeface="Arial"/>
                <a:cs typeface="Arial"/>
              </a:rPr>
              <a:t>" + </a:t>
            </a:r>
            <a:r>
              <a:rPr sz="1800" spc="-5" dirty="0">
                <a:solidFill>
                  <a:srgbClr val="FF6600"/>
                </a:solidFill>
                <a:latin typeface="Arial"/>
                <a:cs typeface="Arial"/>
              </a:rPr>
              <a:t>fileName </a:t>
            </a:r>
            <a:r>
              <a:rPr sz="1800" dirty="0">
                <a:solidFill>
                  <a:srgbClr val="FF6600"/>
                </a:solidFill>
                <a:latin typeface="Arial"/>
                <a:cs typeface="Arial"/>
              </a:rPr>
              <a:t>+ "not found. " </a:t>
            </a:r>
            <a:r>
              <a:rPr sz="1800" spc="-5" dirty="0">
                <a:solidFill>
                  <a:srgbClr val="FF6600"/>
                </a:solidFill>
                <a:latin typeface="Arial"/>
                <a:cs typeface="Arial"/>
              </a:rPr>
              <a:t>+e);  </a:t>
            </a:r>
            <a:r>
              <a:rPr sz="1800" dirty="0">
                <a:solidFill>
                  <a:srgbClr val="FF6600"/>
                </a:solidFill>
                <a:latin typeface="Arial"/>
                <a:cs typeface="Arial"/>
              </a:rPr>
              <a:t>total =</a:t>
            </a:r>
            <a:r>
              <a:rPr sz="1800" spc="-105" dirty="0">
                <a:solidFill>
                  <a:srgbClr val="FF6600"/>
                </a:solidFill>
                <a:latin typeface="Arial"/>
                <a:cs typeface="Arial"/>
              </a:rPr>
              <a:t> </a:t>
            </a:r>
            <a:r>
              <a:rPr sz="1800" dirty="0">
                <a:solidFill>
                  <a:srgbClr val="FF6600"/>
                </a:solidFill>
                <a:latin typeface="Arial"/>
                <a:cs typeface="Arial"/>
              </a:rPr>
              <a:t>-1;</a:t>
            </a:r>
            <a:endParaRPr sz="1800">
              <a:latin typeface="Arial"/>
              <a:cs typeface="Arial"/>
            </a:endParaRPr>
          </a:p>
          <a:p>
            <a:pPr marL="520065">
              <a:lnSpc>
                <a:spcPct val="100000"/>
              </a:lnSpc>
            </a:pPr>
            <a:r>
              <a:rPr sz="1800" dirty="0">
                <a:solidFill>
                  <a:srgbClr val="FF6600"/>
                </a:solidFill>
                <a:latin typeface="Arial"/>
                <a:cs typeface="Arial"/>
              </a:rPr>
              <a:t>}</a:t>
            </a:r>
            <a:endParaRPr sz="1800">
              <a:latin typeface="Arial"/>
              <a:cs typeface="Arial"/>
            </a:endParaRPr>
          </a:p>
          <a:p>
            <a:pPr marL="520065">
              <a:lnSpc>
                <a:spcPct val="100000"/>
              </a:lnSpc>
            </a:pPr>
            <a:r>
              <a:rPr sz="1800" spc="-5" dirty="0">
                <a:solidFill>
                  <a:srgbClr val="FF6600"/>
                </a:solidFill>
                <a:latin typeface="Arial"/>
                <a:cs typeface="Arial"/>
              </a:rPr>
              <a:t>catch(IOException</a:t>
            </a:r>
            <a:r>
              <a:rPr sz="1800" spc="-35" dirty="0">
                <a:solidFill>
                  <a:srgbClr val="FF6600"/>
                </a:solidFill>
                <a:latin typeface="Arial"/>
                <a:cs typeface="Arial"/>
              </a:rPr>
              <a:t> </a:t>
            </a:r>
            <a:r>
              <a:rPr sz="1800" dirty="0">
                <a:solidFill>
                  <a:srgbClr val="FF6600"/>
                </a:solidFill>
                <a:latin typeface="Arial"/>
                <a:cs typeface="Arial"/>
              </a:rPr>
              <a:t>e){</a:t>
            </a:r>
            <a:endParaRPr sz="1800">
              <a:latin typeface="Arial"/>
              <a:cs typeface="Arial"/>
            </a:endParaRPr>
          </a:p>
          <a:p>
            <a:pPr marL="964565" marR="5080" indent="-254000">
              <a:lnSpc>
                <a:spcPct val="100000"/>
              </a:lnSpc>
            </a:pPr>
            <a:r>
              <a:rPr sz="1800" spc="-5" dirty="0">
                <a:solidFill>
                  <a:srgbClr val="FF6600"/>
                </a:solidFill>
                <a:latin typeface="Arial"/>
                <a:cs typeface="Arial"/>
              </a:rPr>
              <a:t>System.out.println("IOException occured </a:t>
            </a:r>
            <a:r>
              <a:rPr sz="1800" dirty="0">
                <a:solidFill>
                  <a:srgbClr val="FF6600"/>
                </a:solidFill>
                <a:latin typeface="Arial"/>
                <a:cs typeface="Arial"/>
              </a:rPr>
              <a:t>"+ </a:t>
            </a:r>
            <a:r>
              <a:rPr sz="1800" spc="-5" dirty="0">
                <a:solidFill>
                  <a:srgbClr val="FF6600"/>
                </a:solidFill>
                <a:latin typeface="Arial"/>
                <a:cs typeface="Arial"/>
              </a:rPr>
              <a:t>"while counting </a:t>
            </a:r>
            <a:r>
              <a:rPr sz="1800" dirty="0">
                <a:solidFill>
                  <a:srgbClr val="FF6600"/>
                </a:solidFill>
                <a:latin typeface="Arial"/>
                <a:cs typeface="Arial"/>
              </a:rPr>
              <a:t>" </a:t>
            </a:r>
            <a:r>
              <a:rPr sz="1800" spc="-5" dirty="0">
                <a:solidFill>
                  <a:srgbClr val="FF6600"/>
                </a:solidFill>
                <a:latin typeface="Arial"/>
                <a:cs typeface="Arial"/>
              </a:rPr>
              <a:t>+e);  </a:t>
            </a:r>
            <a:r>
              <a:rPr sz="1800" dirty="0">
                <a:solidFill>
                  <a:srgbClr val="FF6600"/>
                </a:solidFill>
                <a:latin typeface="Arial"/>
                <a:cs typeface="Arial"/>
              </a:rPr>
              <a:t>total =</a:t>
            </a:r>
            <a:r>
              <a:rPr sz="1800" spc="-114" dirty="0">
                <a:solidFill>
                  <a:srgbClr val="FF6600"/>
                </a:solidFill>
                <a:latin typeface="Arial"/>
                <a:cs typeface="Arial"/>
              </a:rPr>
              <a:t> </a:t>
            </a:r>
            <a:r>
              <a:rPr sz="1800" dirty="0">
                <a:solidFill>
                  <a:srgbClr val="FF6600"/>
                </a:solidFill>
                <a:latin typeface="Arial"/>
                <a:cs typeface="Arial"/>
              </a:rPr>
              <a:t>-1;</a:t>
            </a:r>
            <a:endParaRPr sz="1800">
              <a:latin typeface="Arial"/>
              <a:cs typeface="Arial"/>
            </a:endParaRPr>
          </a:p>
          <a:p>
            <a:pPr marL="520065">
              <a:lnSpc>
                <a:spcPct val="100000"/>
              </a:lnSpc>
            </a:pPr>
            <a:r>
              <a:rPr sz="1800" dirty="0">
                <a:solidFill>
                  <a:srgbClr val="FF6600"/>
                </a:solidFill>
                <a:latin typeface="Arial"/>
                <a:cs typeface="Arial"/>
              </a:rPr>
              <a:t>}</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a:p>
            <a:pPr marL="17145">
              <a:lnSpc>
                <a:spcPct val="100000"/>
              </a:lnSpc>
              <a:spcBef>
                <a:spcPts val="475"/>
              </a:spcBef>
            </a:pPr>
            <a:r>
              <a:rPr sz="2400" spc="-5" dirty="0">
                <a:latin typeface="Arial"/>
                <a:cs typeface="Arial"/>
              </a:rPr>
              <a:t>See listing </a:t>
            </a:r>
            <a:r>
              <a:rPr sz="2400" dirty="0">
                <a:latin typeface="Arial"/>
                <a:cs typeface="Arial"/>
              </a:rPr>
              <a:t>:</a:t>
            </a:r>
            <a:r>
              <a:rPr sz="2400" spc="15" dirty="0">
                <a:latin typeface="Arial"/>
                <a:cs typeface="Arial"/>
              </a:rPr>
              <a:t> </a:t>
            </a:r>
            <a:r>
              <a:rPr sz="2400" b="1" spc="-5" dirty="0">
                <a:solidFill>
                  <a:srgbClr val="FF6600"/>
                </a:solidFill>
                <a:latin typeface="Arial"/>
                <a:cs typeface="Arial"/>
              </a:rPr>
              <a:t>ExceptionDemo1.java</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3110230">
              <a:lnSpc>
                <a:spcPct val="100000"/>
              </a:lnSpc>
            </a:pPr>
            <a:r>
              <a:rPr sz="3600" spc="-5" dirty="0"/>
              <a:t>finally</a:t>
            </a:r>
            <a:r>
              <a:rPr sz="3600" spc="-60" dirty="0"/>
              <a:t> </a:t>
            </a:r>
            <a:r>
              <a:rPr sz="3600" spc="-5" dirty="0"/>
              <a:t>Block</a:t>
            </a:r>
            <a:endParaRPr sz="3600"/>
          </a:p>
        </p:txBody>
      </p:sp>
      <p:sp>
        <p:nvSpPr>
          <p:cNvPr id="7" name="object 7"/>
          <p:cNvSpPr/>
          <p:nvPr/>
        </p:nvSpPr>
        <p:spPr>
          <a:xfrm>
            <a:off x="1298447" y="3909058"/>
            <a:ext cx="7671816" cy="283464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247139" y="1107440"/>
            <a:ext cx="7588884" cy="5508625"/>
          </a:xfrm>
          <a:prstGeom prst="rect">
            <a:avLst/>
          </a:prstGeom>
        </p:spPr>
        <p:txBody>
          <a:bodyPr vert="horz" wrap="square" lIns="0" tIns="0" rIns="0" bIns="0" rtlCol="0">
            <a:spAutoFit/>
          </a:bodyPr>
          <a:lstStyle/>
          <a:p>
            <a:pPr marL="355600" indent="-342900">
              <a:lnSpc>
                <a:spcPts val="2590"/>
              </a:lnSpc>
              <a:buClr>
                <a:srgbClr val="333399"/>
              </a:buClr>
              <a:buFont typeface="Wingdings"/>
              <a:buChar char=""/>
              <a:tabLst>
                <a:tab pos="354965" algn="l"/>
                <a:tab pos="355600" algn="l"/>
                <a:tab pos="711200" algn="l"/>
                <a:tab pos="1742439" algn="l"/>
                <a:tab pos="2607310" algn="l"/>
                <a:tab pos="2980055" algn="l"/>
                <a:tab pos="4370070" algn="l"/>
                <a:tab pos="6083935" algn="l"/>
                <a:tab pos="6489700" algn="l"/>
              </a:tabLst>
            </a:pPr>
            <a:r>
              <a:rPr sz="2400" dirty="0">
                <a:latin typeface="Arial"/>
                <a:cs typeface="Arial"/>
              </a:rPr>
              <a:t>A	</a:t>
            </a:r>
            <a:r>
              <a:rPr sz="2400" b="1" i="1" dirty="0">
                <a:solidFill>
                  <a:srgbClr val="FF6600"/>
                </a:solidFill>
                <a:latin typeface="Arial"/>
                <a:cs typeface="Arial"/>
              </a:rPr>
              <a:t>fi</a:t>
            </a:r>
            <a:r>
              <a:rPr sz="2400" b="1" i="1" spc="-15" dirty="0">
                <a:solidFill>
                  <a:srgbClr val="FF6600"/>
                </a:solidFill>
                <a:latin typeface="Arial"/>
                <a:cs typeface="Arial"/>
              </a:rPr>
              <a:t>n</a:t>
            </a:r>
            <a:r>
              <a:rPr sz="2400" b="1" i="1" dirty="0">
                <a:solidFill>
                  <a:srgbClr val="FF6600"/>
                </a:solidFill>
                <a:latin typeface="Arial"/>
                <a:cs typeface="Arial"/>
              </a:rPr>
              <a:t>ally	</a:t>
            </a:r>
            <a:r>
              <a:rPr sz="2400" dirty="0">
                <a:latin typeface="Arial"/>
                <a:cs typeface="Arial"/>
              </a:rPr>
              <a:t>block	is	executed	ir</a:t>
            </a:r>
            <a:r>
              <a:rPr sz="2400" spc="5" dirty="0">
                <a:latin typeface="Arial"/>
                <a:cs typeface="Arial"/>
              </a:rPr>
              <a:t>r</a:t>
            </a:r>
            <a:r>
              <a:rPr sz="2400" dirty="0">
                <a:latin typeface="Arial"/>
                <a:cs typeface="Arial"/>
              </a:rPr>
              <a:t>espective	</a:t>
            </a:r>
            <a:r>
              <a:rPr sz="2400" spc="-5" dirty="0">
                <a:latin typeface="Arial"/>
                <a:cs typeface="Arial"/>
              </a:rPr>
              <a:t>o</a:t>
            </a:r>
            <a:r>
              <a:rPr sz="2400" dirty="0">
                <a:latin typeface="Arial"/>
                <a:cs typeface="Arial"/>
              </a:rPr>
              <a:t>f	whether</a:t>
            </a:r>
          </a:p>
          <a:p>
            <a:pPr marL="355600">
              <a:lnSpc>
                <a:spcPts val="2590"/>
              </a:lnSpc>
            </a:pPr>
            <a:r>
              <a:rPr sz="2400" spc="-5" dirty="0">
                <a:latin typeface="Arial"/>
                <a:cs typeface="Arial"/>
              </a:rPr>
              <a:t>the try block throws an error or</a:t>
            </a:r>
            <a:r>
              <a:rPr sz="2400" spc="25" dirty="0">
                <a:latin typeface="Arial"/>
                <a:cs typeface="Arial"/>
              </a:rPr>
              <a:t> </a:t>
            </a:r>
            <a:r>
              <a:rPr sz="2400" spc="-5" dirty="0">
                <a:latin typeface="Arial"/>
                <a:cs typeface="Arial"/>
              </a:rPr>
              <a:t>not.</a:t>
            </a:r>
            <a:endParaRPr sz="2400" dirty="0">
              <a:latin typeface="Arial"/>
              <a:cs typeface="Arial"/>
            </a:endParaRPr>
          </a:p>
          <a:p>
            <a:pPr marL="355600" marR="5080" indent="-342900">
              <a:lnSpc>
                <a:spcPct val="80000"/>
              </a:lnSpc>
              <a:spcBef>
                <a:spcPts val="575"/>
              </a:spcBef>
              <a:buClr>
                <a:srgbClr val="333399"/>
              </a:buClr>
              <a:buFont typeface="Wingdings"/>
              <a:buChar char=""/>
              <a:tabLst>
                <a:tab pos="354965" algn="l"/>
                <a:tab pos="355600" algn="l"/>
                <a:tab pos="1363345" algn="l"/>
                <a:tab pos="2204720" algn="l"/>
                <a:tab pos="2553970" algn="l"/>
                <a:tab pos="4226560" algn="l"/>
                <a:tab pos="4610100" algn="l"/>
                <a:tab pos="5078730" algn="l"/>
                <a:tab pos="6445885" algn="l"/>
                <a:tab pos="7083425" algn="l"/>
              </a:tabLst>
            </a:pPr>
            <a:r>
              <a:rPr sz="2400" b="1" i="1" dirty="0">
                <a:solidFill>
                  <a:srgbClr val="FF6600"/>
                </a:solidFill>
                <a:latin typeface="Arial"/>
                <a:cs typeface="Arial"/>
              </a:rPr>
              <a:t>fin</a:t>
            </a:r>
            <a:r>
              <a:rPr sz="2400" b="1" i="1" spc="-10" dirty="0">
                <a:solidFill>
                  <a:srgbClr val="FF6600"/>
                </a:solidFill>
                <a:latin typeface="Arial"/>
                <a:cs typeface="Arial"/>
              </a:rPr>
              <a:t>a</a:t>
            </a:r>
            <a:r>
              <a:rPr sz="2400" b="1" i="1" dirty="0">
                <a:solidFill>
                  <a:srgbClr val="FF6600"/>
                </a:solidFill>
                <a:latin typeface="Arial"/>
                <a:cs typeface="Arial"/>
              </a:rPr>
              <a:t>l</a:t>
            </a:r>
            <a:r>
              <a:rPr sz="2400" b="1" i="1" spc="-10" dirty="0">
                <a:solidFill>
                  <a:srgbClr val="FF6600"/>
                </a:solidFill>
                <a:latin typeface="Arial"/>
                <a:cs typeface="Arial"/>
              </a:rPr>
              <a:t>l</a:t>
            </a:r>
            <a:r>
              <a:rPr sz="2400" b="1" i="1" spc="-5" dirty="0">
                <a:solidFill>
                  <a:srgbClr val="FF6600"/>
                </a:solidFill>
                <a:latin typeface="Arial"/>
                <a:cs typeface="Arial"/>
              </a:rPr>
              <a:t>y</a:t>
            </a:r>
            <a:r>
              <a:rPr sz="2400" b="1" i="1" dirty="0">
                <a:solidFill>
                  <a:srgbClr val="FF6600"/>
                </a:solidFill>
                <a:latin typeface="Arial"/>
                <a:cs typeface="Arial"/>
              </a:rPr>
              <a:t>	</a:t>
            </a:r>
            <a:r>
              <a:rPr sz="2400" spc="-5" dirty="0">
                <a:latin typeface="Arial"/>
                <a:cs typeface="Arial"/>
              </a:rPr>
              <a:t>bl</a:t>
            </a:r>
            <a:r>
              <a:rPr sz="2400" dirty="0">
                <a:latin typeface="Arial"/>
                <a:cs typeface="Arial"/>
              </a:rPr>
              <a:t>ock	</a:t>
            </a:r>
            <a:r>
              <a:rPr sz="2400" spc="-5" dirty="0">
                <a:latin typeface="Arial"/>
                <a:cs typeface="Arial"/>
              </a:rPr>
              <a:t>is</a:t>
            </a:r>
            <a:r>
              <a:rPr sz="2400" dirty="0">
                <a:latin typeface="Arial"/>
                <a:cs typeface="Arial"/>
              </a:rPr>
              <a:t>	</a:t>
            </a:r>
            <a:r>
              <a:rPr sz="2400" spc="-5" dirty="0">
                <a:latin typeface="Arial"/>
                <a:cs typeface="Arial"/>
              </a:rPr>
              <a:t>guarante</a:t>
            </a:r>
            <a:r>
              <a:rPr sz="2400" dirty="0">
                <a:latin typeface="Arial"/>
                <a:cs typeface="Arial"/>
              </a:rPr>
              <a:t>e</a:t>
            </a:r>
            <a:r>
              <a:rPr sz="2400" spc="-5" dirty="0">
                <a:latin typeface="Arial"/>
                <a:cs typeface="Arial"/>
              </a:rPr>
              <a:t>d</a:t>
            </a:r>
            <a:r>
              <a:rPr sz="2400" dirty="0">
                <a:latin typeface="Arial"/>
                <a:cs typeface="Arial"/>
              </a:rPr>
              <a:t>	</a:t>
            </a:r>
            <a:r>
              <a:rPr sz="2400" spc="-5" dirty="0">
                <a:latin typeface="Arial"/>
                <a:cs typeface="Arial"/>
              </a:rPr>
              <a:t>t</a:t>
            </a:r>
            <a:r>
              <a:rPr sz="2400" dirty="0">
                <a:latin typeface="Arial"/>
                <a:cs typeface="Arial"/>
              </a:rPr>
              <a:t>o	</a:t>
            </a:r>
            <a:r>
              <a:rPr sz="2400" spc="-5" dirty="0">
                <a:latin typeface="Arial"/>
                <a:cs typeface="Arial"/>
              </a:rPr>
              <a:t>be</a:t>
            </a:r>
            <a:r>
              <a:rPr sz="2400" dirty="0">
                <a:latin typeface="Arial"/>
                <a:cs typeface="Arial"/>
              </a:rPr>
              <a:t>	</a:t>
            </a:r>
            <a:r>
              <a:rPr sz="2400" spc="-5" dirty="0">
                <a:latin typeface="Arial"/>
                <a:cs typeface="Arial"/>
              </a:rPr>
              <a:t>executed</a:t>
            </a:r>
            <a:r>
              <a:rPr sz="2400" dirty="0">
                <a:latin typeface="Arial"/>
                <a:cs typeface="Arial"/>
              </a:rPr>
              <a:t>	</a:t>
            </a:r>
            <a:r>
              <a:rPr sz="2400" spc="-5" dirty="0">
                <a:latin typeface="Arial"/>
                <a:cs typeface="Arial"/>
              </a:rPr>
              <a:t>and</a:t>
            </a:r>
            <a:r>
              <a:rPr sz="2400" dirty="0">
                <a:latin typeface="Arial"/>
                <a:cs typeface="Arial"/>
              </a:rPr>
              <a:t>	</a:t>
            </a:r>
            <a:r>
              <a:rPr sz="2400" spc="-5" dirty="0">
                <a:latin typeface="Arial"/>
                <a:cs typeface="Arial"/>
              </a:rPr>
              <a:t>c</a:t>
            </a:r>
            <a:r>
              <a:rPr sz="2400" dirty="0">
                <a:latin typeface="Arial"/>
                <a:cs typeface="Arial"/>
              </a:rPr>
              <a:t>a</a:t>
            </a:r>
            <a:r>
              <a:rPr sz="2400" spc="-5" dirty="0">
                <a:latin typeface="Arial"/>
                <a:cs typeface="Arial"/>
              </a:rPr>
              <a:t>n  be used </a:t>
            </a:r>
            <a:r>
              <a:rPr sz="2400" dirty="0">
                <a:latin typeface="Arial"/>
                <a:cs typeface="Arial"/>
              </a:rPr>
              <a:t>for </a:t>
            </a:r>
            <a:r>
              <a:rPr sz="2400" spc="-5" dirty="0">
                <a:latin typeface="Arial"/>
                <a:cs typeface="Arial"/>
              </a:rPr>
              <a:t>any clean-up code.</a:t>
            </a:r>
            <a:endParaRPr sz="2400" dirty="0">
              <a:latin typeface="Arial"/>
              <a:cs typeface="Arial"/>
            </a:endParaRPr>
          </a:p>
          <a:p>
            <a:pPr marL="355600" marR="5080" indent="-342900">
              <a:lnSpc>
                <a:spcPts val="2300"/>
              </a:lnSpc>
              <a:spcBef>
                <a:spcPts val="560"/>
              </a:spcBef>
              <a:buClr>
                <a:srgbClr val="333399"/>
              </a:buClr>
              <a:buFont typeface="Wingdings"/>
              <a:buChar char=""/>
              <a:tabLst>
                <a:tab pos="354965" algn="l"/>
                <a:tab pos="355600" algn="l"/>
                <a:tab pos="734695" algn="l"/>
                <a:tab pos="1285240" algn="l"/>
                <a:tab pos="2223135" algn="l"/>
                <a:tab pos="3145790" algn="l"/>
                <a:tab pos="4509135" algn="l"/>
                <a:tab pos="5059680" algn="l"/>
                <a:tab pos="6575425" algn="l"/>
              </a:tabLst>
            </a:pPr>
            <a:r>
              <a:rPr sz="2400" spc="-5" dirty="0">
                <a:latin typeface="Arial"/>
                <a:cs typeface="Arial"/>
              </a:rPr>
              <a:t>I</a:t>
            </a:r>
            <a:r>
              <a:rPr sz="2400" dirty="0">
                <a:latin typeface="Arial"/>
                <a:cs typeface="Arial"/>
              </a:rPr>
              <a:t>f	</a:t>
            </a:r>
            <a:r>
              <a:rPr sz="2400" spc="-10" dirty="0">
                <a:latin typeface="Arial"/>
                <a:cs typeface="Arial"/>
              </a:rPr>
              <a:t>n</a:t>
            </a:r>
            <a:r>
              <a:rPr sz="2400" spc="-5" dirty="0">
                <a:latin typeface="Arial"/>
                <a:cs typeface="Arial"/>
              </a:rPr>
              <a:t>o</a:t>
            </a:r>
            <a:r>
              <a:rPr sz="2400" dirty="0">
                <a:latin typeface="Arial"/>
                <a:cs typeface="Arial"/>
              </a:rPr>
              <a:t>	cat</a:t>
            </a:r>
            <a:r>
              <a:rPr sz="2400" spc="-10" dirty="0">
                <a:latin typeface="Arial"/>
                <a:cs typeface="Arial"/>
              </a:rPr>
              <a:t>c</a:t>
            </a:r>
            <a:r>
              <a:rPr sz="2400" spc="-5" dirty="0">
                <a:latin typeface="Arial"/>
                <a:cs typeface="Arial"/>
              </a:rPr>
              <a:t>h</a:t>
            </a:r>
            <a:r>
              <a:rPr sz="2400" dirty="0">
                <a:latin typeface="Arial"/>
                <a:cs typeface="Arial"/>
              </a:rPr>
              <a:t>	</a:t>
            </a:r>
            <a:r>
              <a:rPr sz="2400" spc="-5" dirty="0">
                <a:latin typeface="Arial"/>
                <a:cs typeface="Arial"/>
              </a:rPr>
              <a:t>block</a:t>
            </a:r>
            <a:r>
              <a:rPr sz="2400" dirty="0">
                <a:latin typeface="Arial"/>
                <a:cs typeface="Arial"/>
              </a:rPr>
              <a:t>	matches	</a:t>
            </a:r>
            <a:r>
              <a:rPr sz="2400" spc="-5" dirty="0">
                <a:latin typeface="Arial"/>
                <a:cs typeface="Arial"/>
              </a:rPr>
              <a:t>an</a:t>
            </a:r>
            <a:r>
              <a:rPr sz="2400" dirty="0">
                <a:latin typeface="Arial"/>
                <a:cs typeface="Arial"/>
              </a:rPr>
              <a:t>	</a:t>
            </a:r>
            <a:r>
              <a:rPr sz="2400" spc="-5" dirty="0">
                <a:latin typeface="Arial"/>
                <a:cs typeface="Arial"/>
              </a:rPr>
              <a:t>exception</a:t>
            </a:r>
            <a:r>
              <a:rPr sz="2400" dirty="0">
                <a:latin typeface="Arial"/>
                <a:cs typeface="Arial"/>
              </a:rPr>
              <a:t>	thr</a:t>
            </a:r>
            <a:r>
              <a:rPr sz="2400" spc="5" dirty="0">
                <a:latin typeface="Arial"/>
                <a:cs typeface="Arial"/>
              </a:rPr>
              <a:t>o</a:t>
            </a:r>
            <a:r>
              <a:rPr sz="2400" dirty="0">
                <a:latin typeface="Arial"/>
                <a:cs typeface="Arial"/>
              </a:rPr>
              <a:t>wn,  </a:t>
            </a:r>
            <a:r>
              <a:rPr sz="2400" spc="-5" dirty="0">
                <a:latin typeface="Arial"/>
                <a:cs typeface="Arial"/>
              </a:rPr>
              <a:t>control is transferred to </a:t>
            </a:r>
            <a:r>
              <a:rPr sz="2400" dirty="0">
                <a:latin typeface="Arial"/>
                <a:cs typeface="Arial"/>
              </a:rPr>
              <a:t>the </a:t>
            </a:r>
            <a:r>
              <a:rPr sz="2400" b="1" i="1" spc="-5" dirty="0">
                <a:solidFill>
                  <a:srgbClr val="FF6600"/>
                </a:solidFill>
                <a:latin typeface="Arial"/>
                <a:cs typeface="Arial"/>
              </a:rPr>
              <a:t>finally</a:t>
            </a:r>
            <a:r>
              <a:rPr sz="2400" b="1" i="1" spc="35" dirty="0">
                <a:solidFill>
                  <a:srgbClr val="FF6600"/>
                </a:solidFill>
                <a:latin typeface="Arial"/>
                <a:cs typeface="Arial"/>
              </a:rPr>
              <a:t> </a:t>
            </a:r>
            <a:r>
              <a:rPr sz="2400" spc="-5" dirty="0">
                <a:latin typeface="Arial"/>
                <a:cs typeface="Arial"/>
              </a:rPr>
              <a:t>block.</a:t>
            </a:r>
            <a:endParaRPr sz="2400" dirty="0">
              <a:latin typeface="Arial"/>
              <a:cs typeface="Arial"/>
            </a:endParaRPr>
          </a:p>
          <a:p>
            <a:pPr marL="355600" indent="-342900">
              <a:lnSpc>
                <a:spcPct val="100000"/>
              </a:lnSpc>
              <a:spcBef>
                <a:spcPts val="20"/>
              </a:spcBef>
              <a:buClr>
                <a:srgbClr val="333399"/>
              </a:buClr>
              <a:buFont typeface="Wingdings"/>
              <a:buChar char=""/>
              <a:tabLst>
                <a:tab pos="354965" algn="l"/>
                <a:tab pos="355600" algn="l"/>
              </a:tabLst>
            </a:pPr>
            <a:r>
              <a:rPr sz="2400" spc="-5" dirty="0">
                <a:latin typeface="Arial"/>
                <a:cs typeface="Arial"/>
              </a:rPr>
              <a:t>There can be only one </a:t>
            </a:r>
            <a:r>
              <a:rPr sz="2400" b="1" i="1" spc="-5" dirty="0">
                <a:solidFill>
                  <a:srgbClr val="FF6600"/>
                </a:solidFill>
                <a:latin typeface="Arial"/>
                <a:cs typeface="Arial"/>
              </a:rPr>
              <a:t>finally </a:t>
            </a:r>
            <a:r>
              <a:rPr sz="2400" spc="-5" dirty="0">
                <a:latin typeface="Arial"/>
                <a:cs typeface="Arial"/>
              </a:rPr>
              <a:t>block </a:t>
            </a:r>
            <a:r>
              <a:rPr sz="2400" dirty="0">
                <a:latin typeface="Arial"/>
                <a:cs typeface="Arial"/>
              </a:rPr>
              <a:t>for </a:t>
            </a:r>
            <a:r>
              <a:rPr sz="2400" spc="-5" dirty="0">
                <a:latin typeface="Arial"/>
                <a:cs typeface="Arial"/>
              </a:rPr>
              <a:t>a try</a:t>
            </a:r>
            <a:r>
              <a:rPr sz="2400" spc="65" dirty="0">
                <a:latin typeface="Arial"/>
                <a:cs typeface="Arial"/>
              </a:rPr>
              <a:t> </a:t>
            </a:r>
            <a:r>
              <a:rPr sz="2400" spc="-5" dirty="0">
                <a:latin typeface="Arial"/>
                <a:cs typeface="Arial"/>
              </a:rPr>
              <a:t>block.</a:t>
            </a:r>
            <a:endParaRPr sz="2400" dirty="0">
              <a:latin typeface="Arial"/>
              <a:cs typeface="Arial"/>
            </a:endParaRPr>
          </a:p>
          <a:p>
            <a:pPr>
              <a:lnSpc>
                <a:spcPct val="100000"/>
              </a:lnSpc>
            </a:pPr>
            <a:endParaRPr sz="2400" dirty="0">
              <a:latin typeface="Times New Roman"/>
              <a:cs typeface="Times New Roman"/>
            </a:endParaRPr>
          </a:p>
          <a:p>
            <a:pPr marL="292100">
              <a:lnSpc>
                <a:spcPct val="100000"/>
              </a:lnSpc>
              <a:spcBef>
                <a:spcPts val="1600"/>
              </a:spcBef>
            </a:pPr>
            <a:r>
              <a:rPr sz="1800" dirty="0">
                <a:latin typeface="Arial"/>
                <a:cs typeface="Arial"/>
              </a:rPr>
              <a:t>try{</a:t>
            </a:r>
          </a:p>
          <a:p>
            <a:pPr marL="292100">
              <a:lnSpc>
                <a:spcPct val="100000"/>
              </a:lnSpc>
              <a:spcBef>
                <a:spcPts val="1080"/>
              </a:spcBef>
            </a:pPr>
            <a:r>
              <a:rPr sz="1800" dirty="0">
                <a:latin typeface="Arial"/>
                <a:cs typeface="Arial"/>
              </a:rPr>
              <a:t>}</a:t>
            </a:r>
          </a:p>
          <a:p>
            <a:pPr marL="292100">
              <a:lnSpc>
                <a:spcPct val="100000"/>
              </a:lnSpc>
              <a:spcBef>
                <a:spcPts val="1080"/>
              </a:spcBef>
            </a:pPr>
            <a:r>
              <a:rPr sz="1800" spc="-10" dirty="0">
                <a:latin typeface="Arial"/>
                <a:cs typeface="Arial"/>
              </a:rPr>
              <a:t>catch(</a:t>
            </a:r>
            <a:r>
              <a:rPr sz="1800" i="1" spc="-10" dirty="0">
                <a:latin typeface="Arial"/>
                <a:cs typeface="Arial"/>
              </a:rPr>
              <a:t>ExceptionType</a:t>
            </a:r>
            <a:r>
              <a:rPr sz="1800" i="1" spc="-35" dirty="0">
                <a:latin typeface="Arial"/>
                <a:cs typeface="Arial"/>
              </a:rPr>
              <a:t> </a:t>
            </a:r>
            <a:r>
              <a:rPr sz="1800" spc="-5" dirty="0">
                <a:latin typeface="Arial"/>
                <a:cs typeface="Arial"/>
              </a:rPr>
              <a:t>name){</a:t>
            </a:r>
            <a:endParaRPr sz="1800" dirty="0">
              <a:latin typeface="Arial"/>
              <a:cs typeface="Arial"/>
            </a:endParaRPr>
          </a:p>
          <a:p>
            <a:pPr marL="292100">
              <a:lnSpc>
                <a:spcPct val="100000"/>
              </a:lnSpc>
              <a:spcBef>
                <a:spcPts val="1080"/>
              </a:spcBef>
            </a:pPr>
            <a:r>
              <a:rPr sz="1800" dirty="0">
                <a:latin typeface="Arial"/>
                <a:cs typeface="Arial"/>
              </a:rPr>
              <a:t>}</a:t>
            </a:r>
          </a:p>
          <a:p>
            <a:pPr marL="292100">
              <a:lnSpc>
                <a:spcPct val="100000"/>
              </a:lnSpc>
              <a:spcBef>
                <a:spcPts val="1420"/>
              </a:spcBef>
            </a:pPr>
            <a:r>
              <a:rPr sz="2400" b="1" spc="-5" dirty="0">
                <a:solidFill>
                  <a:srgbClr val="FF6600"/>
                </a:solidFill>
                <a:latin typeface="Arial"/>
                <a:cs typeface="Arial"/>
              </a:rPr>
              <a:t>finally</a:t>
            </a:r>
            <a:r>
              <a:rPr sz="2400" spc="-5" dirty="0">
                <a:solidFill>
                  <a:srgbClr val="FF6600"/>
                </a:solidFill>
                <a:latin typeface="Arial"/>
                <a:cs typeface="Arial"/>
              </a:rPr>
              <a:t>{</a:t>
            </a:r>
            <a:endParaRPr sz="2400" dirty="0">
              <a:latin typeface="Arial"/>
              <a:cs typeface="Arial"/>
            </a:endParaRPr>
          </a:p>
          <a:p>
            <a:pPr marL="292100">
              <a:lnSpc>
                <a:spcPct val="100000"/>
              </a:lnSpc>
              <a:spcBef>
                <a:spcPts val="1440"/>
              </a:spcBef>
            </a:pPr>
            <a:r>
              <a:rPr sz="2400" dirty="0">
                <a:solidFill>
                  <a:srgbClr val="FF6600"/>
                </a:solidFill>
                <a:latin typeface="Arial"/>
                <a:cs typeface="Arial"/>
              </a:rPr>
              <a:t>}</a:t>
            </a:r>
            <a:endParaRPr sz="24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106295">
              <a:lnSpc>
                <a:spcPct val="100000"/>
              </a:lnSpc>
            </a:pPr>
            <a:r>
              <a:rPr sz="3600" spc="-5" dirty="0"/>
              <a:t>finally Block</a:t>
            </a:r>
            <a:r>
              <a:rPr sz="3600" spc="-25" dirty="0"/>
              <a:t> </a:t>
            </a:r>
            <a:r>
              <a:rPr sz="3600" spc="-5" dirty="0"/>
              <a:t>Example</a:t>
            </a:r>
            <a:endParaRPr sz="3600"/>
          </a:p>
        </p:txBody>
      </p:sp>
      <p:sp>
        <p:nvSpPr>
          <p:cNvPr id="7" name="object 7"/>
          <p:cNvSpPr/>
          <p:nvPr/>
        </p:nvSpPr>
        <p:spPr>
          <a:xfrm>
            <a:off x="1284732" y="1097280"/>
            <a:ext cx="7621524" cy="552754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450339" y="1183132"/>
            <a:ext cx="7295515" cy="3912870"/>
          </a:xfrm>
          <a:prstGeom prst="rect">
            <a:avLst/>
          </a:prstGeom>
        </p:spPr>
        <p:txBody>
          <a:bodyPr vert="horz" wrap="square" lIns="0" tIns="0" rIns="0" bIns="0" rtlCol="0">
            <a:spAutoFit/>
          </a:bodyPr>
          <a:lstStyle/>
          <a:p>
            <a:pPr marL="12700">
              <a:lnSpc>
                <a:spcPct val="100000"/>
              </a:lnSpc>
            </a:pPr>
            <a:r>
              <a:rPr sz="1600" b="1" dirty="0">
                <a:latin typeface="Arial"/>
                <a:cs typeface="Arial"/>
              </a:rPr>
              <a:t>public </a:t>
            </a:r>
            <a:r>
              <a:rPr sz="1600" b="1" spc="-5" dirty="0">
                <a:latin typeface="Arial"/>
                <a:cs typeface="Arial"/>
              </a:rPr>
              <a:t>int countChars(String fileName)</a:t>
            </a:r>
            <a:r>
              <a:rPr sz="1600" b="1" spc="45" dirty="0">
                <a:latin typeface="Arial"/>
                <a:cs typeface="Arial"/>
              </a:rPr>
              <a:t> </a:t>
            </a:r>
            <a:r>
              <a:rPr sz="1600" b="1" dirty="0">
                <a:latin typeface="Arial"/>
                <a:cs typeface="Arial"/>
              </a:rPr>
              <a:t>{</a:t>
            </a:r>
            <a:endParaRPr sz="1600">
              <a:latin typeface="Arial"/>
              <a:cs typeface="Arial"/>
            </a:endParaRPr>
          </a:p>
          <a:p>
            <a:pPr marL="469265">
              <a:lnSpc>
                <a:spcPct val="100000"/>
              </a:lnSpc>
            </a:pPr>
            <a:r>
              <a:rPr sz="1600" b="1" dirty="0">
                <a:latin typeface="Arial"/>
                <a:cs typeface="Arial"/>
              </a:rPr>
              <a:t>int total =</a:t>
            </a:r>
            <a:r>
              <a:rPr sz="1600" b="1" spc="-80" dirty="0">
                <a:latin typeface="Arial"/>
                <a:cs typeface="Arial"/>
              </a:rPr>
              <a:t> </a:t>
            </a:r>
            <a:r>
              <a:rPr sz="1600" b="1" dirty="0">
                <a:latin typeface="Arial"/>
                <a:cs typeface="Arial"/>
              </a:rPr>
              <a:t>0;</a:t>
            </a:r>
            <a:endParaRPr sz="1600">
              <a:latin typeface="Arial"/>
              <a:cs typeface="Arial"/>
            </a:endParaRPr>
          </a:p>
          <a:p>
            <a:pPr marL="469265" marR="2868295">
              <a:lnSpc>
                <a:spcPct val="100000"/>
              </a:lnSpc>
            </a:pPr>
            <a:r>
              <a:rPr sz="1600" b="1" spc="-5" dirty="0">
                <a:latin typeface="Arial"/>
                <a:cs typeface="Arial"/>
              </a:rPr>
              <a:t>FileReader </a:t>
            </a:r>
            <a:r>
              <a:rPr sz="1600" b="1" dirty="0">
                <a:latin typeface="Arial"/>
                <a:cs typeface="Arial"/>
              </a:rPr>
              <a:t>r = new </a:t>
            </a:r>
            <a:r>
              <a:rPr sz="1600" b="1" spc="-5" dirty="0">
                <a:latin typeface="Arial"/>
                <a:cs typeface="Arial"/>
              </a:rPr>
              <a:t>FileReader(fileName);  </a:t>
            </a:r>
            <a:r>
              <a:rPr sz="1600" b="1" dirty="0">
                <a:latin typeface="Arial"/>
                <a:cs typeface="Arial"/>
              </a:rPr>
              <a:t>try</a:t>
            </a:r>
            <a:r>
              <a:rPr sz="1600" b="1" spc="-95" dirty="0">
                <a:latin typeface="Arial"/>
                <a:cs typeface="Arial"/>
              </a:rPr>
              <a:t> </a:t>
            </a:r>
            <a:r>
              <a:rPr sz="1600" b="1" dirty="0">
                <a:latin typeface="Arial"/>
                <a:cs typeface="Arial"/>
              </a:rPr>
              <a:t>{</a:t>
            </a:r>
            <a:endParaRPr sz="1600">
              <a:latin typeface="Arial"/>
              <a:cs typeface="Arial"/>
            </a:endParaRPr>
          </a:p>
          <a:p>
            <a:pPr marL="1383665" marR="4718050" indent="-457200">
              <a:lnSpc>
                <a:spcPct val="100000"/>
              </a:lnSpc>
            </a:pPr>
            <a:r>
              <a:rPr sz="1600" b="1" dirty="0">
                <a:latin typeface="Arial"/>
                <a:cs typeface="Arial"/>
              </a:rPr>
              <a:t>while( </a:t>
            </a:r>
            <a:r>
              <a:rPr sz="1600" b="1" spc="-10" dirty="0">
                <a:latin typeface="Arial"/>
                <a:cs typeface="Arial"/>
              </a:rPr>
              <a:t>r.ready())</a:t>
            </a:r>
            <a:r>
              <a:rPr sz="1600" b="1" spc="-60" dirty="0">
                <a:latin typeface="Arial"/>
                <a:cs typeface="Arial"/>
              </a:rPr>
              <a:t> </a:t>
            </a:r>
            <a:r>
              <a:rPr sz="1600" b="1" dirty="0">
                <a:latin typeface="Arial"/>
                <a:cs typeface="Arial"/>
              </a:rPr>
              <a:t>{  </a:t>
            </a:r>
            <a:r>
              <a:rPr sz="1600" b="1" spc="-15" dirty="0">
                <a:latin typeface="Arial"/>
                <a:cs typeface="Arial"/>
              </a:rPr>
              <a:t>r.read();  </a:t>
            </a:r>
            <a:r>
              <a:rPr sz="1600" b="1" dirty="0">
                <a:latin typeface="Arial"/>
                <a:cs typeface="Arial"/>
              </a:rPr>
              <a:t>total++;</a:t>
            </a:r>
            <a:endParaRPr sz="1600">
              <a:latin typeface="Arial"/>
              <a:cs typeface="Arial"/>
            </a:endParaRPr>
          </a:p>
          <a:p>
            <a:pPr marL="926465">
              <a:lnSpc>
                <a:spcPct val="100000"/>
              </a:lnSpc>
            </a:pPr>
            <a:r>
              <a:rPr sz="1600" b="1" dirty="0">
                <a:latin typeface="Arial"/>
                <a:cs typeface="Arial"/>
              </a:rPr>
              <a:t>}</a:t>
            </a:r>
            <a:endParaRPr sz="1600">
              <a:latin typeface="Arial"/>
              <a:cs typeface="Arial"/>
            </a:endParaRPr>
          </a:p>
          <a:p>
            <a:pPr marL="469265">
              <a:lnSpc>
                <a:spcPct val="100000"/>
              </a:lnSpc>
            </a:pPr>
            <a:r>
              <a:rPr sz="1600" b="1" dirty="0">
                <a:latin typeface="Arial"/>
                <a:cs typeface="Arial"/>
              </a:rPr>
              <a:t>}</a:t>
            </a:r>
            <a:endParaRPr sz="1600">
              <a:latin typeface="Arial"/>
              <a:cs typeface="Arial"/>
            </a:endParaRPr>
          </a:p>
          <a:p>
            <a:pPr marL="469265">
              <a:lnSpc>
                <a:spcPct val="100000"/>
              </a:lnSpc>
            </a:pPr>
            <a:r>
              <a:rPr sz="1600" b="1" spc="-5" dirty="0">
                <a:latin typeface="Arial"/>
                <a:cs typeface="Arial"/>
              </a:rPr>
              <a:t>catch(FileNotFoundException</a:t>
            </a:r>
            <a:r>
              <a:rPr sz="1600" b="1" spc="10" dirty="0">
                <a:latin typeface="Arial"/>
                <a:cs typeface="Arial"/>
              </a:rPr>
              <a:t> </a:t>
            </a:r>
            <a:r>
              <a:rPr sz="1600" b="1" dirty="0">
                <a:latin typeface="Arial"/>
                <a:cs typeface="Arial"/>
              </a:rPr>
              <a:t>e){</a:t>
            </a:r>
            <a:endParaRPr sz="1600">
              <a:latin typeface="Arial"/>
              <a:cs typeface="Arial"/>
            </a:endParaRPr>
          </a:p>
          <a:p>
            <a:pPr marL="926465" marR="153035">
              <a:lnSpc>
                <a:spcPct val="100000"/>
              </a:lnSpc>
            </a:pPr>
            <a:r>
              <a:rPr sz="1600" b="1" dirty="0">
                <a:latin typeface="Arial"/>
                <a:cs typeface="Arial"/>
              </a:rPr>
              <a:t>System.out.println("File </a:t>
            </a:r>
            <a:r>
              <a:rPr sz="1600" b="1" spc="-5" dirty="0">
                <a:latin typeface="Arial"/>
                <a:cs typeface="Arial"/>
              </a:rPr>
              <a:t>named </a:t>
            </a:r>
            <a:r>
              <a:rPr sz="1600" b="1" dirty="0">
                <a:latin typeface="Arial"/>
                <a:cs typeface="Arial"/>
              </a:rPr>
              <a:t>" + fileName + "not found. " + e);  total =</a:t>
            </a:r>
            <a:r>
              <a:rPr sz="1600" b="1" spc="-75" dirty="0">
                <a:latin typeface="Arial"/>
                <a:cs typeface="Arial"/>
              </a:rPr>
              <a:t> </a:t>
            </a:r>
            <a:r>
              <a:rPr sz="1600" b="1" spc="-5" dirty="0">
                <a:latin typeface="Arial"/>
                <a:cs typeface="Arial"/>
              </a:rPr>
              <a:t>-1;</a:t>
            </a:r>
            <a:endParaRPr sz="1600">
              <a:latin typeface="Arial"/>
              <a:cs typeface="Arial"/>
            </a:endParaRPr>
          </a:p>
          <a:p>
            <a:pPr marL="469265">
              <a:lnSpc>
                <a:spcPct val="100000"/>
              </a:lnSpc>
            </a:pPr>
            <a:r>
              <a:rPr sz="1600" b="1" dirty="0">
                <a:latin typeface="Arial"/>
                <a:cs typeface="Arial"/>
              </a:rPr>
              <a:t>}</a:t>
            </a:r>
            <a:endParaRPr sz="1600">
              <a:latin typeface="Arial"/>
              <a:cs typeface="Arial"/>
            </a:endParaRPr>
          </a:p>
          <a:p>
            <a:pPr marL="469265">
              <a:lnSpc>
                <a:spcPct val="100000"/>
              </a:lnSpc>
            </a:pPr>
            <a:r>
              <a:rPr sz="1600" b="1" spc="-5" dirty="0">
                <a:latin typeface="Arial"/>
                <a:cs typeface="Arial"/>
              </a:rPr>
              <a:t>catch(IOException</a:t>
            </a:r>
            <a:r>
              <a:rPr sz="1600" b="1" spc="-15" dirty="0">
                <a:latin typeface="Arial"/>
                <a:cs typeface="Arial"/>
              </a:rPr>
              <a:t> </a:t>
            </a:r>
            <a:r>
              <a:rPr sz="1600" b="1" dirty="0">
                <a:latin typeface="Arial"/>
                <a:cs typeface="Arial"/>
              </a:rPr>
              <a:t>e){</a:t>
            </a:r>
            <a:endParaRPr sz="1600">
              <a:latin typeface="Arial"/>
              <a:cs typeface="Arial"/>
            </a:endParaRPr>
          </a:p>
          <a:p>
            <a:pPr marL="869315" marR="5080" indent="-57150">
              <a:lnSpc>
                <a:spcPct val="100000"/>
              </a:lnSpc>
            </a:pPr>
            <a:r>
              <a:rPr sz="1600" b="1" spc="-5" dirty="0">
                <a:latin typeface="Arial"/>
                <a:cs typeface="Arial"/>
              </a:rPr>
              <a:t>System.out.println("IOException occured </a:t>
            </a:r>
            <a:r>
              <a:rPr sz="1600" b="1" dirty="0">
                <a:latin typeface="Arial"/>
                <a:cs typeface="Arial"/>
              </a:rPr>
              <a:t>"+ "while counting " + e);  total =</a:t>
            </a:r>
            <a:r>
              <a:rPr sz="1600" b="1" spc="-75" dirty="0">
                <a:latin typeface="Arial"/>
                <a:cs typeface="Arial"/>
              </a:rPr>
              <a:t> </a:t>
            </a:r>
            <a:r>
              <a:rPr sz="1600" b="1" spc="-5" dirty="0">
                <a:latin typeface="Arial"/>
                <a:cs typeface="Arial"/>
              </a:rPr>
              <a:t>-1;</a:t>
            </a:r>
            <a:endParaRPr sz="1600">
              <a:latin typeface="Arial"/>
              <a:cs typeface="Arial"/>
            </a:endParaRPr>
          </a:p>
        </p:txBody>
      </p:sp>
      <p:sp>
        <p:nvSpPr>
          <p:cNvPr id="9" name="object 9"/>
          <p:cNvSpPr txBox="1"/>
          <p:nvPr/>
        </p:nvSpPr>
        <p:spPr>
          <a:xfrm>
            <a:off x="1907032" y="5084826"/>
            <a:ext cx="1744980" cy="1167130"/>
          </a:xfrm>
          <a:prstGeom prst="rect">
            <a:avLst/>
          </a:prstGeom>
        </p:spPr>
        <p:txBody>
          <a:bodyPr vert="horz" wrap="square" lIns="0" tIns="0" rIns="0" bIns="0" rtlCol="0">
            <a:spAutoFit/>
          </a:bodyPr>
          <a:lstStyle/>
          <a:p>
            <a:pPr marL="12700">
              <a:lnSpc>
                <a:spcPts val="1914"/>
              </a:lnSpc>
            </a:pPr>
            <a:r>
              <a:rPr sz="1600" b="1" dirty="0">
                <a:latin typeface="Arial"/>
                <a:cs typeface="Arial"/>
              </a:rPr>
              <a:t>}</a:t>
            </a:r>
            <a:endParaRPr sz="1600">
              <a:latin typeface="Arial"/>
              <a:cs typeface="Arial"/>
            </a:endParaRPr>
          </a:p>
          <a:p>
            <a:pPr marL="25400">
              <a:lnSpc>
                <a:spcPts val="2395"/>
              </a:lnSpc>
            </a:pPr>
            <a:r>
              <a:rPr sz="2000" b="1" spc="-5" dirty="0">
                <a:solidFill>
                  <a:srgbClr val="FF6600"/>
                </a:solidFill>
                <a:latin typeface="Arial"/>
                <a:cs typeface="Arial"/>
              </a:rPr>
              <a:t>finally</a:t>
            </a:r>
            <a:r>
              <a:rPr sz="2000" b="1" spc="-90" dirty="0">
                <a:solidFill>
                  <a:srgbClr val="FF6600"/>
                </a:solidFill>
                <a:latin typeface="Arial"/>
                <a:cs typeface="Arial"/>
              </a:rPr>
              <a:t> </a:t>
            </a:r>
            <a:r>
              <a:rPr sz="2000" b="1" spc="-5" dirty="0">
                <a:solidFill>
                  <a:srgbClr val="FF6600"/>
                </a:solidFill>
                <a:latin typeface="Arial"/>
                <a:cs typeface="Arial"/>
              </a:rPr>
              <a:t>{</a:t>
            </a:r>
            <a:endParaRPr sz="2000">
              <a:latin typeface="Arial"/>
              <a:cs typeface="Arial"/>
            </a:endParaRPr>
          </a:p>
          <a:p>
            <a:pPr marL="673735">
              <a:lnSpc>
                <a:spcPct val="100000"/>
              </a:lnSpc>
            </a:pPr>
            <a:r>
              <a:rPr sz="2000" b="1" spc="-114" dirty="0">
                <a:solidFill>
                  <a:srgbClr val="FF6600"/>
                </a:solidFill>
                <a:latin typeface="Arial"/>
                <a:cs typeface="Arial"/>
              </a:rPr>
              <a:t>r</a:t>
            </a:r>
            <a:r>
              <a:rPr sz="2000" b="1" spc="-5" dirty="0">
                <a:solidFill>
                  <a:srgbClr val="FF6600"/>
                </a:solidFill>
                <a:latin typeface="Arial"/>
                <a:cs typeface="Arial"/>
              </a:rPr>
              <a:t>.clos</a:t>
            </a:r>
            <a:r>
              <a:rPr sz="2000" b="1" spc="-15" dirty="0">
                <a:solidFill>
                  <a:srgbClr val="FF6600"/>
                </a:solidFill>
                <a:latin typeface="Arial"/>
                <a:cs typeface="Arial"/>
              </a:rPr>
              <a:t>e</a:t>
            </a:r>
            <a:r>
              <a:rPr sz="2000" b="1" spc="-5" dirty="0">
                <a:solidFill>
                  <a:srgbClr val="FF6600"/>
                </a:solidFill>
                <a:latin typeface="Arial"/>
                <a:cs typeface="Arial"/>
              </a:rPr>
              <a:t>();</a:t>
            </a:r>
            <a:endParaRPr sz="2000">
              <a:latin typeface="Arial"/>
              <a:cs typeface="Arial"/>
            </a:endParaRPr>
          </a:p>
          <a:p>
            <a:pPr marL="114935">
              <a:lnSpc>
                <a:spcPct val="100000"/>
              </a:lnSpc>
            </a:pPr>
            <a:r>
              <a:rPr sz="2000" b="1" spc="-5" dirty="0">
                <a:solidFill>
                  <a:srgbClr val="FF6600"/>
                </a:solidFill>
                <a:latin typeface="Arial"/>
                <a:cs typeface="Arial"/>
              </a:rPr>
              <a:t>}</a:t>
            </a:r>
            <a:endParaRPr sz="2000">
              <a:latin typeface="Arial"/>
              <a:cs typeface="Arial"/>
            </a:endParaRPr>
          </a:p>
        </p:txBody>
      </p:sp>
      <p:sp>
        <p:nvSpPr>
          <p:cNvPr id="10" name="object 10"/>
          <p:cNvSpPr/>
          <p:nvPr/>
        </p:nvSpPr>
        <p:spPr>
          <a:xfrm>
            <a:off x="3884505" y="5032934"/>
            <a:ext cx="2898140" cy="1066800"/>
          </a:xfrm>
          <a:custGeom>
            <a:avLst/>
            <a:gdLst/>
            <a:ahLst/>
            <a:cxnLst/>
            <a:rect l="l" t="t" r="r" b="b"/>
            <a:pathLst>
              <a:path w="2898140" h="1066800">
                <a:moveTo>
                  <a:pt x="1858010" y="965872"/>
                </a:moveTo>
                <a:lnTo>
                  <a:pt x="1106339" y="965872"/>
                </a:lnTo>
                <a:lnTo>
                  <a:pt x="1144535" y="990719"/>
                </a:lnTo>
                <a:lnTo>
                  <a:pt x="1188851" y="1012539"/>
                </a:lnTo>
                <a:lnTo>
                  <a:pt x="1238580" y="1031068"/>
                </a:lnTo>
                <a:lnTo>
                  <a:pt x="1293015" y="1046042"/>
                </a:lnTo>
                <a:lnTo>
                  <a:pt x="1351449" y="1057198"/>
                </a:lnTo>
                <a:lnTo>
                  <a:pt x="1406814" y="1063773"/>
                </a:lnTo>
                <a:lnTo>
                  <a:pt x="1462123" y="1066785"/>
                </a:lnTo>
                <a:lnTo>
                  <a:pt x="1516848" y="1066374"/>
                </a:lnTo>
                <a:lnTo>
                  <a:pt x="1570461" y="1062683"/>
                </a:lnTo>
                <a:lnTo>
                  <a:pt x="1622434" y="1055854"/>
                </a:lnTo>
                <a:lnTo>
                  <a:pt x="1672237" y="1046031"/>
                </a:lnTo>
                <a:lnTo>
                  <a:pt x="1719341" y="1033354"/>
                </a:lnTo>
                <a:lnTo>
                  <a:pt x="1763219" y="1017966"/>
                </a:lnTo>
                <a:lnTo>
                  <a:pt x="1803342" y="1000009"/>
                </a:lnTo>
                <a:lnTo>
                  <a:pt x="1839181" y="979627"/>
                </a:lnTo>
                <a:lnTo>
                  <a:pt x="1858010" y="965872"/>
                </a:lnTo>
                <a:close/>
              </a:path>
              <a:path w="2898140" h="1066800">
                <a:moveTo>
                  <a:pt x="2405008" y="872171"/>
                </a:moveTo>
                <a:lnTo>
                  <a:pt x="390821" y="872171"/>
                </a:lnTo>
                <a:lnTo>
                  <a:pt x="394377" y="875308"/>
                </a:lnTo>
                <a:lnTo>
                  <a:pt x="427925" y="900395"/>
                </a:lnTo>
                <a:lnTo>
                  <a:pt x="463686" y="921642"/>
                </a:lnTo>
                <a:lnTo>
                  <a:pt x="503132" y="940558"/>
                </a:lnTo>
                <a:lnTo>
                  <a:pt x="545831" y="957086"/>
                </a:lnTo>
                <a:lnTo>
                  <a:pt x="591350" y="971175"/>
                </a:lnTo>
                <a:lnTo>
                  <a:pt x="639255" y="982768"/>
                </a:lnTo>
                <a:lnTo>
                  <a:pt x="689113" y="991812"/>
                </a:lnTo>
                <a:lnTo>
                  <a:pt x="740492" y="998253"/>
                </a:lnTo>
                <a:lnTo>
                  <a:pt x="792958" y="1002035"/>
                </a:lnTo>
                <a:lnTo>
                  <a:pt x="846079" y="1003105"/>
                </a:lnTo>
                <a:lnTo>
                  <a:pt x="899421" y="1001409"/>
                </a:lnTo>
                <a:lnTo>
                  <a:pt x="952551" y="996892"/>
                </a:lnTo>
                <a:lnTo>
                  <a:pt x="1005036" y="989500"/>
                </a:lnTo>
                <a:lnTo>
                  <a:pt x="1056443" y="979178"/>
                </a:lnTo>
                <a:lnTo>
                  <a:pt x="1106339" y="965872"/>
                </a:lnTo>
                <a:lnTo>
                  <a:pt x="1858010" y="965872"/>
                </a:lnTo>
                <a:lnTo>
                  <a:pt x="1870208" y="956960"/>
                </a:lnTo>
                <a:lnTo>
                  <a:pt x="1895894" y="932152"/>
                </a:lnTo>
                <a:lnTo>
                  <a:pt x="1915710" y="905344"/>
                </a:lnTo>
                <a:lnTo>
                  <a:pt x="2324406" y="905344"/>
                </a:lnTo>
                <a:lnTo>
                  <a:pt x="2347601" y="898259"/>
                </a:lnTo>
                <a:lnTo>
                  <a:pt x="2393088" y="879023"/>
                </a:lnTo>
                <a:lnTo>
                  <a:pt x="2405008" y="872171"/>
                </a:lnTo>
                <a:close/>
              </a:path>
              <a:path w="2898140" h="1066800">
                <a:moveTo>
                  <a:pt x="2324406" y="905344"/>
                </a:moveTo>
                <a:lnTo>
                  <a:pt x="1915710" y="905344"/>
                </a:lnTo>
                <a:lnTo>
                  <a:pt x="1962859" y="917918"/>
                </a:lnTo>
                <a:lnTo>
                  <a:pt x="2012770" y="927092"/>
                </a:lnTo>
                <a:lnTo>
                  <a:pt x="2064729" y="932761"/>
                </a:lnTo>
                <a:lnTo>
                  <a:pt x="2118021" y="934820"/>
                </a:lnTo>
                <a:lnTo>
                  <a:pt x="2180950" y="932531"/>
                </a:lnTo>
                <a:lnTo>
                  <a:pt x="2240727" y="925410"/>
                </a:lnTo>
                <a:lnTo>
                  <a:pt x="2296545" y="913854"/>
                </a:lnTo>
                <a:lnTo>
                  <a:pt x="2324406" y="905344"/>
                </a:lnTo>
                <a:close/>
              </a:path>
              <a:path w="2898140" h="1066800">
                <a:moveTo>
                  <a:pt x="700891" y="93689"/>
                </a:moveTo>
                <a:lnTo>
                  <a:pt x="650663" y="95706"/>
                </a:lnTo>
                <a:lnTo>
                  <a:pt x="590344" y="101907"/>
                </a:lnTo>
                <a:lnTo>
                  <a:pt x="533581" y="111864"/>
                </a:lnTo>
                <a:lnTo>
                  <a:pt x="480837" y="125271"/>
                </a:lnTo>
                <a:lnTo>
                  <a:pt x="432572" y="141826"/>
                </a:lnTo>
                <a:lnTo>
                  <a:pt x="389224" y="161237"/>
                </a:lnTo>
                <a:lnTo>
                  <a:pt x="351324" y="183161"/>
                </a:lnTo>
                <a:lnTo>
                  <a:pt x="319265" y="207335"/>
                </a:lnTo>
                <a:lnTo>
                  <a:pt x="274581" y="261173"/>
                </a:lnTo>
                <a:lnTo>
                  <a:pt x="258884" y="320308"/>
                </a:lnTo>
                <a:lnTo>
                  <a:pt x="263059" y="351103"/>
                </a:lnTo>
                <a:lnTo>
                  <a:pt x="260646" y="354405"/>
                </a:lnTo>
                <a:lnTo>
                  <a:pt x="206668" y="359857"/>
                </a:lnTo>
                <a:lnTo>
                  <a:pt x="156330" y="370161"/>
                </a:lnTo>
                <a:lnTo>
                  <a:pt x="110831" y="384928"/>
                </a:lnTo>
                <a:lnTo>
                  <a:pt x="71374" y="403766"/>
                </a:lnTo>
                <a:lnTo>
                  <a:pt x="39158" y="426287"/>
                </a:lnTo>
                <a:lnTo>
                  <a:pt x="12057" y="457298"/>
                </a:lnTo>
                <a:lnTo>
                  <a:pt x="0" y="489546"/>
                </a:lnTo>
                <a:lnTo>
                  <a:pt x="2356" y="521827"/>
                </a:lnTo>
                <a:lnTo>
                  <a:pt x="18495" y="552934"/>
                </a:lnTo>
                <a:lnTo>
                  <a:pt x="47786" y="581663"/>
                </a:lnTo>
                <a:lnTo>
                  <a:pt x="89597" y="606808"/>
                </a:lnTo>
                <a:lnTo>
                  <a:pt x="143298" y="627163"/>
                </a:lnTo>
                <a:lnTo>
                  <a:pt x="105129" y="652671"/>
                </a:lnTo>
                <a:lnTo>
                  <a:pt x="79116" y="681371"/>
                </a:lnTo>
                <a:lnTo>
                  <a:pt x="65985" y="712193"/>
                </a:lnTo>
                <a:lnTo>
                  <a:pt x="66463" y="744066"/>
                </a:lnTo>
                <a:lnTo>
                  <a:pt x="102535" y="799225"/>
                </a:lnTo>
                <a:lnTo>
                  <a:pt x="135093" y="822308"/>
                </a:lnTo>
                <a:lnTo>
                  <a:pt x="175588" y="841709"/>
                </a:lnTo>
                <a:lnTo>
                  <a:pt x="222716" y="856910"/>
                </a:lnTo>
                <a:lnTo>
                  <a:pt x="275168" y="867398"/>
                </a:lnTo>
                <a:lnTo>
                  <a:pt x="331639" y="872657"/>
                </a:lnTo>
                <a:lnTo>
                  <a:pt x="2405008" y="872171"/>
                </a:lnTo>
                <a:lnTo>
                  <a:pt x="2464133" y="831214"/>
                </a:lnTo>
                <a:lnTo>
                  <a:pt x="2503239" y="773601"/>
                </a:lnTo>
                <a:lnTo>
                  <a:pt x="2508800" y="742111"/>
                </a:lnTo>
                <a:lnTo>
                  <a:pt x="2565911" y="736124"/>
                </a:lnTo>
                <a:lnTo>
                  <a:pt x="2620783" y="726564"/>
                </a:lnTo>
                <a:lnTo>
                  <a:pt x="2672750" y="713573"/>
                </a:lnTo>
                <a:lnTo>
                  <a:pt x="2721144" y="697292"/>
                </a:lnTo>
                <a:lnTo>
                  <a:pt x="2771361" y="674840"/>
                </a:lnTo>
                <a:lnTo>
                  <a:pt x="2813444" y="649590"/>
                </a:lnTo>
                <a:lnTo>
                  <a:pt x="2847263" y="622037"/>
                </a:lnTo>
                <a:lnTo>
                  <a:pt x="2872687" y="592675"/>
                </a:lnTo>
                <a:lnTo>
                  <a:pt x="2897835" y="530503"/>
                </a:lnTo>
                <a:lnTo>
                  <a:pt x="2897297" y="498682"/>
                </a:lnTo>
                <a:lnTo>
                  <a:pt x="2887846" y="467029"/>
                </a:lnTo>
                <a:lnTo>
                  <a:pt x="2869351" y="436039"/>
                </a:lnTo>
                <a:lnTo>
                  <a:pt x="2841683" y="406207"/>
                </a:lnTo>
                <a:lnTo>
                  <a:pt x="2804710" y="378027"/>
                </a:lnTo>
                <a:lnTo>
                  <a:pt x="2809378" y="372264"/>
                </a:lnTo>
                <a:lnTo>
                  <a:pt x="2813664" y="366406"/>
                </a:lnTo>
                <a:lnTo>
                  <a:pt x="2817569" y="360453"/>
                </a:lnTo>
                <a:lnTo>
                  <a:pt x="2821093" y="354405"/>
                </a:lnTo>
                <a:lnTo>
                  <a:pt x="2832402" y="322514"/>
                </a:lnTo>
                <a:lnTo>
                  <a:pt x="2832255" y="291014"/>
                </a:lnTo>
                <a:lnTo>
                  <a:pt x="2800431" y="231683"/>
                </a:lnTo>
                <a:lnTo>
                  <a:pt x="2770171" y="205102"/>
                </a:lnTo>
                <a:lnTo>
                  <a:pt x="2731290" y="181412"/>
                </a:lnTo>
                <a:lnTo>
                  <a:pt x="2684454" y="161224"/>
                </a:lnTo>
                <a:lnTo>
                  <a:pt x="2630504" y="145202"/>
                </a:lnTo>
                <a:lnTo>
                  <a:pt x="2570014" y="133933"/>
                </a:lnTo>
                <a:lnTo>
                  <a:pt x="2565070" y="124789"/>
                </a:lnTo>
                <a:lnTo>
                  <a:pt x="940477" y="124789"/>
                </a:lnTo>
                <a:lnTo>
                  <a:pt x="895594" y="113207"/>
                </a:lnTo>
                <a:lnTo>
                  <a:pt x="848746" y="104267"/>
                </a:lnTo>
                <a:lnTo>
                  <a:pt x="800381" y="98008"/>
                </a:lnTo>
                <a:lnTo>
                  <a:pt x="750946" y="94469"/>
                </a:lnTo>
                <a:lnTo>
                  <a:pt x="700891" y="93689"/>
                </a:lnTo>
                <a:close/>
              </a:path>
              <a:path w="2898140" h="1066800">
                <a:moveTo>
                  <a:pt x="1260034" y="29381"/>
                </a:moveTo>
                <a:lnTo>
                  <a:pt x="1205032" y="31246"/>
                </a:lnTo>
                <a:lnTo>
                  <a:pt x="1151488" y="37286"/>
                </a:lnTo>
                <a:lnTo>
                  <a:pt x="1100398" y="47349"/>
                </a:lnTo>
                <a:lnTo>
                  <a:pt x="1052757" y="61284"/>
                </a:lnTo>
                <a:lnTo>
                  <a:pt x="1009559" y="78937"/>
                </a:lnTo>
                <a:lnTo>
                  <a:pt x="971801" y="100156"/>
                </a:lnTo>
                <a:lnTo>
                  <a:pt x="940477" y="124789"/>
                </a:lnTo>
                <a:lnTo>
                  <a:pt x="2565070" y="124789"/>
                </a:lnTo>
                <a:lnTo>
                  <a:pt x="2555332" y="106779"/>
                </a:lnTo>
                <a:lnTo>
                  <a:pt x="2531708" y="81482"/>
                </a:lnTo>
                <a:lnTo>
                  <a:pt x="2531000" y="80974"/>
                </a:lnTo>
                <a:lnTo>
                  <a:pt x="1506897" y="80974"/>
                </a:lnTo>
                <a:lnTo>
                  <a:pt x="1487812" y="72245"/>
                </a:lnTo>
                <a:lnTo>
                  <a:pt x="1446211" y="56882"/>
                </a:lnTo>
                <a:lnTo>
                  <a:pt x="1370433" y="38790"/>
                </a:lnTo>
                <a:lnTo>
                  <a:pt x="1315499" y="31845"/>
                </a:lnTo>
                <a:lnTo>
                  <a:pt x="1260034" y="29381"/>
                </a:lnTo>
                <a:close/>
              </a:path>
              <a:path w="2898140" h="1066800">
                <a:moveTo>
                  <a:pt x="1787129" y="0"/>
                </a:moveTo>
                <a:lnTo>
                  <a:pt x="1730612" y="976"/>
                </a:lnTo>
                <a:lnTo>
                  <a:pt x="1675919" y="7314"/>
                </a:lnTo>
                <a:lnTo>
                  <a:pt x="1624624" y="18747"/>
                </a:lnTo>
                <a:lnTo>
                  <a:pt x="1578305" y="35012"/>
                </a:lnTo>
                <a:lnTo>
                  <a:pt x="1538538" y="55842"/>
                </a:lnTo>
                <a:lnTo>
                  <a:pt x="1506897" y="80974"/>
                </a:lnTo>
                <a:lnTo>
                  <a:pt x="2531000" y="80974"/>
                </a:lnTo>
                <a:lnTo>
                  <a:pt x="2499774" y="58566"/>
                </a:lnTo>
                <a:lnTo>
                  <a:pt x="2497621" y="57479"/>
                </a:lnTo>
                <a:lnTo>
                  <a:pt x="2001308" y="57479"/>
                </a:lnTo>
                <a:lnTo>
                  <a:pt x="1979587" y="44781"/>
                </a:lnTo>
                <a:lnTo>
                  <a:pt x="1955176" y="33428"/>
                </a:lnTo>
                <a:lnTo>
                  <a:pt x="1928335" y="23528"/>
                </a:lnTo>
                <a:lnTo>
                  <a:pt x="1899327" y="15188"/>
                </a:lnTo>
                <a:lnTo>
                  <a:pt x="1843893" y="4648"/>
                </a:lnTo>
                <a:lnTo>
                  <a:pt x="1787129" y="0"/>
                </a:lnTo>
                <a:close/>
              </a:path>
              <a:path w="2898140" h="1066800">
                <a:moveTo>
                  <a:pt x="2272894" y="338"/>
                </a:moveTo>
                <a:lnTo>
                  <a:pt x="2222923" y="488"/>
                </a:lnTo>
                <a:lnTo>
                  <a:pt x="2173577" y="4440"/>
                </a:lnTo>
                <a:lnTo>
                  <a:pt x="2125799" y="12154"/>
                </a:lnTo>
                <a:lnTo>
                  <a:pt x="2080533" y="23592"/>
                </a:lnTo>
                <a:lnTo>
                  <a:pt x="2038722" y="38714"/>
                </a:lnTo>
                <a:lnTo>
                  <a:pt x="2001308" y="57479"/>
                </a:lnTo>
                <a:lnTo>
                  <a:pt x="2497621" y="57479"/>
                </a:lnTo>
                <a:lnTo>
                  <a:pt x="2460159" y="38556"/>
                </a:lnTo>
                <a:lnTo>
                  <a:pt x="2417123" y="23100"/>
                </a:lnTo>
                <a:lnTo>
                  <a:pt x="2370937" y="11604"/>
                </a:lnTo>
                <a:lnTo>
                  <a:pt x="2322547" y="4030"/>
                </a:lnTo>
                <a:lnTo>
                  <a:pt x="2272894" y="338"/>
                </a:lnTo>
                <a:close/>
              </a:path>
            </a:pathLst>
          </a:custGeom>
          <a:solidFill>
            <a:srgbClr val="FF6600"/>
          </a:solidFill>
        </p:spPr>
        <p:txBody>
          <a:bodyPr wrap="square" lIns="0" tIns="0" rIns="0" bIns="0" rtlCol="0"/>
          <a:lstStyle/>
          <a:p>
            <a:endParaRPr/>
          </a:p>
        </p:txBody>
      </p:sp>
      <p:sp>
        <p:nvSpPr>
          <p:cNvPr id="11" name="object 11"/>
          <p:cNvSpPr/>
          <p:nvPr/>
        </p:nvSpPr>
        <p:spPr>
          <a:xfrm>
            <a:off x="3716909" y="5959983"/>
            <a:ext cx="59690" cy="59690"/>
          </a:xfrm>
          <a:custGeom>
            <a:avLst/>
            <a:gdLst/>
            <a:ahLst/>
            <a:cxnLst/>
            <a:rect l="l" t="t" r="r" b="b"/>
            <a:pathLst>
              <a:path w="59689" h="59689">
                <a:moveTo>
                  <a:pt x="29590" y="0"/>
                </a:moveTo>
                <a:lnTo>
                  <a:pt x="18055" y="2329"/>
                </a:lnTo>
                <a:lnTo>
                  <a:pt x="8651" y="8682"/>
                </a:lnTo>
                <a:lnTo>
                  <a:pt x="2319" y="18104"/>
                </a:lnTo>
                <a:lnTo>
                  <a:pt x="0" y="29641"/>
                </a:lnTo>
                <a:lnTo>
                  <a:pt x="2319" y="41172"/>
                </a:lnTo>
                <a:lnTo>
                  <a:pt x="8651" y="50590"/>
                </a:lnTo>
                <a:lnTo>
                  <a:pt x="18055" y="56941"/>
                </a:lnTo>
                <a:lnTo>
                  <a:pt x="29590" y="59270"/>
                </a:lnTo>
                <a:lnTo>
                  <a:pt x="41126" y="56941"/>
                </a:lnTo>
                <a:lnTo>
                  <a:pt x="50530" y="50590"/>
                </a:lnTo>
                <a:lnTo>
                  <a:pt x="56862" y="41172"/>
                </a:lnTo>
                <a:lnTo>
                  <a:pt x="59181" y="29641"/>
                </a:lnTo>
                <a:lnTo>
                  <a:pt x="56862" y="18104"/>
                </a:lnTo>
                <a:lnTo>
                  <a:pt x="50530" y="8682"/>
                </a:lnTo>
                <a:lnTo>
                  <a:pt x="41126" y="2329"/>
                </a:lnTo>
                <a:lnTo>
                  <a:pt x="29590" y="0"/>
                </a:lnTo>
                <a:close/>
              </a:path>
            </a:pathLst>
          </a:custGeom>
          <a:solidFill>
            <a:srgbClr val="FF6600"/>
          </a:solidFill>
        </p:spPr>
        <p:txBody>
          <a:bodyPr wrap="square" lIns="0" tIns="0" rIns="0" bIns="0" rtlCol="0"/>
          <a:lstStyle/>
          <a:p>
            <a:endParaRPr/>
          </a:p>
        </p:txBody>
      </p:sp>
      <p:sp>
        <p:nvSpPr>
          <p:cNvPr id="12" name="object 12"/>
          <p:cNvSpPr/>
          <p:nvPr/>
        </p:nvSpPr>
        <p:spPr>
          <a:xfrm>
            <a:off x="3807586" y="5897981"/>
            <a:ext cx="118745" cy="118745"/>
          </a:xfrm>
          <a:custGeom>
            <a:avLst/>
            <a:gdLst/>
            <a:ahLst/>
            <a:cxnLst/>
            <a:rect l="l" t="t" r="r" b="b"/>
            <a:pathLst>
              <a:path w="118745" h="118745">
                <a:moveTo>
                  <a:pt x="59182" y="0"/>
                </a:moveTo>
                <a:lnTo>
                  <a:pt x="36165" y="4658"/>
                </a:lnTo>
                <a:lnTo>
                  <a:pt x="17351" y="17362"/>
                </a:lnTo>
                <a:lnTo>
                  <a:pt x="4657" y="36202"/>
                </a:lnTo>
                <a:lnTo>
                  <a:pt x="0" y="59270"/>
                </a:lnTo>
                <a:lnTo>
                  <a:pt x="4657" y="82339"/>
                </a:lnTo>
                <a:lnTo>
                  <a:pt x="17351" y="101179"/>
                </a:lnTo>
                <a:lnTo>
                  <a:pt x="36165" y="113883"/>
                </a:lnTo>
                <a:lnTo>
                  <a:pt x="59182" y="118541"/>
                </a:lnTo>
                <a:lnTo>
                  <a:pt x="82272" y="113883"/>
                </a:lnTo>
                <a:lnTo>
                  <a:pt x="101123" y="101179"/>
                </a:lnTo>
                <a:lnTo>
                  <a:pt x="113831" y="82339"/>
                </a:lnTo>
                <a:lnTo>
                  <a:pt x="118490" y="59270"/>
                </a:lnTo>
                <a:lnTo>
                  <a:pt x="113831" y="36202"/>
                </a:lnTo>
                <a:lnTo>
                  <a:pt x="101123" y="17362"/>
                </a:lnTo>
                <a:lnTo>
                  <a:pt x="82272" y="4658"/>
                </a:lnTo>
                <a:lnTo>
                  <a:pt x="59182" y="0"/>
                </a:lnTo>
                <a:close/>
              </a:path>
            </a:pathLst>
          </a:custGeom>
          <a:solidFill>
            <a:srgbClr val="FF6600"/>
          </a:solidFill>
        </p:spPr>
        <p:txBody>
          <a:bodyPr wrap="square" lIns="0" tIns="0" rIns="0" bIns="0" rtlCol="0"/>
          <a:lstStyle/>
          <a:p>
            <a:endParaRPr/>
          </a:p>
        </p:txBody>
      </p:sp>
      <p:sp>
        <p:nvSpPr>
          <p:cNvPr id="13" name="object 13"/>
          <p:cNvSpPr/>
          <p:nvPr/>
        </p:nvSpPr>
        <p:spPr>
          <a:xfrm>
            <a:off x="3955541" y="5820600"/>
            <a:ext cx="177800" cy="177800"/>
          </a:xfrm>
          <a:custGeom>
            <a:avLst/>
            <a:gdLst/>
            <a:ahLst/>
            <a:cxnLst/>
            <a:rect l="l" t="t" r="r" b="b"/>
            <a:pathLst>
              <a:path w="177800" h="177800">
                <a:moveTo>
                  <a:pt x="88900" y="0"/>
                </a:moveTo>
                <a:lnTo>
                  <a:pt x="54274" y="6986"/>
                </a:lnTo>
                <a:lnTo>
                  <a:pt x="26019" y="26038"/>
                </a:lnTo>
                <a:lnTo>
                  <a:pt x="6979" y="54296"/>
                </a:lnTo>
                <a:lnTo>
                  <a:pt x="0" y="88900"/>
                </a:lnTo>
                <a:lnTo>
                  <a:pt x="6979" y="123503"/>
                </a:lnTo>
                <a:lnTo>
                  <a:pt x="26019" y="151761"/>
                </a:lnTo>
                <a:lnTo>
                  <a:pt x="54274" y="170813"/>
                </a:lnTo>
                <a:lnTo>
                  <a:pt x="88900" y="177800"/>
                </a:lnTo>
                <a:lnTo>
                  <a:pt x="123471" y="170813"/>
                </a:lnTo>
                <a:lnTo>
                  <a:pt x="151733" y="151761"/>
                </a:lnTo>
                <a:lnTo>
                  <a:pt x="170803" y="123503"/>
                </a:lnTo>
                <a:lnTo>
                  <a:pt x="177800" y="88900"/>
                </a:lnTo>
                <a:lnTo>
                  <a:pt x="170803" y="54296"/>
                </a:lnTo>
                <a:lnTo>
                  <a:pt x="151733" y="26038"/>
                </a:lnTo>
                <a:lnTo>
                  <a:pt x="123471" y="6986"/>
                </a:lnTo>
                <a:lnTo>
                  <a:pt x="88900" y="0"/>
                </a:lnTo>
                <a:close/>
              </a:path>
            </a:pathLst>
          </a:custGeom>
          <a:solidFill>
            <a:srgbClr val="FF6600"/>
          </a:solidFill>
        </p:spPr>
        <p:txBody>
          <a:bodyPr wrap="square" lIns="0" tIns="0" rIns="0" bIns="0" rtlCol="0"/>
          <a:lstStyle/>
          <a:p>
            <a:endParaRPr/>
          </a:p>
        </p:txBody>
      </p:sp>
      <p:sp>
        <p:nvSpPr>
          <p:cNvPr id="14" name="object 14"/>
          <p:cNvSpPr/>
          <p:nvPr/>
        </p:nvSpPr>
        <p:spPr>
          <a:xfrm>
            <a:off x="3884505" y="5032934"/>
            <a:ext cx="2898140" cy="1066800"/>
          </a:xfrm>
          <a:custGeom>
            <a:avLst/>
            <a:gdLst/>
            <a:ahLst/>
            <a:cxnLst/>
            <a:rect l="l" t="t" r="r" b="b"/>
            <a:pathLst>
              <a:path w="2898140" h="1066800">
                <a:moveTo>
                  <a:pt x="263059" y="351103"/>
                </a:moveTo>
                <a:lnTo>
                  <a:pt x="258884" y="320308"/>
                </a:lnTo>
                <a:lnTo>
                  <a:pt x="262878" y="290231"/>
                </a:lnTo>
                <a:lnTo>
                  <a:pt x="274581" y="261173"/>
                </a:lnTo>
                <a:lnTo>
                  <a:pt x="319265" y="207335"/>
                </a:lnTo>
                <a:lnTo>
                  <a:pt x="351324" y="183161"/>
                </a:lnTo>
                <a:lnTo>
                  <a:pt x="389247" y="161224"/>
                </a:lnTo>
                <a:lnTo>
                  <a:pt x="432572" y="141826"/>
                </a:lnTo>
                <a:lnTo>
                  <a:pt x="480837" y="125271"/>
                </a:lnTo>
                <a:lnTo>
                  <a:pt x="533581" y="111864"/>
                </a:lnTo>
                <a:lnTo>
                  <a:pt x="590344" y="101907"/>
                </a:lnTo>
                <a:lnTo>
                  <a:pt x="650663" y="95706"/>
                </a:lnTo>
                <a:lnTo>
                  <a:pt x="700891" y="93689"/>
                </a:lnTo>
                <a:lnTo>
                  <a:pt x="750946" y="94469"/>
                </a:lnTo>
                <a:lnTo>
                  <a:pt x="800381" y="98008"/>
                </a:lnTo>
                <a:lnTo>
                  <a:pt x="848746" y="104267"/>
                </a:lnTo>
                <a:lnTo>
                  <a:pt x="895594" y="113207"/>
                </a:lnTo>
                <a:lnTo>
                  <a:pt x="940477" y="124789"/>
                </a:lnTo>
                <a:lnTo>
                  <a:pt x="971801" y="100156"/>
                </a:lnTo>
                <a:lnTo>
                  <a:pt x="1009559" y="78937"/>
                </a:lnTo>
                <a:lnTo>
                  <a:pt x="1052757" y="61284"/>
                </a:lnTo>
                <a:lnTo>
                  <a:pt x="1100398" y="47349"/>
                </a:lnTo>
                <a:lnTo>
                  <a:pt x="1151488" y="37286"/>
                </a:lnTo>
                <a:lnTo>
                  <a:pt x="1205032" y="31246"/>
                </a:lnTo>
                <a:lnTo>
                  <a:pt x="1260034" y="29381"/>
                </a:lnTo>
                <a:lnTo>
                  <a:pt x="1315499" y="31845"/>
                </a:lnTo>
                <a:lnTo>
                  <a:pt x="1370433" y="38790"/>
                </a:lnTo>
                <a:lnTo>
                  <a:pt x="1423839" y="50367"/>
                </a:lnTo>
                <a:lnTo>
                  <a:pt x="1467559" y="64194"/>
                </a:lnTo>
                <a:lnTo>
                  <a:pt x="1506897" y="80974"/>
                </a:lnTo>
                <a:lnTo>
                  <a:pt x="1538538" y="55842"/>
                </a:lnTo>
                <a:lnTo>
                  <a:pt x="1578305" y="35012"/>
                </a:lnTo>
                <a:lnTo>
                  <a:pt x="1624624" y="18747"/>
                </a:lnTo>
                <a:lnTo>
                  <a:pt x="1675919" y="7314"/>
                </a:lnTo>
                <a:lnTo>
                  <a:pt x="1730612" y="976"/>
                </a:lnTo>
                <a:lnTo>
                  <a:pt x="1787129" y="0"/>
                </a:lnTo>
                <a:lnTo>
                  <a:pt x="1843893" y="4648"/>
                </a:lnTo>
                <a:lnTo>
                  <a:pt x="1899327" y="15188"/>
                </a:lnTo>
                <a:lnTo>
                  <a:pt x="1955176" y="33428"/>
                </a:lnTo>
                <a:lnTo>
                  <a:pt x="2001308" y="57479"/>
                </a:lnTo>
                <a:lnTo>
                  <a:pt x="2038722" y="38714"/>
                </a:lnTo>
                <a:lnTo>
                  <a:pt x="2080533" y="23592"/>
                </a:lnTo>
                <a:lnTo>
                  <a:pt x="2125799" y="12154"/>
                </a:lnTo>
                <a:lnTo>
                  <a:pt x="2173577" y="4440"/>
                </a:lnTo>
                <a:lnTo>
                  <a:pt x="2222923" y="488"/>
                </a:lnTo>
                <a:lnTo>
                  <a:pt x="2272894" y="338"/>
                </a:lnTo>
                <a:lnTo>
                  <a:pt x="2322547" y="4030"/>
                </a:lnTo>
                <a:lnTo>
                  <a:pt x="2370937" y="11604"/>
                </a:lnTo>
                <a:lnTo>
                  <a:pt x="2417123" y="23100"/>
                </a:lnTo>
                <a:lnTo>
                  <a:pt x="2460159" y="38556"/>
                </a:lnTo>
                <a:lnTo>
                  <a:pt x="2499774" y="58566"/>
                </a:lnTo>
                <a:lnTo>
                  <a:pt x="2531708" y="81482"/>
                </a:lnTo>
                <a:lnTo>
                  <a:pt x="2570014" y="133933"/>
                </a:lnTo>
                <a:lnTo>
                  <a:pt x="2630504" y="145202"/>
                </a:lnTo>
                <a:lnTo>
                  <a:pt x="2684498" y="161237"/>
                </a:lnTo>
                <a:lnTo>
                  <a:pt x="2731290" y="181412"/>
                </a:lnTo>
                <a:lnTo>
                  <a:pt x="2770171" y="205102"/>
                </a:lnTo>
                <a:lnTo>
                  <a:pt x="2800431" y="231683"/>
                </a:lnTo>
                <a:lnTo>
                  <a:pt x="2832255" y="291014"/>
                </a:lnTo>
                <a:lnTo>
                  <a:pt x="2832402" y="322514"/>
                </a:lnTo>
                <a:lnTo>
                  <a:pt x="2821093" y="354405"/>
                </a:lnTo>
                <a:lnTo>
                  <a:pt x="2817569" y="360453"/>
                </a:lnTo>
                <a:lnTo>
                  <a:pt x="2813664" y="366406"/>
                </a:lnTo>
                <a:lnTo>
                  <a:pt x="2809378" y="372264"/>
                </a:lnTo>
                <a:lnTo>
                  <a:pt x="2804710" y="378027"/>
                </a:lnTo>
                <a:lnTo>
                  <a:pt x="2841683" y="406207"/>
                </a:lnTo>
                <a:lnTo>
                  <a:pt x="2869351" y="436039"/>
                </a:lnTo>
                <a:lnTo>
                  <a:pt x="2897297" y="498682"/>
                </a:lnTo>
                <a:lnTo>
                  <a:pt x="2897835" y="530503"/>
                </a:lnTo>
                <a:lnTo>
                  <a:pt x="2889588" y="561999"/>
                </a:lnTo>
                <a:lnTo>
                  <a:pt x="2847263" y="622037"/>
                </a:lnTo>
                <a:lnTo>
                  <a:pt x="2813444" y="649590"/>
                </a:lnTo>
                <a:lnTo>
                  <a:pt x="2771361" y="674840"/>
                </a:lnTo>
                <a:lnTo>
                  <a:pt x="2721144" y="697292"/>
                </a:lnTo>
                <a:lnTo>
                  <a:pt x="2672750" y="713573"/>
                </a:lnTo>
                <a:lnTo>
                  <a:pt x="2620783" y="726564"/>
                </a:lnTo>
                <a:lnTo>
                  <a:pt x="2565911" y="736124"/>
                </a:lnTo>
                <a:lnTo>
                  <a:pt x="2508800" y="742111"/>
                </a:lnTo>
                <a:lnTo>
                  <a:pt x="2488081" y="803434"/>
                </a:lnTo>
                <a:lnTo>
                  <a:pt x="2432200" y="856542"/>
                </a:lnTo>
                <a:lnTo>
                  <a:pt x="2393088" y="879023"/>
                </a:lnTo>
                <a:lnTo>
                  <a:pt x="2347601" y="898259"/>
                </a:lnTo>
                <a:lnTo>
                  <a:pt x="2296545" y="913854"/>
                </a:lnTo>
                <a:lnTo>
                  <a:pt x="2240727" y="925410"/>
                </a:lnTo>
                <a:lnTo>
                  <a:pt x="2180950" y="932531"/>
                </a:lnTo>
                <a:lnTo>
                  <a:pt x="2118021" y="934820"/>
                </a:lnTo>
                <a:lnTo>
                  <a:pt x="2064729" y="932761"/>
                </a:lnTo>
                <a:lnTo>
                  <a:pt x="2012770" y="927092"/>
                </a:lnTo>
                <a:lnTo>
                  <a:pt x="1962859" y="917918"/>
                </a:lnTo>
                <a:lnTo>
                  <a:pt x="1915710" y="905344"/>
                </a:lnTo>
                <a:lnTo>
                  <a:pt x="1870208" y="956960"/>
                </a:lnTo>
                <a:lnTo>
                  <a:pt x="1839181" y="979627"/>
                </a:lnTo>
                <a:lnTo>
                  <a:pt x="1803342" y="1000009"/>
                </a:lnTo>
                <a:lnTo>
                  <a:pt x="1763219" y="1017966"/>
                </a:lnTo>
                <a:lnTo>
                  <a:pt x="1719341" y="1033354"/>
                </a:lnTo>
                <a:lnTo>
                  <a:pt x="1672237" y="1046031"/>
                </a:lnTo>
                <a:lnTo>
                  <a:pt x="1622434" y="1055854"/>
                </a:lnTo>
                <a:lnTo>
                  <a:pt x="1570461" y="1062683"/>
                </a:lnTo>
                <a:lnTo>
                  <a:pt x="1516848" y="1066374"/>
                </a:lnTo>
                <a:lnTo>
                  <a:pt x="1462123" y="1066785"/>
                </a:lnTo>
                <a:lnTo>
                  <a:pt x="1406814" y="1063773"/>
                </a:lnTo>
                <a:lnTo>
                  <a:pt x="1351449" y="1057198"/>
                </a:lnTo>
                <a:lnTo>
                  <a:pt x="1293015" y="1046042"/>
                </a:lnTo>
                <a:lnTo>
                  <a:pt x="1238580" y="1031068"/>
                </a:lnTo>
                <a:lnTo>
                  <a:pt x="1188851" y="1012539"/>
                </a:lnTo>
                <a:lnTo>
                  <a:pt x="1144535" y="990719"/>
                </a:lnTo>
                <a:lnTo>
                  <a:pt x="1106339" y="965872"/>
                </a:lnTo>
                <a:lnTo>
                  <a:pt x="1056443" y="979178"/>
                </a:lnTo>
                <a:lnTo>
                  <a:pt x="1005036" y="989500"/>
                </a:lnTo>
                <a:lnTo>
                  <a:pt x="952551" y="996892"/>
                </a:lnTo>
                <a:lnTo>
                  <a:pt x="899421" y="1001409"/>
                </a:lnTo>
                <a:lnTo>
                  <a:pt x="846079" y="1003105"/>
                </a:lnTo>
                <a:lnTo>
                  <a:pt x="792958" y="1002035"/>
                </a:lnTo>
                <a:lnTo>
                  <a:pt x="740492" y="998253"/>
                </a:lnTo>
                <a:lnTo>
                  <a:pt x="689113" y="991812"/>
                </a:lnTo>
                <a:lnTo>
                  <a:pt x="639255" y="982768"/>
                </a:lnTo>
                <a:lnTo>
                  <a:pt x="591350" y="971175"/>
                </a:lnTo>
                <a:lnTo>
                  <a:pt x="545831" y="957086"/>
                </a:lnTo>
                <a:lnTo>
                  <a:pt x="503132" y="940558"/>
                </a:lnTo>
                <a:lnTo>
                  <a:pt x="463686" y="921642"/>
                </a:lnTo>
                <a:lnTo>
                  <a:pt x="427925" y="900395"/>
                </a:lnTo>
                <a:lnTo>
                  <a:pt x="396282" y="876870"/>
                </a:lnTo>
                <a:lnTo>
                  <a:pt x="390821" y="872171"/>
                </a:lnTo>
                <a:lnTo>
                  <a:pt x="331639" y="872657"/>
                </a:lnTo>
                <a:lnTo>
                  <a:pt x="275168" y="867398"/>
                </a:lnTo>
                <a:lnTo>
                  <a:pt x="222716" y="856910"/>
                </a:lnTo>
                <a:lnTo>
                  <a:pt x="175588" y="841709"/>
                </a:lnTo>
                <a:lnTo>
                  <a:pt x="135093" y="822308"/>
                </a:lnTo>
                <a:lnTo>
                  <a:pt x="102535" y="799225"/>
                </a:lnTo>
                <a:lnTo>
                  <a:pt x="66463" y="744066"/>
                </a:lnTo>
                <a:lnTo>
                  <a:pt x="65985" y="712193"/>
                </a:lnTo>
                <a:lnTo>
                  <a:pt x="79116" y="681371"/>
                </a:lnTo>
                <a:lnTo>
                  <a:pt x="105129" y="652671"/>
                </a:lnTo>
                <a:lnTo>
                  <a:pt x="143298" y="627163"/>
                </a:lnTo>
                <a:lnTo>
                  <a:pt x="89597" y="606808"/>
                </a:lnTo>
                <a:lnTo>
                  <a:pt x="47786" y="581663"/>
                </a:lnTo>
                <a:lnTo>
                  <a:pt x="18495" y="552934"/>
                </a:lnTo>
                <a:lnTo>
                  <a:pt x="0" y="489546"/>
                </a:lnTo>
                <a:lnTo>
                  <a:pt x="12057" y="457298"/>
                </a:lnTo>
                <a:lnTo>
                  <a:pt x="39158" y="426287"/>
                </a:lnTo>
                <a:lnTo>
                  <a:pt x="71374" y="403766"/>
                </a:lnTo>
                <a:lnTo>
                  <a:pt x="110831" y="384928"/>
                </a:lnTo>
                <a:lnTo>
                  <a:pt x="156330" y="370161"/>
                </a:lnTo>
                <a:lnTo>
                  <a:pt x="206668" y="359857"/>
                </a:lnTo>
                <a:lnTo>
                  <a:pt x="260646" y="354405"/>
                </a:lnTo>
                <a:lnTo>
                  <a:pt x="263059" y="351103"/>
                </a:lnTo>
                <a:close/>
              </a:path>
            </a:pathLst>
          </a:custGeom>
          <a:ln w="12700">
            <a:solidFill>
              <a:srgbClr val="000000"/>
            </a:solidFill>
          </a:ln>
        </p:spPr>
        <p:txBody>
          <a:bodyPr wrap="square" lIns="0" tIns="0" rIns="0" bIns="0" rtlCol="0"/>
          <a:lstStyle/>
          <a:p>
            <a:endParaRPr/>
          </a:p>
        </p:txBody>
      </p:sp>
      <p:sp>
        <p:nvSpPr>
          <p:cNvPr id="15" name="object 15"/>
          <p:cNvSpPr/>
          <p:nvPr/>
        </p:nvSpPr>
        <p:spPr>
          <a:xfrm>
            <a:off x="3716909" y="5959983"/>
            <a:ext cx="59690" cy="59690"/>
          </a:xfrm>
          <a:custGeom>
            <a:avLst/>
            <a:gdLst/>
            <a:ahLst/>
            <a:cxnLst/>
            <a:rect l="l" t="t" r="r" b="b"/>
            <a:pathLst>
              <a:path w="59689" h="59689">
                <a:moveTo>
                  <a:pt x="59181" y="29641"/>
                </a:moveTo>
                <a:lnTo>
                  <a:pt x="56862" y="41172"/>
                </a:lnTo>
                <a:lnTo>
                  <a:pt x="50530" y="50590"/>
                </a:lnTo>
                <a:lnTo>
                  <a:pt x="41126" y="56941"/>
                </a:lnTo>
                <a:lnTo>
                  <a:pt x="29590" y="59270"/>
                </a:lnTo>
                <a:lnTo>
                  <a:pt x="18055" y="56941"/>
                </a:lnTo>
                <a:lnTo>
                  <a:pt x="8651" y="50590"/>
                </a:lnTo>
                <a:lnTo>
                  <a:pt x="2319" y="41172"/>
                </a:lnTo>
                <a:lnTo>
                  <a:pt x="0" y="29641"/>
                </a:lnTo>
                <a:lnTo>
                  <a:pt x="2319" y="18104"/>
                </a:lnTo>
                <a:lnTo>
                  <a:pt x="8651" y="8682"/>
                </a:lnTo>
                <a:lnTo>
                  <a:pt x="18055" y="2329"/>
                </a:lnTo>
                <a:lnTo>
                  <a:pt x="29590" y="0"/>
                </a:lnTo>
                <a:lnTo>
                  <a:pt x="41126" y="2329"/>
                </a:lnTo>
                <a:lnTo>
                  <a:pt x="50530" y="8682"/>
                </a:lnTo>
                <a:lnTo>
                  <a:pt x="56862" y="18104"/>
                </a:lnTo>
                <a:lnTo>
                  <a:pt x="59181" y="29641"/>
                </a:lnTo>
                <a:close/>
              </a:path>
            </a:pathLst>
          </a:custGeom>
          <a:ln w="12700">
            <a:solidFill>
              <a:srgbClr val="000000"/>
            </a:solidFill>
          </a:ln>
        </p:spPr>
        <p:txBody>
          <a:bodyPr wrap="square" lIns="0" tIns="0" rIns="0" bIns="0" rtlCol="0"/>
          <a:lstStyle/>
          <a:p>
            <a:endParaRPr/>
          </a:p>
        </p:txBody>
      </p:sp>
      <p:sp>
        <p:nvSpPr>
          <p:cNvPr id="16" name="object 16"/>
          <p:cNvSpPr/>
          <p:nvPr/>
        </p:nvSpPr>
        <p:spPr>
          <a:xfrm>
            <a:off x="3807586" y="5897981"/>
            <a:ext cx="118745" cy="118745"/>
          </a:xfrm>
          <a:custGeom>
            <a:avLst/>
            <a:gdLst/>
            <a:ahLst/>
            <a:cxnLst/>
            <a:rect l="l" t="t" r="r" b="b"/>
            <a:pathLst>
              <a:path w="118745" h="118745">
                <a:moveTo>
                  <a:pt x="118490" y="59270"/>
                </a:moveTo>
                <a:lnTo>
                  <a:pt x="113831" y="82339"/>
                </a:lnTo>
                <a:lnTo>
                  <a:pt x="101123" y="101179"/>
                </a:lnTo>
                <a:lnTo>
                  <a:pt x="82272" y="113883"/>
                </a:lnTo>
                <a:lnTo>
                  <a:pt x="59182" y="118541"/>
                </a:lnTo>
                <a:lnTo>
                  <a:pt x="36165" y="113883"/>
                </a:lnTo>
                <a:lnTo>
                  <a:pt x="17351" y="101179"/>
                </a:lnTo>
                <a:lnTo>
                  <a:pt x="4657" y="82339"/>
                </a:lnTo>
                <a:lnTo>
                  <a:pt x="0" y="59270"/>
                </a:lnTo>
                <a:lnTo>
                  <a:pt x="4657" y="36202"/>
                </a:lnTo>
                <a:lnTo>
                  <a:pt x="17351" y="17362"/>
                </a:lnTo>
                <a:lnTo>
                  <a:pt x="36165" y="4658"/>
                </a:lnTo>
                <a:lnTo>
                  <a:pt x="59182" y="0"/>
                </a:lnTo>
                <a:lnTo>
                  <a:pt x="82272" y="4658"/>
                </a:lnTo>
                <a:lnTo>
                  <a:pt x="101123" y="17362"/>
                </a:lnTo>
                <a:lnTo>
                  <a:pt x="113831" y="36202"/>
                </a:lnTo>
                <a:lnTo>
                  <a:pt x="118490" y="59270"/>
                </a:lnTo>
                <a:close/>
              </a:path>
            </a:pathLst>
          </a:custGeom>
          <a:ln w="12699">
            <a:solidFill>
              <a:srgbClr val="000000"/>
            </a:solidFill>
          </a:ln>
        </p:spPr>
        <p:txBody>
          <a:bodyPr wrap="square" lIns="0" tIns="0" rIns="0" bIns="0" rtlCol="0"/>
          <a:lstStyle/>
          <a:p>
            <a:endParaRPr/>
          </a:p>
        </p:txBody>
      </p:sp>
      <p:sp>
        <p:nvSpPr>
          <p:cNvPr id="17" name="object 17"/>
          <p:cNvSpPr/>
          <p:nvPr/>
        </p:nvSpPr>
        <p:spPr>
          <a:xfrm>
            <a:off x="3955541" y="5820600"/>
            <a:ext cx="177800" cy="177800"/>
          </a:xfrm>
          <a:custGeom>
            <a:avLst/>
            <a:gdLst/>
            <a:ahLst/>
            <a:cxnLst/>
            <a:rect l="l" t="t" r="r" b="b"/>
            <a:pathLst>
              <a:path w="177800" h="177800">
                <a:moveTo>
                  <a:pt x="177800" y="88900"/>
                </a:moveTo>
                <a:lnTo>
                  <a:pt x="170803" y="123503"/>
                </a:lnTo>
                <a:lnTo>
                  <a:pt x="151733" y="151761"/>
                </a:lnTo>
                <a:lnTo>
                  <a:pt x="123471" y="170813"/>
                </a:lnTo>
                <a:lnTo>
                  <a:pt x="88900" y="177800"/>
                </a:lnTo>
                <a:lnTo>
                  <a:pt x="54274" y="170813"/>
                </a:lnTo>
                <a:lnTo>
                  <a:pt x="26019" y="151761"/>
                </a:lnTo>
                <a:lnTo>
                  <a:pt x="6979" y="123503"/>
                </a:lnTo>
                <a:lnTo>
                  <a:pt x="0" y="88900"/>
                </a:lnTo>
                <a:lnTo>
                  <a:pt x="6979" y="54296"/>
                </a:lnTo>
                <a:lnTo>
                  <a:pt x="26019" y="26038"/>
                </a:lnTo>
                <a:lnTo>
                  <a:pt x="54274" y="6986"/>
                </a:lnTo>
                <a:lnTo>
                  <a:pt x="88900" y="0"/>
                </a:lnTo>
                <a:lnTo>
                  <a:pt x="123471" y="6986"/>
                </a:lnTo>
                <a:lnTo>
                  <a:pt x="151733" y="26038"/>
                </a:lnTo>
                <a:lnTo>
                  <a:pt x="170803" y="54296"/>
                </a:lnTo>
                <a:lnTo>
                  <a:pt x="177800" y="889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4030979" y="5655945"/>
            <a:ext cx="170180" cy="20320"/>
          </a:xfrm>
          <a:custGeom>
            <a:avLst/>
            <a:gdLst/>
            <a:ahLst/>
            <a:cxnLst/>
            <a:rect l="l" t="t" r="r" b="b"/>
            <a:pathLst>
              <a:path w="170179" h="20320">
                <a:moveTo>
                  <a:pt x="169799" y="19684"/>
                </a:moveTo>
                <a:lnTo>
                  <a:pt x="125462" y="19718"/>
                </a:lnTo>
                <a:lnTo>
                  <a:pt x="81899" y="16390"/>
                </a:lnTo>
                <a:lnTo>
                  <a:pt x="39836" y="9789"/>
                </a:lnTo>
                <a:lnTo>
                  <a:pt x="0" y="0"/>
                </a:lnTo>
              </a:path>
            </a:pathLst>
          </a:custGeom>
          <a:ln w="12700">
            <a:solidFill>
              <a:srgbClr val="000000"/>
            </a:solidFill>
          </a:ln>
        </p:spPr>
        <p:txBody>
          <a:bodyPr wrap="square" lIns="0" tIns="0" rIns="0" bIns="0" rtlCol="0"/>
          <a:lstStyle/>
          <a:p>
            <a:endParaRPr/>
          </a:p>
        </p:txBody>
      </p:sp>
      <p:sp>
        <p:nvSpPr>
          <p:cNvPr id="19" name="object 19"/>
          <p:cNvSpPr/>
          <p:nvPr/>
        </p:nvSpPr>
        <p:spPr>
          <a:xfrm>
            <a:off x="4276344" y="5891009"/>
            <a:ext cx="74295" cy="9525"/>
          </a:xfrm>
          <a:custGeom>
            <a:avLst/>
            <a:gdLst/>
            <a:ahLst/>
            <a:cxnLst/>
            <a:rect l="l" t="t" r="r" b="b"/>
            <a:pathLst>
              <a:path w="74295" h="9525">
                <a:moveTo>
                  <a:pt x="74167" y="0"/>
                </a:moveTo>
                <a:lnTo>
                  <a:pt x="56132" y="3270"/>
                </a:lnTo>
                <a:lnTo>
                  <a:pt x="37703" y="5935"/>
                </a:lnTo>
                <a:lnTo>
                  <a:pt x="18964" y="7988"/>
                </a:lnTo>
                <a:lnTo>
                  <a:pt x="0" y="9423"/>
                </a:lnTo>
              </a:path>
            </a:pathLst>
          </a:custGeom>
          <a:ln w="12699">
            <a:solidFill>
              <a:srgbClr val="000000"/>
            </a:solidFill>
          </a:ln>
        </p:spPr>
        <p:txBody>
          <a:bodyPr wrap="square" lIns="0" tIns="0" rIns="0" bIns="0" rtlCol="0"/>
          <a:lstStyle/>
          <a:p>
            <a:endParaRPr/>
          </a:p>
        </p:txBody>
      </p:sp>
      <p:sp>
        <p:nvSpPr>
          <p:cNvPr id="20" name="object 20"/>
          <p:cNvSpPr/>
          <p:nvPr/>
        </p:nvSpPr>
        <p:spPr>
          <a:xfrm>
            <a:off x="4945888" y="5951537"/>
            <a:ext cx="45085" cy="43180"/>
          </a:xfrm>
          <a:custGeom>
            <a:avLst/>
            <a:gdLst/>
            <a:ahLst/>
            <a:cxnLst/>
            <a:rect l="l" t="t" r="r" b="b"/>
            <a:pathLst>
              <a:path w="45085" h="43179">
                <a:moveTo>
                  <a:pt x="44831" y="42964"/>
                </a:moveTo>
                <a:lnTo>
                  <a:pt x="31932" y="32688"/>
                </a:lnTo>
                <a:lnTo>
                  <a:pt x="20129" y="22086"/>
                </a:lnTo>
                <a:lnTo>
                  <a:pt x="9469" y="11183"/>
                </a:lnTo>
                <a:lnTo>
                  <a:pt x="0" y="0"/>
                </a:lnTo>
              </a:path>
            </a:pathLst>
          </a:custGeom>
          <a:ln w="12700">
            <a:solidFill>
              <a:srgbClr val="000000"/>
            </a:solidFill>
          </a:ln>
        </p:spPr>
        <p:txBody>
          <a:bodyPr wrap="square" lIns="0" tIns="0" rIns="0" bIns="0" rtlCol="0"/>
          <a:lstStyle/>
          <a:p>
            <a:endParaRPr/>
          </a:p>
        </p:txBody>
      </p:sp>
      <p:sp>
        <p:nvSpPr>
          <p:cNvPr id="21" name="object 21"/>
          <p:cNvSpPr/>
          <p:nvPr/>
        </p:nvSpPr>
        <p:spPr>
          <a:xfrm>
            <a:off x="5800597" y="5887351"/>
            <a:ext cx="17780" cy="47625"/>
          </a:xfrm>
          <a:custGeom>
            <a:avLst/>
            <a:gdLst/>
            <a:ahLst/>
            <a:cxnLst/>
            <a:rect l="l" t="t" r="r" b="b"/>
            <a:pathLst>
              <a:path w="17779" h="47625">
                <a:moveTo>
                  <a:pt x="17779" y="0"/>
                </a:moveTo>
                <a:lnTo>
                  <a:pt x="15162" y="11954"/>
                </a:lnTo>
                <a:lnTo>
                  <a:pt x="11318" y="23815"/>
                </a:lnTo>
                <a:lnTo>
                  <a:pt x="6260" y="35558"/>
                </a:lnTo>
                <a:lnTo>
                  <a:pt x="0" y="47155"/>
                </a:lnTo>
              </a:path>
            </a:pathLst>
          </a:custGeom>
          <a:ln w="12700">
            <a:solidFill>
              <a:srgbClr val="000000"/>
            </a:solidFill>
          </a:ln>
        </p:spPr>
        <p:txBody>
          <a:bodyPr wrap="square" lIns="0" tIns="0" rIns="0" bIns="0" rtlCol="0"/>
          <a:lstStyle/>
          <a:p>
            <a:endParaRPr/>
          </a:p>
        </p:txBody>
      </p:sp>
      <p:sp>
        <p:nvSpPr>
          <p:cNvPr id="22" name="object 22"/>
          <p:cNvSpPr/>
          <p:nvPr/>
        </p:nvSpPr>
        <p:spPr>
          <a:xfrm>
            <a:off x="6173851" y="5596039"/>
            <a:ext cx="218440" cy="176530"/>
          </a:xfrm>
          <a:custGeom>
            <a:avLst/>
            <a:gdLst/>
            <a:ahLst/>
            <a:cxnLst/>
            <a:rect l="l" t="t" r="r" b="b"/>
            <a:pathLst>
              <a:path w="218439" h="176529">
                <a:moveTo>
                  <a:pt x="0" y="0"/>
                </a:moveTo>
                <a:lnTo>
                  <a:pt x="62833" y="19238"/>
                </a:lnTo>
                <a:lnTo>
                  <a:pt x="116416" y="43618"/>
                </a:lnTo>
                <a:lnTo>
                  <a:pt x="159734" y="72323"/>
                </a:lnTo>
                <a:lnTo>
                  <a:pt x="191769" y="104535"/>
                </a:lnTo>
                <a:lnTo>
                  <a:pt x="211507" y="139437"/>
                </a:lnTo>
                <a:lnTo>
                  <a:pt x="217932" y="176212"/>
                </a:lnTo>
              </a:path>
            </a:pathLst>
          </a:custGeom>
          <a:ln w="12700">
            <a:solidFill>
              <a:srgbClr val="000000"/>
            </a:solidFill>
          </a:ln>
        </p:spPr>
        <p:txBody>
          <a:bodyPr wrap="square" lIns="0" tIns="0" rIns="0" bIns="0" rtlCol="0"/>
          <a:lstStyle/>
          <a:p>
            <a:endParaRPr/>
          </a:p>
        </p:txBody>
      </p:sp>
      <p:sp>
        <p:nvSpPr>
          <p:cNvPr id="23" name="object 23"/>
          <p:cNvSpPr/>
          <p:nvPr/>
        </p:nvSpPr>
        <p:spPr>
          <a:xfrm>
            <a:off x="6590792" y="5408295"/>
            <a:ext cx="97155" cy="66675"/>
          </a:xfrm>
          <a:custGeom>
            <a:avLst/>
            <a:gdLst/>
            <a:ahLst/>
            <a:cxnLst/>
            <a:rect l="l" t="t" r="r" b="b"/>
            <a:pathLst>
              <a:path w="97154" h="66675">
                <a:moveTo>
                  <a:pt x="97027" y="0"/>
                </a:moveTo>
                <a:lnTo>
                  <a:pt x="78616" y="18571"/>
                </a:lnTo>
                <a:lnTo>
                  <a:pt x="56133" y="35893"/>
                </a:lnTo>
                <a:lnTo>
                  <a:pt x="29841" y="51810"/>
                </a:lnTo>
                <a:lnTo>
                  <a:pt x="0" y="66166"/>
                </a:lnTo>
              </a:path>
            </a:pathLst>
          </a:custGeom>
          <a:ln w="12700">
            <a:solidFill>
              <a:srgbClr val="000000"/>
            </a:solidFill>
          </a:ln>
        </p:spPr>
        <p:txBody>
          <a:bodyPr wrap="square" lIns="0" tIns="0" rIns="0" bIns="0" rtlCol="0"/>
          <a:lstStyle/>
          <a:p>
            <a:endParaRPr/>
          </a:p>
        </p:txBody>
      </p:sp>
      <p:sp>
        <p:nvSpPr>
          <p:cNvPr id="24" name="object 24"/>
          <p:cNvSpPr/>
          <p:nvPr/>
        </p:nvSpPr>
        <p:spPr>
          <a:xfrm>
            <a:off x="6455028" y="5163184"/>
            <a:ext cx="5080" cy="31750"/>
          </a:xfrm>
          <a:custGeom>
            <a:avLst/>
            <a:gdLst/>
            <a:ahLst/>
            <a:cxnLst/>
            <a:rect l="l" t="t" r="r" b="b"/>
            <a:pathLst>
              <a:path w="5079" h="31750">
                <a:moveTo>
                  <a:pt x="0" y="0"/>
                </a:moveTo>
                <a:lnTo>
                  <a:pt x="2383" y="7739"/>
                </a:lnTo>
                <a:lnTo>
                  <a:pt x="4016" y="15525"/>
                </a:lnTo>
                <a:lnTo>
                  <a:pt x="4911" y="23360"/>
                </a:lnTo>
                <a:lnTo>
                  <a:pt x="5080" y="31241"/>
                </a:lnTo>
              </a:path>
            </a:pathLst>
          </a:custGeom>
          <a:ln w="12700">
            <a:solidFill>
              <a:srgbClr val="000000"/>
            </a:solidFill>
          </a:ln>
        </p:spPr>
        <p:txBody>
          <a:bodyPr wrap="square" lIns="0" tIns="0" rIns="0" bIns="0" rtlCol="0"/>
          <a:lstStyle/>
          <a:p>
            <a:endParaRPr/>
          </a:p>
        </p:txBody>
      </p:sp>
      <p:sp>
        <p:nvSpPr>
          <p:cNvPr id="25" name="object 25"/>
          <p:cNvSpPr/>
          <p:nvPr/>
        </p:nvSpPr>
        <p:spPr>
          <a:xfrm>
            <a:off x="5835269" y="5086984"/>
            <a:ext cx="50165" cy="40005"/>
          </a:xfrm>
          <a:custGeom>
            <a:avLst/>
            <a:gdLst/>
            <a:ahLst/>
            <a:cxnLst/>
            <a:rect l="l" t="t" r="r" b="b"/>
            <a:pathLst>
              <a:path w="50164" h="40004">
                <a:moveTo>
                  <a:pt x="0" y="39750"/>
                </a:moveTo>
                <a:lnTo>
                  <a:pt x="10205" y="29182"/>
                </a:lnTo>
                <a:lnTo>
                  <a:pt x="21923" y="19018"/>
                </a:lnTo>
                <a:lnTo>
                  <a:pt x="35093" y="9282"/>
                </a:lnTo>
                <a:lnTo>
                  <a:pt x="49656" y="0"/>
                </a:lnTo>
              </a:path>
            </a:pathLst>
          </a:custGeom>
          <a:ln w="12700">
            <a:solidFill>
              <a:srgbClr val="000000"/>
            </a:solidFill>
          </a:ln>
        </p:spPr>
        <p:txBody>
          <a:bodyPr wrap="square" lIns="0" tIns="0" rIns="0" bIns="0" rtlCol="0"/>
          <a:lstStyle/>
          <a:p>
            <a:endParaRPr/>
          </a:p>
        </p:txBody>
      </p:sp>
      <p:sp>
        <p:nvSpPr>
          <p:cNvPr id="26" name="object 26"/>
          <p:cNvSpPr/>
          <p:nvPr/>
        </p:nvSpPr>
        <p:spPr>
          <a:xfrm>
            <a:off x="5370321" y="5111496"/>
            <a:ext cx="24130" cy="34290"/>
          </a:xfrm>
          <a:custGeom>
            <a:avLst/>
            <a:gdLst/>
            <a:ahLst/>
            <a:cxnLst/>
            <a:rect l="l" t="t" r="r" b="b"/>
            <a:pathLst>
              <a:path w="24129" h="34289">
                <a:moveTo>
                  <a:pt x="0" y="34289"/>
                </a:moveTo>
                <a:lnTo>
                  <a:pt x="4375" y="25413"/>
                </a:lnTo>
                <a:lnTo>
                  <a:pt x="9858" y="16716"/>
                </a:lnTo>
                <a:lnTo>
                  <a:pt x="16412" y="8233"/>
                </a:lnTo>
                <a:lnTo>
                  <a:pt x="24002" y="0"/>
                </a:lnTo>
              </a:path>
            </a:pathLst>
          </a:custGeom>
          <a:ln w="12700">
            <a:solidFill>
              <a:srgbClr val="000000"/>
            </a:solidFill>
          </a:ln>
        </p:spPr>
        <p:txBody>
          <a:bodyPr wrap="square" lIns="0" tIns="0" rIns="0" bIns="0" rtlCol="0"/>
          <a:lstStyle/>
          <a:p>
            <a:endParaRPr/>
          </a:p>
        </p:txBody>
      </p:sp>
      <p:sp>
        <p:nvSpPr>
          <p:cNvPr id="27" name="object 27"/>
          <p:cNvSpPr/>
          <p:nvPr/>
        </p:nvSpPr>
        <p:spPr>
          <a:xfrm>
            <a:off x="4824603" y="5157470"/>
            <a:ext cx="87630" cy="33655"/>
          </a:xfrm>
          <a:custGeom>
            <a:avLst/>
            <a:gdLst/>
            <a:ahLst/>
            <a:cxnLst/>
            <a:rect l="l" t="t" r="r" b="b"/>
            <a:pathLst>
              <a:path w="87629" h="33654">
                <a:moveTo>
                  <a:pt x="0" y="0"/>
                </a:moveTo>
                <a:lnTo>
                  <a:pt x="23256" y="7306"/>
                </a:lnTo>
                <a:lnTo>
                  <a:pt x="45561" y="15303"/>
                </a:lnTo>
                <a:lnTo>
                  <a:pt x="66865" y="23967"/>
                </a:lnTo>
                <a:lnTo>
                  <a:pt x="87122" y="33273"/>
                </a:lnTo>
              </a:path>
            </a:pathLst>
          </a:custGeom>
          <a:ln w="12700">
            <a:solidFill>
              <a:srgbClr val="000000"/>
            </a:solidFill>
          </a:ln>
        </p:spPr>
        <p:txBody>
          <a:bodyPr wrap="square" lIns="0" tIns="0" rIns="0" bIns="0" rtlCol="0"/>
          <a:lstStyle/>
          <a:p>
            <a:endParaRPr/>
          </a:p>
        </p:txBody>
      </p:sp>
      <p:sp>
        <p:nvSpPr>
          <p:cNvPr id="28" name="object 28"/>
          <p:cNvSpPr/>
          <p:nvPr/>
        </p:nvSpPr>
        <p:spPr>
          <a:xfrm>
            <a:off x="4147565" y="5384038"/>
            <a:ext cx="15240" cy="35560"/>
          </a:xfrm>
          <a:custGeom>
            <a:avLst/>
            <a:gdLst/>
            <a:ahLst/>
            <a:cxnLst/>
            <a:rect l="l" t="t" r="r" b="b"/>
            <a:pathLst>
              <a:path w="15239" h="35560">
                <a:moveTo>
                  <a:pt x="15239" y="35052"/>
                </a:moveTo>
                <a:lnTo>
                  <a:pt x="10429" y="26431"/>
                </a:lnTo>
                <a:lnTo>
                  <a:pt x="6286" y="17716"/>
                </a:lnTo>
                <a:lnTo>
                  <a:pt x="2809" y="8905"/>
                </a:lnTo>
                <a:lnTo>
                  <a:pt x="0" y="0"/>
                </a:lnTo>
              </a:path>
            </a:pathLst>
          </a:custGeom>
          <a:ln w="12700">
            <a:solidFill>
              <a:srgbClr val="000000"/>
            </a:solidFill>
          </a:ln>
        </p:spPr>
        <p:txBody>
          <a:bodyPr wrap="square" lIns="0" tIns="0" rIns="0" bIns="0" rtlCol="0"/>
          <a:lstStyle/>
          <a:p>
            <a:endParaRPr/>
          </a:p>
        </p:txBody>
      </p:sp>
      <p:sp>
        <p:nvSpPr>
          <p:cNvPr id="29" name="object 29"/>
          <p:cNvSpPr txBox="1"/>
          <p:nvPr/>
        </p:nvSpPr>
        <p:spPr>
          <a:xfrm>
            <a:off x="4430776" y="5120894"/>
            <a:ext cx="1600835" cy="833755"/>
          </a:xfrm>
          <a:prstGeom prst="rect">
            <a:avLst/>
          </a:prstGeom>
        </p:spPr>
        <p:txBody>
          <a:bodyPr vert="horz" wrap="square" lIns="0" tIns="0" rIns="0" bIns="0" rtlCol="0">
            <a:spAutoFit/>
          </a:bodyPr>
          <a:lstStyle/>
          <a:p>
            <a:pPr marL="12065" marR="5080" algn="ctr">
              <a:lnSpc>
                <a:spcPct val="100000"/>
              </a:lnSpc>
            </a:pPr>
            <a:r>
              <a:rPr sz="1800" dirty="0">
                <a:latin typeface="Arial"/>
                <a:cs typeface="Arial"/>
              </a:rPr>
              <a:t>Clean up code  </a:t>
            </a:r>
            <a:r>
              <a:rPr sz="1800" spc="-5" dirty="0">
                <a:latin typeface="Arial"/>
                <a:cs typeface="Arial"/>
              </a:rPr>
              <a:t>goes into</a:t>
            </a:r>
            <a:r>
              <a:rPr sz="1800" spc="-70" dirty="0">
                <a:latin typeface="Arial"/>
                <a:cs typeface="Arial"/>
              </a:rPr>
              <a:t> </a:t>
            </a:r>
            <a:r>
              <a:rPr sz="1800" dirty="0">
                <a:latin typeface="Arial"/>
                <a:cs typeface="Arial"/>
              </a:rPr>
              <a:t>finally  </a:t>
            </a:r>
            <a:r>
              <a:rPr sz="1800" spc="-5" dirty="0">
                <a:latin typeface="Arial"/>
                <a:cs typeface="Arial"/>
              </a:rPr>
              <a:t>block</a:t>
            </a:r>
            <a:endParaRPr sz="1800">
              <a:latin typeface="Arial"/>
              <a:cs typeface="Arial"/>
            </a:endParaRPr>
          </a:p>
        </p:txBody>
      </p:sp>
      <p:sp>
        <p:nvSpPr>
          <p:cNvPr id="30" name="object 30"/>
          <p:cNvSpPr txBox="1"/>
          <p:nvPr/>
        </p:nvSpPr>
        <p:spPr>
          <a:xfrm>
            <a:off x="1450339" y="6243066"/>
            <a:ext cx="4910455" cy="643255"/>
          </a:xfrm>
          <a:prstGeom prst="rect">
            <a:avLst/>
          </a:prstGeom>
        </p:spPr>
        <p:txBody>
          <a:bodyPr vert="horz" wrap="square" lIns="0" tIns="0" rIns="0" bIns="0" rtlCol="0">
            <a:spAutoFit/>
          </a:bodyPr>
          <a:lstStyle/>
          <a:p>
            <a:pPr marL="12700">
              <a:lnSpc>
                <a:spcPct val="100000"/>
              </a:lnSpc>
            </a:pPr>
            <a:r>
              <a:rPr sz="1600" b="1" dirty="0">
                <a:latin typeface="Arial"/>
                <a:cs typeface="Arial"/>
              </a:rPr>
              <a:t>}</a:t>
            </a:r>
            <a:endParaRPr sz="1600">
              <a:latin typeface="Arial"/>
              <a:cs typeface="Arial"/>
            </a:endParaRPr>
          </a:p>
          <a:p>
            <a:pPr marL="88900">
              <a:lnSpc>
                <a:spcPct val="100000"/>
              </a:lnSpc>
              <a:spcBef>
                <a:spcPts val="185"/>
              </a:spcBef>
            </a:pPr>
            <a:r>
              <a:rPr sz="2400" spc="-5" dirty="0">
                <a:latin typeface="Arial"/>
                <a:cs typeface="Arial"/>
              </a:rPr>
              <a:t>See listing </a:t>
            </a:r>
            <a:r>
              <a:rPr sz="2400" dirty="0">
                <a:latin typeface="Arial"/>
                <a:cs typeface="Arial"/>
              </a:rPr>
              <a:t>:</a:t>
            </a:r>
            <a:r>
              <a:rPr sz="2400" spc="20" dirty="0">
                <a:latin typeface="Arial"/>
                <a:cs typeface="Arial"/>
              </a:rPr>
              <a:t> </a:t>
            </a:r>
            <a:r>
              <a:rPr sz="2400" b="1" spc="-5" dirty="0">
                <a:solidFill>
                  <a:srgbClr val="FF6600"/>
                </a:solidFill>
                <a:latin typeface="Arial"/>
                <a:cs typeface="Arial"/>
              </a:rPr>
              <a:t>ExceptionDemo2.java</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spc="-5" dirty="0"/>
              <a:t>Exception</a:t>
            </a:r>
            <a:r>
              <a:rPr sz="2000" spc="-45" dirty="0"/>
              <a:t> </a:t>
            </a:r>
            <a:r>
              <a:rPr sz="2000" spc="-5" dirty="0"/>
              <a:t>Handling</a:t>
            </a:r>
            <a:endParaRPr sz="2000"/>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p:nvPr/>
        </p:nvSpPr>
        <p:spPr>
          <a:xfrm>
            <a:off x="3923538" y="550926"/>
            <a:ext cx="2339340" cy="556895"/>
          </a:xfrm>
          <a:prstGeom prst="rect">
            <a:avLst/>
          </a:prstGeom>
        </p:spPr>
        <p:txBody>
          <a:bodyPr vert="horz" wrap="square" lIns="0" tIns="0" rIns="0" bIns="0" rtlCol="0">
            <a:spAutoFit/>
          </a:bodyPr>
          <a:lstStyle/>
          <a:p>
            <a:pPr marL="12700">
              <a:lnSpc>
                <a:spcPct val="100000"/>
              </a:lnSpc>
            </a:pPr>
            <a:r>
              <a:rPr sz="3600" b="1" spc="-5" dirty="0">
                <a:solidFill>
                  <a:srgbClr val="FFFFFF"/>
                </a:solidFill>
                <a:latin typeface="Arial"/>
                <a:cs typeface="Arial"/>
              </a:rPr>
              <a:t>Objec</a:t>
            </a:r>
            <a:r>
              <a:rPr sz="3600" b="1" dirty="0">
                <a:solidFill>
                  <a:srgbClr val="FFFFFF"/>
                </a:solidFill>
                <a:latin typeface="Arial"/>
                <a:cs typeface="Arial"/>
              </a:rPr>
              <a:t>t</a:t>
            </a:r>
            <a:r>
              <a:rPr sz="3600" b="1" spc="-5" dirty="0">
                <a:solidFill>
                  <a:srgbClr val="FFFFFF"/>
                </a:solidFill>
                <a:latin typeface="Arial"/>
                <a:cs typeface="Arial"/>
              </a:rPr>
              <a:t>ives</a:t>
            </a:r>
            <a:endParaRPr sz="3600">
              <a:latin typeface="Arial"/>
              <a:cs typeface="Arial"/>
            </a:endParaRPr>
          </a:p>
        </p:txBody>
      </p:sp>
      <p:sp>
        <p:nvSpPr>
          <p:cNvPr id="7" name="object 7"/>
          <p:cNvSpPr txBox="1"/>
          <p:nvPr/>
        </p:nvSpPr>
        <p:spPr>
          <a:xfrm>
            <a:off x="1247139" y="1425702"/>
            <a:ext cx="5153025" cy="4948555"/>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Lst>
            </a:pPr>
            <a:r>
              <a:rPr sz="2000" spc="-5" dirty="0">
                <a:latin typeface="Arial"/>
                <a:cs typeface="Arial"/>
              </a:rPr>
              <a:t>Error Handling in Conventional</a:t>
            </a:r>
            <a:r>
              <a:rPr sz="2000" spc="80" dirty="0">
                <a:latin typeface="Arial"/>
                <a:cs typeface="Arial"/>
              </a:rPr>
              <a:t> </a:t>
            </a:r>
            <a:r>
              <a:rPr sz="2000" spc="-10" dirty="0">
                <a:latin typeface="Arial"/>
                <a:cs typeface="Arial"/>
              </a:rPr>
              <a:t>Languages</a:t>
            </a:r>
            <a:endParaRPr sz="2000">
              <a:latin typeface="Arial"/>
              <a:cs typeface="Arial"/>
            </a:endParaRPr>
          </a:p>
          <a:p>
            <a:pPr marL="355600" indent="-342900">
              <a:lnSpc>
                <a:spcPct val="100000"/>
              </a:lnSpc>
              <a:buClr>
                <a:srgbClr val="333399"/>
              </a:buClr>
              <a:buFont typeface="Wingdings"/>
              <a:buChar char=""/>
              <a:tabLst>
                <a:tab pos="354965" algn="l"/>
                <a:tab pos="355600" algn="l"/>
              </a:tabLst>
            </a:pPr>
            <a:r>
              <a:rPr sz="2000" spc="-5" dirty="0">
                <a:latin typeface="Arial"/>
                <a:cs typeface="Arial"/>
              </a:rPr>
              <a:t>Exceptions</a:t>
            </a:r>
            <a:endParaRPr sz="2000">
              <a:latin typeface="Arial"/>
              <a:cs typeface="Arial"/>
            </a:endParaRPr>
          </a:p>
          <a:p>
            <a:pPr marL="355600" indent="-342900">
              <a:lnSpc>
                <a:spcPct val="100000"/>
              </a:lnSpc>
              <a:buClr>
                <a:srgbClr val="333399"/>
              </a:buClr>
              <a:buFont typeface="Wingdings"/>
              <a:buChar char=""/>
              <a:tabLst>
                <a:tab pos="354965" algn="l"/>
                <a:tab pos="355600" algn="l"/>
              </a:tabLst>
            </a:pPr>
            <a:r>
              <a:rPr sz="2000" spc="-5" dirty="0">
                <a:latin typeface="Arial"/>
                <a:cs typeface="Arial"/>
              </a:rPr>
              <a:t>Exception Handling in</a:t>
            </a:r>
            <a:r>
              <a:rPr sz="2000" spc="15" dirty="0">
                <a:latin typeface="Arial"/>
                <a:cs typeface="Arial"/>
              </a:rPr>
              <a:t> </a:t>
            </a:r>
            <a:r>
              <a:rPr sz="2000" spc="-5" dirty="0">
                <a:latin typeface="Arial"/>
                <a:cs typeface="Arial"/>
              </a:rPr>
              <a:t>Java</a:t>
            </a:r>
            <a:endParaRPr sz="2000">
              <a:latin typeface="Arial"/>
              <a:cs typeface="Arial"/>
            </a:endParaRPr>
          </a:p>
          <a:p>
            <a:pPr marL="755650" lvl="1" indent="-285750">
              <a:lnSpc>
                <a:spcPct val="100000"/>
              </a:lnSpc>
              <a:spcBef>
                <a:spcPts val="5"/>
              </a:spcBef>
              <a:buClr>
                <a:srgbClr val="333399"/>
              </a:buClr>
              <a:buFont typeface="Wingdings"/>
              <a:buChar char=""/>
              <a:tabLst>
                <a:tab pos="755650" algn="l"/>
                <a:tab pos="756285" algn="l"/>
              </a:tabLst>
            </a:pPr>
            <a:r>
              <a:rPr sz="1800" spc="-5" dirty="0">
                <a:latin typeface="Arial"/>
                <a:cs typeface="Arial"/>
              </a:rPr>
              <a:t>Exception</a:t>
            </a:r>
            <a:r>
              <a:rPr sz="1800" spc="-25" dirty="0">
                <a:latin typeface="Arial"/>
                <a:cs typeface="Arial"/>
              </a:rPr>
              <a:t> </a:t>
            </a:r>
            <a:r>
              <a:rPr sz="1800" spc="-5" dirty="0">
                <a:latin typeface="Arial"/>
                <a:cs typeface="Arial"/>
              </a:rPr>
              <a:t>Hierarchy</a:t>
            </a:r>
            <a:endParaRPr sz="1800">
              <a:latin typeface="Arial"/>
              <a:cs typeface="Arial"/>
            </a:endParaRPr>
          </a:p>
          <a:p>
            <a:pPr marL="755650" lvl="1" indent="-285750">
              <a:lnSpc>
                <a:spcPct val="100000"/>
              </a:lnSpc>
              <a:buClr>
                <a:srgbClr val="333399"/>
              </a:buClr>
              <a:buFont typeface="Wingdings"/>
              <a:buChar char=""/>
              <a:tabLst>
                <a:tab pos="755650" algn="l"/>
                <a:tab pos="756285" algn="l"/>
              </a:tabLst>
            </a:pPr>
            <a:r>
              <a:rPr sz="1800" spc="-5" dirty="0">
                <a:latin typeface="Arial"/>
                <a:cs typeface="Arial"/>
              </a:rPr>
              <a:t>Throwable</a:t>
            </a:r>
            <a:r>
              <a:rPr sz="1800" spc="-50" dirty="0">
                <a:latin typeface="Arial"/>
                <a:cs typeface="Arial"/>
              </a:rPr>
              <a:t> </a:t>
            </a:r>
            <a:r>
              <a:rPr sz="1800" spc="-5" dirty="0">
                <a:latin typeface="Arial"/>
                <a:cs typeface="Arial"/>
              </a:rPr>
              <a:t>Class</a:t>
            </a:r>
            <a:endParaRPr sz="1800">
              <a:latin typeface="Arial"/>
              <a:cs typeface="Arial"/>
            </a:endParaRPr>
          </a:p>
          <a:p>
            <a:pPr marL="755650" lvl="1" indent="-285750">
              <a:lnSpc>
                <a:spcPct val="100000"/>
              </a:lnSpc>
              <a:buClr>
                <a:srgbClr val="333399"/>
              </a:buClr>
              <a:buFont typeface="Wingdings"/>
              <a:buChar char=""/>
              <a:tabLst>
                <a:tab pos="755650" algn="l"/>
                <a:tab pos="756285" algn="l"/>
              </a:tabLst>
            </a:pPr>
            <a:r>
              <a:rPr sz="1800" dirty="0">
                <a:latin typeface="Arial"/>
                <a:cs typeface="Arial"/>
              </a:rPr>
              <a:t>Error </a:t>
            </a:r>
            <a:r>
              <a:rPr sz="1800" spc="-5" dirty="0">
                <a:latin typeface="Arial"/>
                <a:cs typeface="Arial"/>
              </a:rPr>
              <a:t>and</a:t>
            </a:r>
            <a:r>
              <a:rPr sz="1800" spc="-65" dirty="0">
                <a:latin typeface="Arial"/>
                <a:cs typeface="Arial"/>
              </a:rPr>
              <a:t> </a:t>
            </a:r>
            <a:r>
              <a:rPr sz="1800" spc="-5" dirty="0">
                <a:latin typeface="Arial"/>
                <a:cs typeface="Arial"/>
              </a:rPr>
              <a:t>Exception</a:t>
            </a:r>
            <a:endParaRPr sz="1800">
              <a:latin typeface="Arial"/>
              <a:cs typeface="Arial"/>
            </a:endParaRPr>
          </a:p>
          <a:p>
            <a:pPr marL="755650" lvl="1" indent="-285750">
              <a:lnSpc>
                <a:spcPct val="100000"/>
              </a:lnSpc>
              <a:buClr>
                <a:srgbClr val="333399"/>
              </a:buClr>
              <a:buFont typeface="Wingdings"/>
              <a:buChar char=""/>
              <a:tabLst>
                <a:tab pos="755650" algn="l"/>
                <a:tab pos="756285" algn="l"/>
              </a:tabLst>
            </a:pPr>
            <a:r>
              <a:rPr sz="1800" dirty="0">
                <a:latin typeface="Arial"/>
                <a:cs typeface="Arial"/>
              </a:rPr>
              <a:t>Types of</a:t>
            </a:r>
            <a:r>
              <a:rPr sz="1800" spc="-70" dirty="0">
                <a:latin typeface="Arial"/>
                <a:cs typeface="Arial"/>
              </a:rPr>
              <a:t> </a:t>
            </a:r>
            <a:r>
              <a:rPr sz="1800" spc="-5" dirty="0">
                <a:latin typeface="Arial"/>
                <a:cs typeface="Arial"/>
              </a:rPr>
              <a:t>Exceptions</a:t>
            </a:r>
            <a:endParaRPr sz="1800">
              <a:latin typeface="Arial"/>
              <a:cs typeface="Arial"/>
            </a:endParaRPr>
          </a:p>
          <a:p>
            <a:pPr marL="755650" lvl="1" indent="-285750">
              <a:lnSpc>
                <a:spcPct val="100000"/>
              </a:lnSpc>
              <a:buClr>
                <a:srgbClr val="333399"/>
              </a:buClr>
              <a:buFont typeface="Wingdings"/>
              <a:buChar char=""/>
              <a:tabLst>
                <a:tab pos="755650" algn="l"/>
                <a:tab pos="756285" algn="l"/>
              </a:tabLst>
            </a:pPr>
            <a:r>
              <a:rPr sz="1800" spc="-5" dirty="0">
                <a:latin typeface="Arial"/>
                <a:cs typeface="Arial"/>
              </a:rPr>
              <a:t>Throwing</a:t>
            </a:r>
            <a:r>
              <a:rPr sz="1800" spc="-25" dirty="0">
                <a:latin typeface="Arial"/>
                <a:cs typeface="Arial"/>
              </a:rPr>
              <a:t> </a:t>
            </a:r>
            <a:r>
              <a:rPr sz="1800" spc="-5" dirty="0">
                <a:latin typeface="Arial"/>
                <a:cs typeface="Arial"/>
              </a:rPr>
              <a:t>Exceptions</a:t>
            </a:r>
            <a:endParaRPr sz="1800">
              <a:latin typeface="Arial"/>
              <a:cs typeface="Arial"/>
            </a:endParaRPr>
          </a:p>
          <a:p>
            <a:pPr marL="755650" lvl="1" indent="-285750">
              <a:lnSpc>
                <a:spcPct val="100000"/>
              </a:lnSpc>
              <a:buClr>
                <a:srgbClr val="333399"/>
              </a:buClr>
              <a:buFont typeface="Wingdings"/>
              <a:buChar char=""/>
              <a:tabLst>
                <a:tab pos="755650" algn="l"/>
                <a:tab pos="756285" algn="l"/>
              </a:tabLst>
            </a:pPr>
            <a:r>
              <a:rPr sz="1800" spc="-5" dirty="0">
                <a:latin typeface="Arial"/>
                <a:cs typeface="Arial"/>
              </a:rPr>
              <a:t>Declaring Exceptions per</a:t>
            </a:r>
            <a:r>
              <a:rPr sz="1800" spc="20" dirty="0">
                <a:latin typeface="Arial"/>
                <a:cs typeface="Arial"/>
              </a:rPr>
              <a:t> </a:t>
            </a:r>
            <a:r>
              <a:rPr sz="1800" spc="-5" dirty="0">
                <a:latin typeface="Arial"/>
                <a:cs typeface="Arial"/>
              </a:rPr>
              <a:t>Method</a:t>
            </a:r>
            <a:endParaRPr sz="1800">
              <a:latin typeface="Arial"/>
              <a:cs typeface="Arial"/>
            </a:endParaRPr>
          </a:p>
          <a:p>
            <a:pPr marL="755650" lvl="1" indent="-285750">
              <a:lnSpc>
                <a:spcPct val="100000"/>
              </a:lnSpc>
              <a:buClr>
                <a:srgbClr val="333399"/>
              </a:buClr>
              <a:buFont typeface="Wingdings"/>
              <a:buChar char=""/>
              <a:tabLst>
                <a:tab pos="755650" algn="l"/>
                <a:tab pos="756285" algn="l"/>
              </a:tabLst>
            </a:pPr>
            <a:r>
              <a:rPr sz="1800" spc="-5" dirty="0">
                <a:latin typeface="Arial"/>
                <a:cs typeface="Arial"/>
              </a:rPr>
              <a:t>Catching</a:t>
            </a:r>
            <a:r>
              <a:rPr sz="1800" spc="-35" dirty="0">
                <a:latin typeface="Arial"/>
                <a:cs typeface="Arial"/>
              </a:rPr>
              <a:t> </a:t>
            </a:r>
            <a:r>
              <a:rPr sz="1800" spc="-5" dirty="0">
                <a:latin typeface="Arial"/>
                <a:cs typeface="Arial"/>
              </a:rPr>
              <a:t>Exception</a:t>
            </a:r>
            <a:endParaRPr sz="1800">
              <a:latin typeface="Arial"/>
              <a:cs typeface="Arial"/>
            </a:endParaRPr>
          </a:p>
          <a:p>
            <a:pPr marL="755650" lvl="1" indent="-285750">
              <a:lnSpc>
                <a:spcPts val="2155"/>
              </a:lnSpc>
              <a:buClr>
                <a:srgbClr val="333399"/>
              </a:buClr>
              <a:buFont typeface="Wingdings"/>
              <a:buChar char=""/>
              <a:tabLst>
                <a:tab pos="755650" algn="l"/>
                <a:tab pos="756285" algn="l"/>
              </a:tabLst>
            </a:pPr>
            <a:r>
              <a:rPr sz="1800" spc="-5" dirty="0">
                <a:latin typeface="Arial"/>
                <a:cs typeface="Arial"/>
              </a:rPr>
              <a:t>Designing user-defined Exception</a:t>
            </a:r>
            <a:r>
              <a:rPr sz="1800" spc="55" dirty="0">
                <a:latin typeface="Arial"/>
                <a:cs typeface="Arial"/>
              </a:rPr>
              <a:t> </a:t>
            </a:r>
            <a:r>
              <a:rPr sz="1800" spc="-5" dirty="0">
                <a:latin typeface="Arial"/>
                <a:cs typeface="Arial"/>
              </a:rPr>
              <a:t>classes</a:t>
            </a:r>
            <a:endParaRPr sz="1800">
              <a:latin typeface="Arial"/>
              <a:cs typeface="Arial"/>
            </a:endParaRPr>
          </a:p>
          <a:p>
            <a:pPr marL="355600" indent="-342900">
              <a:lnSpc>
                <a:spcPts val="2395"/>
              </a:lnSpc>
              <a:buClr>
                <a:srgbClr val="333399"/>
              </a:buClr>
              <a:buFont typeface="Wingdings"/>
              <a:buChar char=""/>
              <a:tabLst>
                <a:tab pos="354965" algn="l"/>
                <a:tab pos="355600" algn="l"/>
              </a:tabLst>
            </a:pPr>
            <a:r>
              <a:rPr sz="2000" spc="-5" dirty="0">
                <a:latin typeface="Arial"/>
                <a:cs typeface="Arial"/>
              </a:rPr>
              <a:t>Method Overriding and Exceptions</a:t>
            </a:r>
            <a:endParaRPr sz="2000">
              <a:latin typeface="Arial"/>
              <a:cs typeface="Arial"/>
            </a:endParaRPr>
          </a:p>
          <a:p>
            <a:pPr marL="355600" indent="-342900">
              <a:lnSpc>
                <a:spcPct val="100000"/>
              </a:lnSpc>
              <a:buClr>
                <a:srgbClr val="333399"/>
              </a:buClr>
              <a:buFont typeface="Wingdings"/>
              <a:buChar char=""/>
              <a:tabLst>
                <a:tab pos="354965" algn="l"/>
                <a:tab pos="355600" algn="l"/>
              </a:tabLst>
            </a:pPr>
            <a:r>
              <a:rPr sz="2000" spc="-5" dirty="0">
                <a:latin typeface="Arial"/>
                <a:cs typeface="Arial"/>
              </a:rPr>
              <a:t>Assertions</a:t>
            </a:r>
            <a:endParaRPr sz="2000">
              <a:latin typeface="Arial"/>
              <a:cs typeface="Arial"/>
            </a:endParaRPr>
          </a:p>
          <a:p>
            <a:pPr marL="355600" indent="-342900">
              <a:lnSpc>
                <a:spcPct val="100000"/>
              </a:lnSpc>
              <a:buClr>
                <a:srgbClr val="333399"/>
              </a:buClr>
              <a:buFont typeface="Wingdings"/>
              <a:buChar char=""/>
              <a:tabLst>
                <a:tab pos="354965" algn="l"/>
                <a:tab pos="355600" algn="l"/>
              </a:tabLst>
            </a:pPr>
            <a:r>
              <a:rPr sz="2000" spc="-5" dirty="0">
                <a:latin typeface="Arial"/>
                <a:cs typeface="Arial"/>
              </a:rPr>
              <a:t>Why</a:t>
            </a:r>
            <a:r>
              <a:rPr sz="2000" spc="-85" dirty="0">
                <a:latin typeface="Arial"/>
                <a:cs typeface="Arial"/>
              </a:rPr>
              <a:t> </a:t>
            </a:r>
            <a:r>
              <a:rPr sz="2000" spc="-5" dirty="0">
                <a:latin typeface="Arial"/>
                <a:cs typeface="Arial"/>
              </a:rPr>
              <a:t>log?</a:t>
            </a:r>
            <a:endParaRPr sz="2000">
              <a:latin typeface="Arial"/>
              <a:cs typeface="Arial"/>
            </a:endParaRPr>
          </a:p>
          <a:p>
            <a:pPr marL="355600" indent="-342900">
              <a:lnSpc>
                <a:spcPct val="100000"/>
              </a:lnSpc>
              <a:buClr>
                <a:srgbClr val="333399"/>
              </a:buClr>
              <a:buFont typeface="Wingdings"/>
              <a:buChar char=""/>
              <a:tabLst>
                <a:tab pos="354965" algn="l"/>
                <a:tab pos="355600" algn="l"/>
              </a:tabLst>
            </a:pPr>
            <a:r>
              <a:rPr sz="2000" spc="-5" dirty="0">
                <a:latin typeface="Arial"/>
                <a:cs typeface="Arial"/>
              </a:rPr>
              <a:t>Java SE Logging</a:t>
            </a:r>
            <a:r>
              <a:rPr sz="2000" spc="-25" dirty="0">
                <a:latin typeface="Arial"/>
                <a:cs typeface="Arial"/>
              </a:rPr>
              <a:t> </a:t>
            </a:r>
            <a:r>
              <a:rPr sz="2000" spc="-10" dirty="0">
                <a:latin typeface="Arial"/>
                <a:cs typeface="Arial"/>
              </a:rPr>
              <a:t>API</a:t>
            </a:r>
            <a:endParaRPr sz="2000">
              <a:latin typeface="Arial"/>
              <a:cs typeface="Arial"/>
            </a:endParaRPr>
          </a:p>
          <a:p>
            <a:pPr marL="355600" indent="-342900">
              <a:lnSpc>
                <a:spcPct val="100000"/>
              </a:lnSpc>
              <a:buClr>
                <a:srgbClr val="333399"/>
              </a:buClr>
              <a:buFont typeface="Wingdings"/>
              <a:buChar char=""/>
              <a:tabLst>
                <a:tab pos="354965" algn="l"/>
                <a:tab pos="355600" algn="l"/>
              </a:tabLst>
            </a:pPr>
            <a:r>
              <a:rPr sz="2000" spc="-5" dirty="0">
                <a:latin typeface="Arial"/>
                <a:cs typeface="Arial"/>
              </a:rPr>
              <a:t>Severity</a:t>
            </a:r>
            <a:r>
              <a:rPr sz="2000" spc="-50" dirty="0">
                <a:latin typeface="Arial"/>
                <a:cs typeface="Arial"/>
              </a:rPr>
              <a:t> </a:t>
            </a:r>
            <a:r>
              <a:rPr sz="2000" spc="-5" dirty="0">
                <a:latin typeface="Arial"/>
                <a:cs typeface="Arial"/>
              </a:rPr>
              <a:t>Levels</a:t>
            </a:r>
            <a:endParaRPr sz="2000">
              <a:latin typeface="Arial"/>
              <a:cs typeface="Arial"/>
            </a:endParaRPr>
          </a:p>
          <a:p>
            <a:pPr marL="355600" indent="-342900">
              <a:lnSpc>
                <a:spcPct val="100000"/>
              </a:lnSpc>
              <a:buClr>
                <a:srgbClr val="333399"/>
              </a:buClr>
              <a:buFont typeface="Wingdings"/>
              <a:buChar char=""/>
              <a:tabLst>
                <a:tab pos="354965" algn="l"/>
                <a:tab pos="355600" algn="l"/>
              </a:tabLst>
            </a:pPr>
            <a:r>
              <a:rPr sz="2000" spc="-5" dirty="0">
                <a:latin typeface="Arial"/>
                <a:cs typeface="Arial"/>
              </a:rPr>
              <a:t>Log</a:t>
            </a:r>
            <a:r>
              <a:rPr sz="2000" spc="-65" dirty="0">
                <a:latin typeface="Arial"/>
                <a:cs typeface="Arial"/>
              </a:rPr>
              <a:t> </a:t>
            </a:r>
            <a:r>
              <a:rPr sz="2000" spc="-5" dirty="0">
                <a:latin typeface="Arial"/>
                <a:cs typeface="Arial"/>
              </a:rPr>
              <a:t>Hierarchies</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3373754">
              <a:lnSpc>
                <a:spcPct val="100000"/>
              </a:lnSpc>
            </a:pPr>
            <a:r>
              <a:rPr spc="-5" dirty="0"/>
              <a:t>StackTra</a:t>
            </a:r>
            <a:r>
              <a:rPr spc="-15" dirty="0"/>
              <a:t>c</a:t>
            </a:r>
            <a:r>
              <a:rPr spc="-5" dirty="0"/>
              <a:t>e</a:t>
            </a:r>
          </a:p>
        </p:txBody>
      </p:sp>
      <p:sp>
        <p:nvSpPr>
          <p:cNvPr id="7" name="object 7"/>
          <p:cNvSpPr/>
          <p:nvPr/>
        </p:nvSpPr>
        <p:spPr>
          <a:xfrm>
            <a:off x="1069847" y="1106424"/>
            <a:ext cx="6428232" cy="545439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297939" y="1220215"/>
            <a:ext cx="5126355" cy="777875"/>
          </a:xfrm>
          <a:prstGeom prst="rect">
            <a:avLst/>
          </a:prstGeom>
        </p:spPr>
        <p:txBody>
          <a:bodyPr vert="horz" wrap="square" lIns="0" tIns="0" rIns="0" bIns="0" rtlCol="0">
            <a:spAutoFit/>
          </a:bodyPr>
          <a:lstStyle/>
          <a:p>
            <a:pPr marL="12700">
              <a:lnSpc>
                <a:spcPct val="100000"/>
              </a:lnSpc>
            </a:pPr>
            <a:r>
              <a:rPr sz="2400" spc="-5" dirty="0">
                <a:latin typeface="Arial"/>
                <a:cs typeface="Arial"/>
              </a:rPr>
              <a:t>public static </a:t>
            </a:r>
            <a:r>
              <a:rPr sz="2400" dirty="0">
                <a:latin typeface="Arial"/>
                <a:cs typeface="Arial"/>
              </a:rPr>
              <a:t>void main(String[ ] </a:t>
            </a:r>
            <a:r>
              <a:rPr sz="2400" spc="-5" dirty="0">
                <a:latin typeface="Arial"/>
                <a:cs typeface="Arial"/>
              </a:rPr>
              <a:t>args)</a:t>
            </a:r>
            <a:r>
              <a:rPr sz="2400" spc="-20" dirty="0">
                <a:latin typeface="Arial"/>
                <a:cs typeface="Arial"/>
              </a:rPr>
              <a:t> </a:t>
            </a:r>
            <a:r>
              <a:rPr sz="2400" dirty="0">
                <a:latin typeface="Arial"/>
                <a:cs typeface="Arial"/>
              </a:rPr>
              <a:t>{</a:t>
            </a:r>
            <a:endParaRPr sz="2400">
              <a:latin typeface="Arial"/>
              <a:cs typeface="Arial"/>
            </a:endParaRPr>
          </a:p>
          <a:p>
            <a:pPr marL="685165">
              <a:lnSpc>
                <a:spcPct val="100000"/>
              </a:lnSpc>
              <a:spcBef>
                <a:spcPts val="285"/>
              </a:spcBef>
            </a:pPr>
            <a:r>
              <a:rPr sz="2400" spc="-5" dirty="0">
                <a:latin typeface="Arial"/>
                <a:cs typeface="Arial"/>
              </a:rPr>
              <a:t>try</a:t>
            </a:r>
            <a:r>
              <a:rPr sz="2400" spc="-105" dirty="0">
                <a:latin typeface="Arial"/>
                <a:cs typeface="Arial"/>
              </a:rPr>
              <a:t> </a:t>
            </a:r>
            <a:r>
              <a:rPr sz="2400" dirty="0">
                <a:latin typeface="Arial"/>
                <a:cs typeface="Arial"/>
              </a:rPr>
              <a:t>{</a:t>
            </a:r>
            <a:endParaRPr sz="2400">
              <a:latin typeface="Arial"/>
              <a:cs typeface="Arial"/>
            </a:endParaRPr>
          </a:p>
        </p:txBody>
      </p:sp>
      <p:sp>
        <p:nvSpPr>
          <p:cNvPr id="9" name="object 9"/>
          <p:cNvSpPr txBox="1"/>
          <p:nvPr/>
        </p:nvSpPr>
        <p:spPr>
          <a:xfrm>
            <a:off x="2632455" y="1988311"/>
            <a:ext cx="1560830" cy="2021839"/>
          </a:xfrm>
          <a:prstGeom prst="rect">
            <a:avLst/>
          </a:prstGeom>
        </p:spPr>
        <p:txBody>
          <a:bodyPr vert="horz" wrap="square" lIns="0" tIns="0" rIns="0" bIns="0" rtlCol="0">
            <a:spAutoFit/>
          </a:bodyPr>
          <a:lstStyle/>
          <a:p>
            <a:pPr marL="24130" marR="56515" algn="just">
              <a:lnSpc>
                <a:spcPct val="110000"/>
              </a:lnSpc>
            </a:pPr>
            <a:r>
              <a:rPr sz="2400" dirty="0">
                <a:latin typeface="Arial"/>
                <a:cs typeface="Arial"/>
              </a:rPr>
              <a:t>met</a:t>
            </a:r>
            <a:r>
              <a:rPr sz="2400" spc="-10" dirty="0">
                <a:latin typeface="Arial"/>
                <a:cs typeface="Arial"/>
              </a:rPr>
              <a:t>h</a:t>
            </a:r>
            <a:r>
              <a:rPr sz="2400" spc="-5" dirty="0">
                <a:latin typeface="Arial"/>
                <a:cs typeface="Arial"/>
              </a:rPr>
              <a:t>o</a:t>
            </a:r>
            <a:r>
              <a:rPr sz="2400" spc="-10" dirty="0">
                <a:latin typeface="Arial"/>
                <a:cs typeface="Arial"/>
              </a:rPr>
              <a:t>d1</a:t>
            </a:r>
            <a:r>
              <a:rPr sz="2400" dirty="0">
                <a:latin typeface="Arial"/>
                <a:cs typeface="Arial"/>
              </a:rPr>
              <a:t>(</a:t>
            </a:r>
            <a:r>
              <a:rPr sz="2400" spc="-5" dirty="0">
                <a:latin typeface="Arial"/>
                <a:cs typeface="Arial"/>
              </a:rPr>
              <a:t>)</a:t>
            </a:r>
            <a:r>
              <a:rPr sz="2400" dirty="0">
                <a:latin typeface="Arial"/>
                <a:cs typeface="Arial"/>
              </a:rPr>
              <a:t>;  met</a:t>
            </a:r>
            <a:r>
              <a:rPr sz="2400" spc="-10" dirty="0">
                <a:latin typeface="Arial"/>
                <a:cs typeface="Arial"/>
              </a:rPr>
              <a:t>h</a:t>
            </a:r>
            <a:r>
              <a:rPr sz="2400" spc="-5" dirty="0">
                <a:latin typeface="Arial"/>
                <a:cs typeface="Arial"/>
              </a:rPr>
              <a:t>o</a:t>
            </a:r>
            <a:r>
              <a:rPr sz="2400" spc="-10" dirty="0">
                <a:latin typeface="Arial"/>
                <a:cs typeface="Arial"/>
              </a:rPr>
              <a:t>d2</a:t>
            </a:r>
            <a:r>
              <a:rPr sz="2400" dirty="0">
                <a:latin typeface="Arial"/>
                <a:cs typeface="Arial"/>
              </a:rPr>
              <a:t>(</a:t>
            </a:r>
            <a:r>
              <a:rPr sz="2400" spc="-5" dirty="0">
                <a:latin typeface="Arial"/>
                <a:cs typeface="Arial"/>
              </a:rPr>
              <a:t>)</a:t>
            </a:r>
            <a:r>
              <a:rPr sz="2400" dirty="0">
                <a:latin typeface="Arial"/>
                <a:cs typeface="Arial"/>
              </a:rPr>
              <a:t>;  met</a:t>
            </a:r>
            <a:r>
              <a:rPr sz="2400" spc="-10" dirty="0">
                <a:latin typeface="Arial"/>
                <a:cs typeface="Arial"/>
              </a:rPr>
              <a:t>h</a:t>
            </a:r>
            <a:r>
              <a:rPr sz="2400" spc="-5" dirty="0">
                <a:latin typeface="Arial"/>
                <a:cs typeface="Arial"/>
              </a:rPr>
              <a:t>o</a:t>
            </a:r>
            <a:r>
              <a:rPr sz="2400" spc="-10" dirty="0">
                <a:latin typeface="Arial"/>
                <a:cs typeface="Arial"/>
              </a:rPr>
              <a:t>d3</a:t>
            </a:r>
            <a:r>
              <a:rPr sz="2400" dirty="0">
                <a:latin typeface="Arial"/>
                <a:cs typeface="Arial"/>
              </a:rPr>
              <a:t>(</a:t>
            </a:r>
            <a:r>
              <a:rPr sz="2400" spc="-5" dirty="0">
                <a:latin typeface="Arial"/>
                <a:cs typeface="Arial"/>
              </a:rPr>
              <a:t>)</a:t>
            </a:r>
            <a:r>
              <a:rPr sz="2400" dirty="0">
                <a:latin typeface="Arial"/>
                <a:cs typeface="Arial"/>
              </a:rPr>
              <a:t>;</a:t>
            </a:r>
            <a:endParaRPr sz="2400">
              <a:latin typeface="Arial"/>
              <a:cs typeface="Arial"/>
            </a:endParaRPr>
          </a:p>
          <a:p>
            <a:pPr marL="12700" algn="just">
              <a:lnSpc>
                <a:spcPct val="100000"/>
              </a:lnSpc>
              <a:spcBef>
                <a:spcPts val="285"/>
              </a:spcBef>
            </a:pPr>
            <a:r>
              <a:rPr sz="2400" dirty="0">
                <a:latin typeface="Arial"/>
                <a:cs typeface="Arial"/>
              </a:rPr>
              <a:t>……………</a:t>
            </a:r>
            <a:endParaRPr sz="2400">
              <a:latin typeface="Arial"/>
              <a:cs typeface="Arial"/>
            </a:endParaRPr>
          </a:p>
          <a:p>
            <a:pPr marL="24130" algn="just">
              <a:lnSpc>
                <a:spcPct val="100000"/>
              </a:lnSpc>
              <a:spcBef>
                <a:spcPts val="285"/>
              </a:spcBef>
            </a:pPr>
            <a:r>
              <a:rPr sz="2400" dirty="0">
                <a:latin typeface="Arial"/>
                <a:cs typeface="Arial"/>
              </a:rPr>
              <a:t>……………</a:t>
            </a:r>
            <a:endParaRPr sz="2400">
              <a:latin typeface="Arial"/>
              <a:cs typeface="Arial"/>
            </a:endParaRPr>
          </a:p>
        </p:txBody>
      </p:sp>
      <p:sp>
        <p:nvSpPr>
          <p:cNvPr id="10" name="object 10"/>
          <p:cNvSpPr txBox="1"/>
          <p:nvPr/>
        </p:nvSpPr>
        <p:spPr>
          <a:xfrm>
            <a:off x="1971039" y="4439157"/>
            <a:ext cx="3373120" cy="1582420"/>
          </a:xfrm>
          <a:prstGeom prst="rect">
            <a:avLst/>
          </a:prstGeom>
        </p:spPr>
        <p:txBody>
          <a:bodyPr vert="horz" wrap="square" lIns="0" tIns="0" rIns="0" bIns="0" rtlCol="0">
            <a:spAutoFit/>
          </a:bodyPr>
          <a:lstStyle/>
          <a:p>
            <a:pPr marL="12700">
              <a:lnSpc>
                <a:spcPct val="100000"/>
              </a:lnSpc>
            </a:pPr>
            <a:r>
              <a:rPr sz="2400" dirty="0">
                <a:latin typeface="Arial"/>
                <a:cs typeface="Arial"/>
              </a:rPr>
              <a:t>}</a:t>
            </a:r>
            <a:endParaRPr sz="2400">
              <a:latin typeface="Arial"/>
              <a:cs typeface="Arial"/>
            </a:endParaRPr>
          </a:p>
          <a:p>
            <a:pPr marL="685165" marR="5080" indent="-673100">
              <a:lnSpc>
                <a:spcPct val="110000"/>
              </a:lnSpc>
            </a:pPr>
            <a:r>
              <a:rPr sz="2400" spc="-5" dirty="0">
                <a:latin typeface="Arial"/>
                <a:cs typeface="Arial"/>
              </a:rPr>
              <a:t>catch(Exception e) </a:t>
            </a:r>
            <a:r>
              <a:rPr sz="2400" dirty="0">
                <a:latin typeface="Arial"/>
                <a:cs typeface="Arial"/>
              </a:rPr>
              <a:t>{  </a:t>
            </a:r>
            <a:r>
              <a:rPr sz="2400" spc="-10" dirty="0">
                <a:latin typeface="Arial"/>
                <a:cs typeface="Arial"/>
              </a:rPr>
              <a:t>e</a:t>
            </a:r>
            <a:r>
              <a:rPr sz="2400" spc="-5" dirty="0">
                <a:latin typeface="Arial"/>
                <a:cs typeface="Arial"/>
              </a:rPr>
              <a:t>.</a:t>
            </a:r>
            <a:r>
              <a:rPr sz="2400" dirty="0">
                <a:latin typeface="Arial"/>
                <a:cs typeface="Arial"/>
              </a:rPr>
              <a:t>printSt</a:t>
            </a:r>
            <a:r>
              <a:rPr sz="2400" spc="-15" dirty="0">
                <a:latin typeface="Arial"/>
                <a:cs typeface="Arial"/>
              </a:rPr>
              <a:t>a</a:t>
            </a:r>
            <a:r>
              <a:rPr sz="2400" spc="-5" dirty="0">
                <a:latin typeface="Arial"/>
                <a:cs typeface="Arial"/>
              </a:rPr>
              <a:t>ckTrac</a:t>
            </a:r>
            <a:r>
              <a:rPr sz="2400" spc="-15" dirty="0">
                <a:latin typeface="Arial"/>
                <a:cs typeface="Arial"/>
              </a:rPr>
              <a:t>e</a:t>
            </a:r>
            <a:r>
              <a:rPr sz="2400" dirty="0">
                <a:latin typeface="Arial"/>
                <a:cs typeface="Arial"/>
              </a:rPr>
              <a:t>();</a:t>
            </a:r>
            <a:endParaRPr sz="2400">
              <a:latin typeface="Arial"/>
              <a:cs typeface="Arial"/>
            </a:endParaRPr>
          </a:p>
          <a:p>
            <a:pPr marL="12700">
              <a:lnSpc>
                <a:spcPct val="100000"/>
              </a:lnSpc>
              <a:spcBef>
                <a:spcPts val="285"/>
              </a:spcBef>
            </a:pPr>
            <a:r>
              <a:rPr sz="2400" dirty="0">
                <a:latin typeface="Arial"/>
                <a:cs typeface="Arial"/>
              </a:rPr>
              <a:t>}</a:t>
            </a:r>
            <a:endParaRPr sz="2400">
              <a:latin typeface="Arial"/>
              <a:cs typeface="Arial"/>
            </a:endParaRPr>
          </a:p>
        </p:txBody>
      </p:sp>
      <p:sp>
        <p:nvSpPr>
          <p:cNvPr id="11" name="object 11"/>
          <p:cNvSpPr/>
          <p:nvPr/>
        </p:nvSpPr>
        <p:spPr>
          <a:xfrm>
            <a:off x="5102328" y="1833278"/>
            <a:ext cx="3662679" cy="1372235"/>
          </a:xfrm>
          <a:custGeom>
            <a:avLst/>
            <a:gdLst/>
            <a:ahLst/>
            <a:cxnLst/>
            <a:rect l="l" t="t" r="r" b="b"/>
            <a:pathLst>
              <a:path w="3662679" h="1372235">
                <a:moveTo>
                  <a:pt x="2348854" y="1242152"/>
                </a:moveTo>
                <a:lnTo>
                  <a:pt x="1398420" y="1242152"/>
                </a:lnTo>
                <a:lnTo>
                  <a:pt x="1432080" y="1265342"/>
                </a:lnTo>
                <a:lnTo>
                  <a:pt x="1469812" y="1286602"/>
                </a:lnTo>
                <a:lnTo>
                  <a:pt x="1511287" y="1305811"/>
                </a:lnTo>
                <a:lnTo>
                  <a:pt x="1556177" y="1322841"/>
                </a:lnTo>
                <a:lnTo>
                  <a:pt x="1604153" y="1337571"/>
                </a:lnTo>
                <a:lnTo>
                  <a:pt x="1654885" y="1349874"/>
                </a:lnTo>
                <a:lnTo>
                  <a:pt x="1708046" y="1359627"/>
                </a:lnTo>
                <a:lnTo>
                  <a:pt x="1764836" y="1366835"/>
                </a:lnTo>
                <a:lnTo>
                  <a:pt x="1821666" y="1370997"/>
                </a:lnTo>
                <a:lnTo>
                  <a:pt x="1878177" y="1372212"/>
                </a:lnTo>
                <a:lnTo>
                  <a:pt x="1934013" y="1370577"/>
                </a:lnTo>
                <a:lnTo>
                  <a:pt x="1988813" y="1366190"/>
                </a:lnTo>
                <a:lnTo>
                  <a:pt x="2042219" y="1359150"/>
                </a:lnTo>
                <a:lnTo>
                  <a:pt x="2093874" y="1349553"/>
                </a:lnTo>
                <a:lnTo>
                  <a:pt x="2143418" y="1337498"/>
                </a:lnTo>
                <a:lnTo>
                  <a:pt x="2190493" y="1323082"/>
                </a:lnTo>
                <a:lnTo>
                  <a:pt x="2234740" y="1306404"/>
                </a:lnTo>
                <a:lnTo>
                  <a:pt x="2275897" y="1287508"/>
                </a:lnTo>
                <a:lnTo>
                  <a:pt x="2313318" y="1266652"/>
                </a:lnTo>
                <a:lnTo>
                  <a:pt x="2346932" y="1243773"/>
                </a:lnTo>
                <a:lnTo>
                  <a:pt x="2348854" y="1242152"/>
                </a:lnTo>
                <a:close/>
              </a:path>
              <a:path w="3662679" h="1372235">
                <a:moveTo>
                  <a:pt x="3039938" y="1121756"/>
                </a:moveTo>
                <a:lnTo>
                  <a:pt x="494561" y="1121756"/>
                </a:lnTo>
                <a:lnTo>
                  <a:pt x="496847" y="1123661"/>
                </a:lnTo>
                <a:lnTo>
                  <a:pt x="501419" y="1127725"/>
                </a:lnTo>
                <a:lnTo>
                  <a:pt x="532542" y="1151854"/>
                </a:lnTo>
                <a:lnTo>
                  <a:pt x="566978" y="1174164"/>
                </a:lnTo>
                <a:lnTo>
                  <a:pt x="604458" y="1194622"/>
                </a:lnTo>
                <a:lnTo>
                  <a:pt x="644712" y="1213194"/>
                </a:lnTo>
                <a:lnTo>
                  <a:pt x="687472" y="1229846"/>
                </a:lnTo>
                <a:lnTo>
                  <a:pt x="732468" y="1244542"/>
                </a:lnTo>
                <a:lnTo>
                  <a:pt x="779430" y="1257250"/>
                </a:lnTo>
                <a:lnTo>
                  <a:pt x="828091" y="1267935"/>
                </a:lnTo>
                <a:lnTo>
                  <a:pt x="878180" y="1276562"/>
                </a:lnTo>
                <a:lnTo>
                  <a:pt x="929428" y="1283098"/>
                </a:lnTo>
                <a:lnTo>
                  <a:pt x="981566" y="1287508"/>
                </a:lnTo>
                <a:lnTo>
                  <a:pt x="1034326" y="1289758"/>
                </a:lnTo>
                <a:lnTo>
                  <a:pt x="1087437" y="1289813"/>
                </a:lnTo>
                <a:lnTo>
                  <a:pt x="1140631" y="1287641"/>
                </a:lnTo>
                <a:lnTo>
                  <a:pt x="1193639" y="1283205"/>
                </a:lnTo>
                <a:lnTo>
                  <a:pt x="1246191" y="1276473"/>
                </a:lnTo>
                <a:lnTo>
                  <a:pt x="1298018" y="1267409"/>
                </a:lnTo>
                <a:lnTo>
                  <a:pt x="1348850" y="1255981"/>
                </a:lnTo>
                <a:lnTo>
                  <a:pt x="1398420" y="1242152"/>
                </a:lnTo>
                <a:lnTo>
                  <a:pt x="2348854" y="1242152"/>
                </a:lnTo>
                <a:lnTo>
                  <a:pt x="2376284" y="1219023"/>
                </a:lnTo>
                <a:lnTo>
                  <a:pt x="2401016" y="1192500"/>
                </a:lnTo>
                <a:lnTo>
                  <a:pt x="2420770" y="1164301"/>
                </a:lnTo>
                <a:lnTo>
                  <a:pt x="2938292" y="1164301"/>
                </a:lnTo>
                <a:lnTo>
                  <a:pt x="2956808" y="1158620"/>
                </a:lnTo>
                <a:lnTo>
                  <a:pt x="3002550" y="1140520"/>
                </a:lnTo>
                <a:lnTo>
                  <a:pt x="3039938" y="1121756"/>
                </a:lnTo>
                <a:close/>
              </a:path>
              <a:path w="3662679" h="1372235">
                <a:moveTo>
                  <a:pt x="2938292" y="1164301"/>
                </a:moveTo>
                <a:lnTo>
                  <a:pt x="2420770" y="1164301"/>
                </a:lnTo>
                <a:lnTo>
                  <a:pt x="2468120" y="1177578"/>
                </a:lnTo>
                <a:lnTo>
                  <a:pt x="2517810" y="1188092"/>
                </a:lnTo>
                <a:lnTo>
                  <a:pt x="2569378" y="1195766"/>
                </a:lnTo>
                <a:lnTo>
                  <a:pt x="2622361" y="1200520"/>
                </a:lnTo>
                <a:lnTo>
                  <a:pt x="2676294" y="1202274"/>
                </a:lnTo>
                <a:lnTo>
                  <a:pt x="2737763" y="1200561"/>
                </a:lnTo>
                <a:lnTo>
                  <a:pt x="2797011" y="1195108"/>
                </a:lnTo>
                <a:lnTo>
                  <a:pt x="2853577" y="1186145"/>
                </a:lnTo>
                <a:lnTo>
                  <a:pt x="2906996" y="1173905"/>
                </a:lnTo>
                <a:lnTo>
                  <a:pt x="2938292" y="1164301"/>
                </a:lnTo>
                <a:close/>
              </a:path>
              <a:path w="3662679" h="1372235">
                <a:moveTo>
                  <a:pt x="877121" y="120866"/>
                </a:moveTo>
                <a:lnTo>
                  <a:pt x="822729" y="123282"/>
                </a:lnTo>
                <a:lnTo>
                  <a:pt x="761445" y="129264"/>
                </a:lnTo>
                <a:lnTo>
                  <a:pt x="702961" y="138387"/>
                </a:lnTo>
                <a:lnTo>
                  <a:pt x="647577" y="150452"/>
                </a:lnTo>
                <a:lnTo>
                  <a:pt x="595590" y="165259"/>
                </a:lnTo>
                <a:lnTo>
                  <a:pt x="547299" y="182606"/>
                </a:lnTo>
                <a:lnTo>
                  <a:pt x="503002" y="202293"/>
                </a:lnTo>
                <a:lnTo>
                  <a:pt x="462997" y="224120"/>
                </a:lnTo>
                <a:lnTo>
                  <a:pt x="427583" y="247886"/>
                </a:lnTo>
                <a:lnTo>
                  <a:pt x="397058" y="273390"/>
                </a:lnTo>
                <a:lnTo>
                  <a:pt x="351866" y="328814"/>
                </a:lnTo>
                <a:lnTo>
                  <a:pt x="329808" y="388787"/>
                </a:lnTo>
                <a:lnTo>
                  <a:pt x="328201" y="419978"/>
                </a:lnTo>
                <a:lnTo>
                  <a:pt x="333271" y="451704"/>
                </a:lnTo>
                <a:lnTo>
                  <a:pt x="330223" y="456022"/>
                </a:lnTo>
                <a:lnTo>
                  <a:pt x="273136" y="461424"/>
                </a:lnTo>
                <a:lnTo>
                  <a:pt x="219051" y="471211"/>
                </a:lnTo>
                <a:lnTo>
                  <a:pt x="168854" y="485090"/>
                </a:lnTo>
                <a:lnTo>
                  <a:pt x="123429" y="502768"/>
                </a:lnTo>
                <a:lnTo>
                  <a:pt x="83664" y="523953"/>
                </a:lnTo>
                <a:lnTo>
                  <a:pt x="50442" y="548351"/>
                </a:lnTo>
                <a:lnTo>
                  <a:pt x="22158" y="579190"/>
                </a:lnTo>
                <a:lnTo>
                  <a:pt x="0" y="643630"/>
                </a:lnTo>
                <a:lnTo>
                  <a:pt x="5381" y="675776"/>
                </a:lnTo>
                <a:lnTo>
                  <a:pt x="47206" y="736283"/>
                </a:lnTo>
                <a:lnTo>
                  <a:pt x="82905" y="763189"/>
                </a:lnTo>
                <a:lnTo>
                  <a:pt x="127965" y="786894"/>
                </a:lnTo>
                <a:lnTo>
                  <a:pt x="182014" y="806669"/>
                </a:lnTo>
                <a:lnTo>
                  <a:pt x="133722" y="839469"/>
                </a:lnTo>
                <a:lnTo>
                  <a:pt x="100861" y="876377"/>
                </a:lnTo>
                <a:lnTo>
                  <a:pt x="84288" y="916022"/>
                </a:lnTo>
                <a:lnTo>
                  <a:pt x="84859" y="957037"/>
                </a:lnTo>
                <a:lnTo>
                  <a:pt x="117154" y="1014877"/>
                </a:lnTo>
                <a:lnTo>
                  <a:pt x="145567" y="1040319"/>
                </a:lnTo>
                <a:lnTo>
                  <a:pt x="181032" y="1062988"/>
                </a:lnTo>
                <a:lnTo>
                  <a:pt x="222702" y="1082545"/>
                </a:lnTo>
                <a:lnTo>
                  <a:pt x="269732" y="1098651"/>
                </a:lnTo>
                <a:lnTo>
                  <a:pt x="321279" y="1110964"/>
                </a:lnTo>
                <a:lnTo>
                  <a:pt x="376496" y="1119146"/>
                </a:lnTo>
                <a:lnTo>
                  <a:pt x="434538" y="1122857"/>
                </a:lnTo>
                <a:lnTo>
                  <a:pt x="494561" y="1121756"/>
                </a:lnTo>
                <a:lnTo>
                  <a:pt x="3039938" y="1121756"/>
                </a:lnTo>
                <a:lnTo>
                  <a:pt x="3079974" y="1096807"/>
                </a:lnTo>
                <a:lnTo>
                  <a:pt x="3110731" y="1071656"/>
                </a:lnTo>
                <a:lnTo>
                  <a:pt x="3154025" y="1015924"/>
                </a:lnTo>
                <a:lnTo>
                  <a:pt x="3169943" y="954497"/>
                </a:lnTo>
                <a:lnTo>
                  <a:pt x="3227831" y="948708"/>
                </a:lnTo>
                <a:lnTo>
                  <a:pt x="3284017" y="939944"/>
                </a:lnTo>
                <a:lnTo>
                  <a:pt x="3338083" y="928309"/>
                </a:lnTo>
                <a:lnTo>
                  <a:pt x="3389606" y="913906"/>
                </a:lnTo>
                <a:lnTo>
                  <a:pt x="3438167" y="896839"/>
                </a:lnTo>
                <a:lnTo>
                  <a:pt x="3488862" y="874493"/>
                </a:lnTo>
                <a:lnTo>
                  <a:pt x="3533234" y="849843"/>
                </a:lnTo>
                <a:lnTo>
                  <a:pt x="3571204" y="823195"/>
                </a:lnTo>
                <a:lnTo>
                  <a:pt x="3602692" y="794860"/>
                </a:lnTo>
                <a:lnTo>
                  <a:pt x="3627621" y="765143"/>
                </a:lnTo>
                <a:lnTo>
                  <a:pt x="3657480" y="702799"/>
                </a:lnTo>
                <a:lnTo>
                  <a:pt x="3662253" y="670788"/>
                </a:lnTo>
                <a:lnTo>
                  <a:pt x="3660149" y="638628"/>
                </a:lnTo>
                <a:lnTo>
                  <a:pt x="3634993" y="575094"/>
                </a:lnTo>
                <a:lnTo>
                  <a:pt x="3611783" y="544336"/>
                </a:lnTo>
                <a:lnTo>
                  <a:pt x="3581380" y="514660"/>
                </a:lnTo>
                <a:lnTo>
                  <a:pt x="3543704" y="486375"/>
                </a:lnTo>
                <a:lnTo>
                  <a:pt x="3549635" y="478918"/>
                </a:lnTo>
                <a:lnTo>
                  <a:pt x="3577214" y="422438"/>
                </a:lnTo>
                <a:lnTo>
                  <a:pt x="3580224" y="389103"/>
                </a:lnTo>
                <a:lnTo>
                  <a:pt x="3573924" y="356455"/>
                </a:lnTo>
                <a:lnTo>
                  <a:pt x="3535362" y="294972"/>
                </a:lnTo>
                <a:lnTo>
                  <a:pt x="3504079" y="267013"/>
                </a:lnTo>
                <a:lnTo>
                  <a:pt x="3465451" y="241492"/>
                </a:lnTo>
                <a:lnTo>
                  <a:pt x="3419967" y="218849"/>
                </a:lnTo>
                <a:lnTo>
                  <a:pt x="3368117" y="199520"/>
                </a:lnTo>
                <a:lnTo>
                  <a:pt x="3310394" y="183944"/>
                </a:lnTo>
                <a:lnTo>
                  <a:pt x="3247286" y="172558"/>
                </a:lnTo>
                <a:lnTo>
                  <a:pt x="3241010" y="160747"/>
                </a:lnTo>
                <a:lnTo>
                  <a:pt x="1188870" y="160747"/>
                </a:lnTo>
                <a:lnTo>
                  <a:pt x="1140450" y="147815"/>
                </a:lnTo>
                <a:lnTo>
                  <a:pt x="1090134" y="137347"/>
                </a:lnTo>
                <a:lnTo>
                  <a:pt x="1038284" y="129380"/>
                </a:lnTo>
                <a:lnTo>
                  <a:pt x="985258" y="123952"/>
                </a:lnTo>
                <a:lnTo>
                  <a:pt x="931417" y="121102"/>
                </a:lnTo>
                <a:lnTo>
                  <a:pt x="877121" y="120866"/>
                </a:lnTo>
                <a:close/>
              </a:path>
              <a:path w="3662679" h="1372235">
                <a:moveTo>
                  <a:pt x="1587104" y="38148"/>
                </a:moveTo>
                <a:lnTo>
                  <a:pt x="1533618" y="39828"/>
                </a:lnTo>
                <a:lnTo>
                  <a:pt x="1480991" y="44718"/>
                </a:lnTo>
                <a:lnTo>
                  <a:pt x="1430142" y="52675"/>
                </a:lnTo>
                <a:lnTo>
                  <a:pt x="1381297" y="63665"/>
                </a:lnTo>
                <a:lnTo>
                  <a:pt x="1335142" y="77582"/>
                </a:lnTo>
                <a:lnTo>
                  <a:pt x="1292250" y="94337"/>
                </a:lnTo>
                <a:lnTo>
                  <a:pt x="1253193" y="113842"/>
                </a:lnTo>
                <a:lnTo>
                  <a:pt x="1218542" y="136008"/>
                </a:lnTo>
                <a:lnTo>
                  <a:pt x="1188870" y="160747"/>
                </a:lnTo>
                <a:lnTo>
                  <a:pt x="3241010" y="160747"/>
                </a:lnTo>
                <a:lnTo>
                  <a:pt x="3228722" y="137622"/>
                </a:lnTo>
                <a:lnTo>
                  <a:pt x="3198883" y="105090"/>
                </a:lnTo>
                <a:lnTo>
                  <a:pt x="3198056" y="104486"/>
                </a:lnTo>
                <a:lnTo>
                  <a:pt x="1904388" y="104486"/>
                </a:lnTo>
                <a:lnTo>
                  <a:pt x="1880280" y="93227"/>
                </a:lnTo>
                <a:lnTo>
                  <a:pt x="1827682" y="73518"/>
                </a:lnTo>
                <a:lnTo>
                  <a:pt x="1747692" y="53144"/>
                </a:lnTo>
                <a:lnTo>
                  <a:pt x="1694713" y="44718"/>
                </a:lnTo>
                <a:lnTo>
                  <a:pt x="1640993" y="39748"/>
                </a:lnTo>
                <a:lnTo>
                  <a:pt x="1587104" y="38148"/>
                </a:lnTo>
                <a:close/>
              </a:path>
              <a:path w="3662679" h="1372235">
                <a:moveTo>
                  <a:pt x="2245263" y="0"/>
                </a:moveTo>
                <a:lnTo>
                  <a:pt x="2193356" y="1168"/>
                </a:lnTo>
                <a:lnTo>
                  <a:pt x="2142573" y="5998"/>
                </a:lnTo>
                <a:lnTo>
                  <a:pt x="2093681" y="14357"/>
                </a:lnTo>
                <a:lnTo>
                  <a:pt x="2047446" y="26114"/>
                </a:lnTo>
                <a:lnTo>
                  <a:pt x="2004633" y="41137"/>
                </a:lnTo>
                <a:lnTo>
                  <a:pt x="1966008" y="59295"/>
                </a:lnTo>
                <a:lnTo>
                  <a:pt x="1932338" y="80455"/>
                </a:lnTo>
                <a:lnTo>
                  <a:pt x="1904388" y="104486"/>
                </a:lnTo>
                <a:lnTo>
                  <a:pt x="3198056" y="104486"/>
                </a:lnTo>
                <a:lnTo>
                  <a:pt x="3158543" y="75653"/>
                </a:lnTo>
                <a:lnTo>
                  <a:pt x="3155824" y="74260"/>
                </a:lnTo>
                <a:lnTo>
                  <a:pt x="2528974" y="74260"/>
                </a:lnTo>
                <a:lnTo>
                  <a:pt x="2501475" y="57925"/>
                </a:lnTo>
                <a:lnTo>
                  <a:pt x="2436712" y="30541"/>
                </a:lnTo>
                <a:lnTo>
                  <a:pt x="2400069" y="19777"/>
                </a:lnTo>
                <a:lnTo>
                  <a:pt x="2349385" y="9173"/>
                </a:lnTo>
                <a:lnTo>
                  <a:pt x="2297528" y="2624"/>
                </a:lnTo>
                <a:lnTo>
                  <a:pt x="2245263" y="0"/>
                </a:lnTo>
                <a:close/>
              </a:path>
              <a:path w="3662679" h="1372235">
                <a:moveTo>
                  <a:pt x="2861414" y="533"/>
                </a:moveTo>
                <a:lnTo>
                  <a:pt x="2808819" y="1029"/>
                </a:lnTo>
                <a:lnTo>
                  <a:pt x="2756774" y="4920"/>
                </a:lnTo>
                <a:lnTo>
                  <a:pt x="2705970" y="12176"/>
                </a:lnTo>
                <a:lnTo>
                  <a:pt x="2657097" y="22768"/>
                </a:lnTo>
                <a:lnTo>
                  <a:pt x="2610847" y="36665"/>
                </a:lnTo>
                <a:lnTo>
                  <a:pt x="2567909" y="53840"/>
                </a:lnTo>
                <a:lnTo>
                  <a:pt x="2528974" y="74260"/>
                </a:lnTo>
                <a:lnTo>
                  <a:pt x="3155824" y="74260"/>
                </a:lnTo>
                <a:lnTo>
                  <a:pt x="3108475" y="50003"/>
                </a:lnTo>
                <a:lnTo>
                  <a:pt x="3063487" y="33084"/>
                </a:lnTo>
                <a:lnTo>
                  <a:pt x="3015596" y="19706"/>
                </a:lnTo>
                <a:lnTo>
                  <a:pt x="2965493" y="9842"/>
                </a:lnTo>
                <a:lnTo>
                  <a:pt x="2913869" y="3460"/>
                </a:lnTo>
                <a:lnTo>
                  <a:pt x="2861414" y="533"/>
                </a:lnTo>
                <a:close/>
              </a:path>
            </a:pathLst>
          </a:custGeom>
          <a:solidFill>
            <a:srgbClr val="FF6600"/>
          </a:solidFill>
        </p:spPr>
        <p:txBody>
          <a:bodyPr wrap="square" lIns="0" tIns="0" rIns="0" bIns="0" rtlCol="0"/>
          <a:lstStyle/>
          <a:p>
            <a:endParaRPr/>
          </a:p>
        </p:txBody>
      </p:sp>
      <p:sp>
        <p:nvSpPr>
          <p:cNvPr id="12" name="object 12"/>
          <p:cNvSpPr/>
          <p:nvPr/>
        </p:nvSpPr>
        <p:spPr>
          <a:xfrm>
            <a:off x="4214876" y="3178175"/>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FF6600"/>
          </a:solidFill>
        </p:spPr>
        <p:txBody>
          <a:bodyPr wrap="square" lIns="0" tIns="0" rIns="0" bIns="0" rtlCol="0"/>
          <a:lstStyle/>
          <a:p>
            <a:endParaRPr/>
          </a:p>
        </p:txBody>
      </p:sp>
      <p:sp>
        <p:nvSpPr>
          <p:cNvPr id="13" name="object 13"/>
          <p:cNvSpPr/>
          <p:nvPr/>
        </p:nvSpPr>
        <p:spPr>
          <a:xfrm>
            <a:off x="4545965" y="3043427"/>
            <a:ext cx="152400" cy="152400"/>
          </a:xfrm>
          <a:custGeom>
            <a:avLst/>
            <a:gdLst/>
            <a:ahLst/>
            <a:cxnLst/>
            <a:rect l="l" t="t" r="r" b="b"/>
            <a:pathLst>
              <a:path w="152400" h="152400">
                <a:moveTo>
                  <a:pt x="76200" y="0"/>
                </a:moveTo>
                <a:lnTo>
                  <a:pt x="46559" y="5994"/>
                </a:lnTo>
                <a:lnTo>
                  <a:pt x="22336" y="22336"/>
                </a:lnTo>
                <a:lnTo>
                  <a:pt x="5994" y="46559"/>
                </a:lnTo>
                <a:lnTo>
                  <a:pt x="0" y="76200"/>
                </a:lnTo>
                <a:lnTo>
                  <a:pt x="5994" y="105840"/>
                </a:lnTo>
                <a:lnTo>
                  <a:pt x="22336" y="130063"/>
                </a:lnTo>
                <a:lnTo>
                  <a:pt x="46559" y="146405"/>
                </a:lnTo>
                <a:lnTo>
                  <a:pt x="76200" y="152400"/>
                </a:lnTo>
                <a:lnTo>
                  <a:pt x="105894" y="146405"/>
                </a:lnTo>
                <a:lnTo>
                  <a:pt x="130111" y="130063"/>
                </a:lnTo>
                <a:lnTo>
                  <a:pt x="146423" y="105840"/>
                </a:lnTo>
                <a:lnTo>
                  <a:pt x="152400" y="76200"/>
                </a:lnTo>
                <a:lnTo>
                  <a:pt x="146423" y="46559"/>
                </a:lnTo>
                <a:lnTo>
                  <a:pt x="130111" y="22336"/>
                </a:lnTo>
                <a:lnTo>
                  <a:pt x="105894" y="5994"/>
                </a:lnTo>
                <a:lnTo>
                  <a:pt x="76200" y="0"/>
                </a:lnTo>
                <a:close/>
              </a:path>
            </a:pathLst>
          </a:custGeom>
          <a:solidFill>
            <a:srgbClr val="FF6600"/>
          </a:solidFill>
        </p:spPr>
        <p:txBody>
          <a:bodyPr wrap="square" lIns="0" tIns="0" rIns="0" bIns="0" rtlCol="0"/>
          <a:lstStyle/>
          <a:p>
            <a:endParaRPr/>
          </a:p>
        </p:txBody>
      </p:sp>
      <p:sp>
        <p:nvSpPr>
          <p:cNvPr id="14" name="object 14"/>
          <p:cNvSpPr/>
          <p:nvPr/>
        </p:nvSpPr>
        <p:spPr>
          <a:xfrm>
            <a:off x="4950967" y="2889376"/>
            <a:ext cx="228600" cy="228600"/>
          </a:xfrm>
          <a:custGeom>
            <a:avLst/>
            <a:gdLst/>
            <a:ahLst/>
            <a:cxnLst/>
            <a:rect l="l" t="t" r="r" b="b"/>
            <a:pathLst>
              <a:path w="228600" h="228600">
                <a:moveTo>
                  <a:pt x="114300" y="0"/>
                </a:moveTo>
                <a:lnTo>
                  <a:pt x="69812" y="8983"/>
                </a:lnTo>
                <a:lnTo>
                  <a:pt x="33480" y="33480"/>
                </a:lnTo>
                <a:lnTo>
                  <a:pt x="8983" y="69812"/>
                </a:lnTo>
                <a:lnTo>
                  <a:pt x="0" y="114300"/>
                </a:lnTo>
                <a:lnTo>
                  <a:pt x="8983" y="158787"/>
                </a:lnTo>
                <a:lnTo>
                  <a:pt x="33480" y="195119"/>
                </a:lnTo>
                <a:lnTo>
                  <a:pt x="69812" y="219616"/>
                </a:lnTo>
                <a:lnTo>
                  <a:pt x="114300" y="228600"/>
                </a:lnTo>
                <a:lnTo>
                  <a:pt x="158787" y="219616"/>
                </a:lnTo>
                <a:lnTo>
                  <a:pt x="195119" y="195119"/>
                </a:lnTo>
                <a:lnTo>
                  <a:pt x="219616" y="158787"/>
                </a:lnTo>
                <a:lnTo>
                  <a:pt x="228600" y="114300"/>
                </a:lnTo>
                <a:lnTo>
                  <a:pt x="219616" y="69812"/>
                </a:lnTo>
                <a:lnTo>
                  <a:pt x="195119" y="33480"/>
                </a:lnTo>
                <a:lnTo>
                  <a:pt x="158787" y="8983"/>
                </a:lnTo>
                <a:lnTo>
                  <a:pt x="114300" y="0"/>
                </a:lnTo>
                <a:close/>
              </a:path>
            </a:pathLst>
          </a:custGeom>
          <a:solidFill>
            <a:srgbClr val="FF6600"/>
          </a:solidFill>
        </p:spPr>
        <p:txBody>
          <a:bodyPr wrap="square" lIns="0" tIns="0" rIns="0" bIns="0" rtlCol="0"/>
          <a:lstStyle/>
          <a:p>
            <a:endParaRPr/>
          </a:p>
        </p:txBody>
      </p:sp>
      <p:sp>
        <p:nvSpPr>
          <p:cNvPr id="15" name="object 15"/>
          <p:cNvSpPr/>
          <p:nvPr/>
        </p:nvSpPr>
        <p:spPr>
          <a:xfrm>
            <a:off x="5102328" y="1833278"/>
            <a:ext cx="3662679" cy="1372235"/>
          </a:xfrm>
          <a:custGeom>
            <a:avLst/>
            <a:gdLst/>
            <a:ahLst/>
            <a:cxnLst/>
            <a:rect l="l" t="t" r="r" b="b"/>
            <a:pathLst>
              <a:path w="3662679" h="1372235">
                <a:moveTo>
                  <a:pt x="333271" y="451704"/>
                </a:moveTo>
                <a:lnTo>
                  <a:pt x="328201" y="419978"/>
                </a:lnTo>
                <a:lnTo>
                  <a:pt x="329808" y="388787"/>
                </a:lnTo>
                <a:lnTo>
                  <a:pt x="337796" y="358332"/>
                </a:lnTo>
                <a:lnTo>
                  <a:pt x="371719" y="300433"/>
                </a:lnTo>
                <a:lnTo>
                  <a:pt x="427583" y="247886"/>
                </a:lnTo>
                <a:lnTo>
                  <a:pt x="462997" y="224120"/>
                </a:lnTo>
                <a:lnTo>
                  <a:pt x="503002" y="202293"/>
                </a:lnTo>
                <a:lnTo>
                  <a:pt x="547299" y="182606"/>
                </a:lnTo>
                <a:lnTo>
                  <a:pt x="595590" y="165259"/>
                </a:lnTo>
                <a:lnTo>
                  <a:pt x="647577" y="150452"/>
                </a:lnTo>
                <a:lnTo>
                  <a:pt x="702961" y="138387"/>
                </a:lnTo>
                <a:lnTo>
                  <a:pt x="761445" y="129264"/>
                </a:lnTo>
                <a:lnTo>
                  <a:pt x="822729" y="123282"/>
                </a:lnTo>
                <a:lnTo>
                  <a:pt x="877121" y="120866"/>
                </a:lnTo>
                <a:lnTo>
                  <a:pt x="931417" y="121102"/>
                </a:lnTo>
                <a:lnTo>
                  <a:pt x="985258" y="123952"/>
                </a:lnTo>
                <a:lnTo>
                  <a:pt x="1038284" y="129380"/>
                </a:lnTo>
                <a:lnTo>
                  <a:pt x="1090134" y="137347"/>
                </a:lnTo>
                <a:lnTo>
                  <a:pt x="1140450" y="147815"/>
                </a:lnTo>
                <a:lnTo>
                  <a:pt x="1188870" y="160747"/>
                </a:lnTo>
                <a:lnTo>
                  <a:pt x="1218542" y="136008"/>
                </a:lnTo>
                <a:lnTo>
                  <a:pt x="1253193" y="113842"/>
                </a:lnTo>
                <a:lnTo>
                  <a:pt x="1292250" y="94337"/>
                </a:lnTo>
                <a:lnTo>
                  <a:pt x="1335142" y="77582"/>
                </a:lnTo>
                <a:lnTo>
                  <a:pt x="1381297" y="63665"/>
                </a:lnTo>
                <a:lnTo>
                  <a:pt x="1430142" y="52675"/>
                </a:lnTo>
                <a:lnTo>
                  <a:pt x="1481107" y="44700"/>
                </a:lnTo>
                <a:lnTo>
                  <a:pt x="1533618" y="39828"/>
                </a:lnTo>
                <a:lnTo>
                  <a:pt x="1587104" y="38148"/>
                </a:lnTo>
                <a:lnTo>
                  <a:pt x="1640993" y="39748"/>
                </a:lnTo>
                <a:lnTo>
                  <a:pt x="1694713" y="44718"/>
                </a:lnTo>
                <a:lnTo>
                  <a:pt x="1747692" y="53144"/>
                </a:lnTo>
                <a:lnTo>
                  <a:pt x="1799359" y="65116"/>
                </a:lnTo>
                <a:lnTo>
                  <a:pt x="1854683" y="82896"/>
                </a:lnTo>
                <a:lnTo>
                  <a:pt x="1904388" y="104486"/>
                </a:lnTo>
                <a:lnTo>
                  <a:pt x="1966008" y="59295"/>
                </a:lnTo>
                <a:lnTo>
                  <a:pt x="2004633" y="41137"/>
                </a:lnTo>
                <a:lnTo>
                  <a:pt x="2047446" y="26114"/>
                </a:lnTo>
                <a:lnTo>
                  <a:pt x="2093681" y="14357"/>
                </a:lnTo>
                <a:lnTo>
                  <a:pt x="2142573" y="5998"/>
                </a:lnTo>
                <a:lnTo>
                  <a:pt x="2193356" y="1168"/>
                </a:lnTo>
                <a:lnTo>
                  <a:pt x="2245263" y="0"/>
                </a:lnTo>
                <a:lnTo>
                  <a:pt x="2297528" y="2624"/>
                </a:lnTo>
                <a:lnTo>
                  <a:pt x="2349385" y="9173"/>
                </a:lnTo>
                <a:lnTo>
                  <a:pt x="2400069" y="19777"/>
                </a:lnTo>
                <a:lnTo>
                  <a:pt x="2436712" y="30541"/>
                </a:lnTo>
                <a:lnTo>
                  <a:pt x="2501475" y="57925"/>
                </a:lnTo>
                <a:lnTo>
                  <a:pt x="2528974" y="74260"/>
                </a:lnTo>
                <a:lnTo>
                  <a:pt x="2567909" y="53840"/>
                </a:lnTo>
                <a:lnTo>
                  <a:pt x="2610847" y="36665"/>
                </a:lnTo>
                <a:lnTo>
                  <a:pt x="2657097" y="22768"/>
                </a:lnTo>
                <a:lnTo>
                  <a:pt x="2705970" y="12176"/>
                </a:lnTo>
                <a:lnTo>
                  <a:pt x="2756774" y="4920"/>
                </a:lnTo>
                <a:lnTo>
                  <a:pt x="2808819" y="1029"/>
                </a:lnTo>
                <a:lnTo>
                  <a:pt x="2861414" y="533"/>
                </a:lnTo>
                <a:lnTo>
                  <a:pt x="2913869" y="3460"/>
                </a:lnTo>
                <a:lnTo>
                  <a:pt x="2965493" y="9842"/>
                </a:lnTo>
                <a:lnTo>
                  <a:pt x="3015596" y="19706"/>
                </a:lnTo>
                <a:lnTo>
                  <a:pt x="3063487" y="33084"/>
                </a:lnTo>
                <a:lnTo>
                  <a:pt x="3108475" y="50003"/>
                </a:lnTo>
                <a:lnTo>
                  <a:pt x="3158543" y="75653"/>
                </a:lnTo>
                <a:lnTo>
                  <a:pt x="3198883" y="105090"/>
                </a:lnTo>
                <a:lnTo>
                  <a:pt x="3228722" y="137622"/>
                </a:lnTo>
                <a:lnTo>
                  <a:pt x="3247286" y="172558"/>
                </a:lnTo>
                <a:lnTo>
                  <a:pt x="3310394" y="183944"/>
                </a:lnTo>
                <a:lnTo>
                  <a:pt x="3368117" y="199520"/>
                </a:lnTo>
                <a:lnTo>
                  <a:pt x="3419967" y="218849"/>
                </a:lnTo>
                <a:lnTo>
                  <a:pt x="3465451" y="241492"/>
                </a:lnTo>
                <a:lnTo>
                  <a:pt x="3504079" y="267013"/>
                </a:lnTo>
                <a:lnTo>
                  <a:pt x="3535362" y="294972"/>
                </a:lnTo>
                <a:lnTo>
                  <a:pt x="3573924" y="356455"/>
                </a:lnTo>
                <a:lnTo>
                  <a:pt x="3580224" y="389103"/>
                </a:lnTo>
                <a:lnTo>
                  <a:pt x="3577214" y="422438"/>
                </a:lnTo>
                <a:lnTo>
                  <a:pt x="3559974" y="463765"/>
                </a:lnTo>
                <a:lnTo>
                  <a:pt x="3543704" y="486375"/>
                </a:lnTo>
                <a:lnTo>
                  <a:pt x="3581380" y="514660"/>
                </a:lnTo>
                <a:lnTo>
                  <a:pt x="3611783" y="544336"/>
                </a:lnTo>
                <a:lnTo>
                  <a:pt x="3634993" y="575094"/>
                </a:lnTo>
                <a:lnTo>
                  <a:pt x="3660149" y="638628"/>
                </a:lnTo>
                <a:lnTo>
                  <a:pt x="3662253" y="670788"/>
                </a:lnTo>
                <a:lnTo>
                  <a:pt x="3657480" y="702799"/>
                </a:lnTo>
                <a:lnTo>
                  <a:pt x="3627621" y="765143"/>
                </a:lnTo>
                <a:lnTo>
                  <a:pt x="3602692" y="794860"/>
                </a:lnTo>
                <a:lnTo>
                  <a:pt x="3571204" y="823195"/>
                </a:lnTo>
                <a:lnTo>
                  <a:pt x="3533234" y="849843"/>
                </a:lnTo>
                <a:lnTo>
                  <a:pt x="3488862" y="874493"/>
                </a:lnTo>
                <a:lnTo>
                  <a:pt x="3438167" y="896839"/>
                </a:lnTo>
                <a:lnTo>
                  <a:pt x="3389606" y="913906"/>
                </a:lnTo>
                <a:lnTo>
                  <a:pt x="3338083" y="928309"/>
                </a:lnTo>
                <a:lnTo>
                  <a:pt x="3284017" y="939944"/>
                </a:lnTo>
                <a:lnTo>
                  <a:pt x="3227831" y="948708"/>
                </a:lnTo>
                <a:lnTo>
                  <a:pt x="3169943" y="954497"/>
                </a:lnTo>
                <a:lnTo>
                  <a:pt x="3154025" y="1015924"/>
                </a:lnTo>
                <a:lnTo>
                  <a:pt x="3110731" y="1071656"/>
                </a:lnTo>
                <a:lnTo>
                  <a:pt x="3079974" y="1096807"/>
                </a:lnTo>
                <a:lnTo>
                  <a:pt x="3043759" y="1119839"/>
                </a:lnTo>
                <a:lnTo>
                  <a:pt x="3002550" y="1140520"/>
                </a:lnTo>
                <a:lnTo>
                  <a:pt x="2956808" y="1158620"/>
                </a:lnTo>
                <a:lnTo>
                  <a:pt x="2906996" y="1173905"/>
                </a:lnTo>
                <a:lnTo>
                  <a:pt x="2853577" y="1186145"/>
                </a:lnTo>
                <a:lnTo>
                  <a:pt x="2797011" y="1195108"/>
                </a:lnTo>
                <a:lnTo>
                  <a:pt x="2737763" y="1200561"/>
                </a:lnTo>
                <a:lnTo>
                  <a:pt x="2676294" y="1202274"/>
                </a:lnTo>
                <a:lnTo>
                  <a:pt x="2622361" y="1200520"/>
                </a:lnTo>
                <a:lnTo>
                  <a:pt x="2569378" y="1195766"/>
                </a:lnTo>
                <a:lnTo>
                  <a:pt x="2517810" y="1188092"/>
                </a:lnTo>
                <a:lnTo>
                  <a:pt x="2468120" y="1177578"/>
                </a:lnTo>
                <a:lnTo>
                  <a:pt x="2420770" y="1164301"/>
                </a:lnTo>
                <a:lnTo>
                  <a:pt x="2376284" y="1219023"/>
                </a:lnTo>
                <a:lnTo>
                  <a:pt x="2346932" y="1243773"/>
                </a:lnTo>
                <a:lnTo>
                  <a:pt x="2313318" y="1266652"/>
                </a:lnTo>
                <a:lnTo>
                  <a:pt x="2275801" y="1287561"/>
                </a:lnTo>
                <a:lnTo>
                  <a:pt x="2234740" y="1306404"/>
                </a:lnTo>
                <a:lnTo>
                  <a:pt x="2190493" y="1323082"/>
                </a:lnTo>
                <a:lnTo>
                  <a:pt x="2143418" y="1337498"/>
                </a:lnTo>
                <a:lnTo>
                  <a:pt x="2093874" y="1349553"/>
                </a:lnTo>
                <a:lnTo>
                  <a:pt x="2042219" y="1359150"/>
                </a:lnTo>
                <a:lnTo>
                  <a:pt x="1988813" y="1366190"/>
                </a:lnTo>
                <a:lnTo>
                  <a:pt x="1934013" y="1370577"/>
                </a:lnTo>
                <a:lnTo>
                  <a:pt x="1878177" y="1372212"/>
                </a:lnTo>
                <a:lnTo>
                  <a:pt x="1821666" y="1370997"/>
                </a:lnTo>
                <a:lnTo>
                  <a:pt x="1764836" y="1366835"/>
                </a:lnTo>
                <a:lnTo>
                  <a:pt x="1708046" y="1359627"/>
                </a:lnTo>
                <a:lnTo>
                  <a:pt x="1654885" y="1349874"/>
                </a:lnTo>
                <a:lnTo>
                  <a:pt x="1604153" y="1337571"/>
                </a:lnTo>
                <a:lnTo>
                  <a:pt x="1556177" y="1322841"/>
                </a:lnTo>
                <a:lnTo>
                  <a:pt x="1511287" y="1305811"/>
                </a:lnTo>
                <a:lnTo>
                  <a:pt x="1469812" y="1286602"/>
                </a:lnTo>
                <a:lnTo>
                  <a:pt x="1432080" y="1265342"/>
                </a:lnTo>
                <a:lnTo>
                  <a:pt x="1398420" y="1242152"/>
                </a:lnTo>
                <a:lnTo>
                  <a:pt x="1348850" y="1255981"/>
                </a:lnTo>
                <a:lnTo>
                  <a:pt x="1298018" y="1267409"/>
                </a:lnTo>
                <a:lnTo>
                  <a:pt x="1246191" y="1276473"/>
                </a:lnTo>
                <a:lnTo>
                  <a:pt x="1193639" y="1283205"/>
                </a:lnTo>
                <a:lnTo>
                  <a:pt x="1140631" y="1287641"/>
                </a:lnTo>
                <a:lnTo>
                  <a:pt x="1087437" y="1289813"/>
                </a:lnTo>
                <a:lnTo>
                  <a:pt x="1034326" y="1289758"/>
                </a:lnTo>
                <a:lnTo>
                  <a:pt x="981566" y="1287508"/>
                </a:lnTo>
                <a:lnTo>
                  <a:pt x="929428" y="1283098"/>
                </a:lnTo>
                <a:lnTo>
                  <a:pt x="878180" y="1276562"/>
                </a:lnTo>
                <a:lnTo>
                  <a:pt x="828091" y="1267935"/>
                </a:lnTo>
                <a:lnTo>
                  <a:pt x="779430" y="1257250"/>
                </a:lnTo>
                <a:lnTo>
                  <a:pt x="732468" y="1244542"/>
                </a:lnTo>
                <a:lnTo>
                  <a:pt x="687472" y="1229846"/>
                </a:lnTo>
                <a:lnTo>
                  <a:pt x="644712" y="1213194"/>
                </a:lnTo>
                <a:lnTo>
                  <a:pt x="604458" y="1194622"/>
                </a:lnTo>
                <a:lnTo>
                  <a:pt x="566978" y="1174164"/>
                </a:lnTo>
                <a:lnTo>
                  <a:pt x="532542" y="1151854"/>
                </a:lnTo>
                <a:lnTo>
                  <a:pt x="501419" y="1127725"/>
                </a:lnTo>
                <a:lnTo>
                  <a:pt x="496847" y="1123661"/>
                </a:lnTo>
                <a:lnTo>
                  <a:pt x="494561" y="1121756"/>
                </a:lnTo>
                <a:lnTo>
                  <a:pt x="434538" y="1122857"/>
                </a:lnTo>
                <a:lnTo>
                  <a:pt x="376496" y="1119146"/>
                </a:lnTo>
                <a:lnTo>
                  <a:pt x="321279" y="1110964"/>
                </a:lnTo>
                <a:lnTo>
                  <a:pt x="269732" y="1098651"/>
                </a:lnTo>
                <a:lnTo>
                  <a:pt x="222702" y="1082545"/>
                </a:lnTo>
                <a:lnTo>
                  <a:pt x="181032" y="1062988"/>
                </a:lnTo>
                <a:lnTo>
                  <a:pt x="145567" y="1040319"/>
                </a:lnTo>
                <a:lnTo>
                  <a:pt x="117154" y="1014877"/>
                </a:lnTo>
                <a:lnTo>
                  <a:pt x="84859" y="957037"/>
                </a:lnTo>
                <a:lnTo>
                  <a:pt x="84288" y="916022"/>
                </a:lnTo>
                <a:lnTo>
                  <a:pt x="100861" y="876377"/>
                </a:lnTo>
                <a:lnTo>
                  <a:pt x="133722" y="839469"/>
                </a:lnTo>
                <a:lnTo>
                  <a:pt x="182014" y="806669"/>
                </a:lnTo>
                <a:lnTo>
                  <a:pt x="127965" y="786894"/>
                </a:lnTo>
                <a:lnTo>
                  <a:pt x="82905" y="763189"/>
                </a:lnTo>
                <a:lnTo>
                  <a:pt x="47206" y="736283"/>
                </a:lnTo>
                <a:lnTo>
                  <a:pt x="21241" y="706903"/>
                </a:lnTo>
                <a:lnTo>
                  <a:pt x="0" y="643630"/>
                </a:lnTo>
                <a:lnTo>
                  <a:pt x="5468" y="611192"/>
                </a:lnTo>
                <a:lnTo>
                  <a:pt x="50442" y="548351"/>
                </a:lnTo>
                <a:lnTo>
                  <a:pt x="83664" y="523953"/>
                </a:lnTo>
                <a:lnTo>
                  <a:pt x="123429" y="502768"/>
                </a:lnTo>
                <a:lnTo>
                  <a:pt x="168854" y="485090"/>
                </a:lnTo>
                <a:lnTo>
                  <a:pt x="219051" y="471211"/>
                </a:lnTo>
                <a:lnTo>
                  <a:pt x="273136" y="461424"/>
                </a:lnTo>
                <a:lnTo>
                  <a:pt x="330223" y="456022"/>
                </a:lnTo>
                <a:lnTo>
                  <a:pt x="333271" y="451704"/>
                </a:lnTo>
                <a:close/>
              </a:path>
            </a:pathLst>
          </a:custGeom>
          <a:ln w="12700">
            <a:solidFill>
              <a:srgbClr val="000000"/>
            </a:solidFill>
          </a:ln>
        </p:spPr>
        <p:txBody>
          <a:bodyPr wrap="square" lIns="0" tIns="0" rIns="0" bIns="0" rtlCol="0"/>
          <a:lstStyle/>
          <a:p>
            <a:endParaRPr/>
          </a:p>
        </p:txBody>
      </p:sp>
      <p:sp>
        <p:nvSpPr>
          <p:cNvPr id="16" name="object 16"/>
          <p:cNvSpPr/>
          <p:nvPr/>
        </p:nvSpPr>
        <p:spPr>
          <a:xfrm>
            <a:off x="4214876" y="3178175"/>
            <a:ext cx="76200" cy="76200"/>
          </a:xfrm>
          <a:custGeom>
            <a:avLst/>
            <a:gdLst/>
            <a:ahLst/>
            <a:cxnLst/>
            <a:rect l="l" t="t" r="r" b="b"/>
            <a:pathLst>
              <a:path w="76200" h="76200">
                <a:moveTo>
                  <a:pt x="76200" y="38100"/>
                </a:moveTo>
                <a:lnTo>
                  <a:pt x="73211" y="52947"/>
                </a:lnTo>
                <a:lnTo>
                  <a:pt x="65055" y="65055"/>
                </a:lnTo>
                <a:lnTo>
                  <a:pt x="52947" y="73211"/>
                </a:lnTo>
                <a:lnTo>
                  <a:pt x="38100" y="76200"/>
                </a:lnTo>
                <a:lnTo>
                  <a:pt x="23252" y="73211"/>
                </a:lnTo>
                <a:lnTo>
                  <a:pt x="11144" y="65055"/>
                </a:lnTo>
                <a:lnTo>
                  <a:pt x="2988" y="52947"/>
                </a:lnTo>
                <a:lnTo>
                  <a:pt x="0" y="38100"/>
                </a:lnTo>
                <a:lnTo>
                  <a:pt x="2988" y="23252"/>
                </a:lnTo>
                <a:lnTo>
                  <a:pt x="11144" y="11144"/>
                </a:lnTo>
                <a:lnTo>
                  <a:pt x="23252" y="2988"/>
                </a:lnTo>
                <a:lnTo>
                  <a:pt x="38100" y="0"/>
                </a:lnTo>
                <a:lnTo>
                  <a:pt x="52947" y="2988"/>
                </a:lnTo>
                <a:lnTo>
                  <a:pt x="65055" y="11144"/>
                </a:lnTo>
                <a:lnTo>
                  <a:pt x="73211" y="23252"/>
                </a:lnTo>
                <a:lnTo>
                  <a:pt x="76200" y="381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4545965" y="3043427"/>
            <a:ext cx="152400" cy="152400"/>
          </a:xfrm>
          <a:custGeom>
            <a:avLst/>
            <a:gdLst/>
            <a:ahLst/>
            <a:cxnLst/>
            <a:rect l="l" t="t" r="r" b="b"/>
            <a:pathLst>
              <a:path w="152400" h="152400">
                <a:moveTo>
                  <a:pt x="152400" y="76200"/>
                </a:moveTo>
                <a:lnTo>
                  <a:pt x="146423" y="105840"/>
                </a:lnTo>
                <a:lnTo>
                  <a:pt x="130111" y="130063"/>
                </a:lnTo>
                <a:lnTo>
                  <a:pt x="105894" y="146405"/>
                </a:lnTo>
                <a:lnTo>
                  <a:pt x="76200" y="152400"/>
                </a:lnTo>
                <a:lnTo>
                  <a:pt x="46559" y="146405"/>
                </a:lnTo>
                <a:lnTo>
                  <a:pt x="22336" y="130063"/>
                </a:lnTo>
                <a:lnTo>
                  <a:pt x="5994" y="105840"/>
                </a:lnTo>
                <a:lnTo>
                  <a:pt x="0" y="76200"/>
                </a:lnTo>
                <a:lnTo>
                  <a:pt x="5994" y="46559"/>
                </a:lnTo>
                <a:lnTo>
                  <a:pt x="22336" y="22336"/>
                </a:lnTo>
                <a:lnTo>
                  <a:pt x="46559" y="5994"/>
                </a:lnTo>
                <a:lnTo>
                  <a:pt x="76200" y="0"/>
                </a:lnTo>
                <a:lnTo>
                  <a:pt x="105894" y="5994"/>
                </a:lnTo>
                <a:lnTo>
                  <a:pt x="130111" y="22336"/>
                </a:lnTo>
                <a:lnTo>
                  <a:pt x="146423" y="46559"/>
                </a:lnTo>
                <a:lnTo>
                  <a:pt x="152400" y="762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4950967" y="2889376"/>
            <a:ext cx="228600" cy="228600"/>
          </a:xfrm>
          <a:custGeom>
            <a:avLst/>
            <a:gdLst/>
            <a:ahLst/>
            <a:cxnLst/>
            <a:rect l="l" t="t" r="r" b="b"/>
            <a:pathLst>
              <a:path w="228600" h="228600">
                <a:moveTo>
                  <a:pt x="228600" y="114300"/>
                </a:moveTo>
                <a:lnTo>
                  <a:pt x="219616" y="158787"/>
                </a:lnTo>
                <a:lnTo>
                  <a:pt x="195119" y="195119"/>
                </a:lnTo>
                <a:lnTo>
                  <a:pt x="158787" y="219616"/>
                </a:lnTo>
                <a:lnTo>
                  <a:pt x="114300" y="228600"/>
                </a:lnTo>
                <a:lnTo>
                  <a:pt x="69812" y="219616"/>
                </a:lnTo>
                <a:lnTo>
                  <a:pt x="33480" y="195119"/>
                </a:lnTo>
                <a:lnTo>
                  <a:pt x="8983" y="158787"/>
                </a:lnTo>
                <a:lnTo>
                  <a:pt x="0" y="114300"/>
                </a:lnTo>
                <a:lnTo>
                  <a:pt x="8983" y="69812"/>
                </a:lnTo>
                <a:lnTo>
                  <a:pt x="33480" y="33480"/>
                </a:lnTo>
                <a:lnTo>
                  <a:pt x="69812" y="8983"/>
                </a:lnTo>
                <a:lnTo>
                  <a:pt x="114300" y="0"/>
                </a:lnTo>
                <a:lnTo>
                  <a:pt x="158787" y="8983"/>
                </a:lnTo>
                <a:lnTo>
                  <a:pt x="195119" y="33480"/>
                </a:lnTo>
                <a:lnTo>
                  <a:pt x="219616" y="69812"/>
                </a:lnTo>
                <a:lnTo>
                  <a:pt x="228600" y="114300"/>
                </a:lnTo>
                <a:close/>
              </a:path>
            </a:pathLst>
          </a:custGeom>
          <a:ln w="12700">
            <a:solidFill>
              <a:srgbClr val="000000"/>
            </a:solidFill>
          </a:ln>
        </p:spPr>
        <p:txBody>
          <a:bodyPr wrap="square" lIns="0" tIns="0" rIns="0" bIns="0" rtlCol="0"/>
          <a:lstStyle/>
          <a:p>
            <a:endParaRPr/>
          </a:p>
        </p:txBody>
      </p:sp>
      <p:sp>
        <p:nvSpPr>
          <p:cNvPr id="19" name="object 19"/>
          <p:cNvSpPr/>
          <p:nvPr/>
        </p:nvSpPr>
        <p:spPr>
          <a:xfrm>
            <a:off x="5288279" y="2634614"/>
            <a:ext cx="214629" cy="25400"/>
          </a:xfrm>
          <a:custGeom>
            <a:avLst/>
            <a:gdLst/>
            <a:ahLst/>
            <a:cxnLst/>
            <a:rect l="l" t="t" r="r" b="b"/>
            <a:pathLst>
              <a:path w="214629" h="25400">
                <a:moveTo>
                  <a:pt x="214503" y="25273"/>
                </a:moveTo>
                <a:lnTo>
                  <a:pt x="158484" y="25342"/>
                </a:lnTo>
                <a:lnTo>
                  <a:pt x="103441" y="21066"/>
                </a:lnTo>
                <a:lnTo>
                  <a:pt x="50303" y="12574"/>
                </a:lnTo>
                <a:lnTo>
                  <a:pt x="0" y="0"/>
                </a:lnTo>
              </a:path>
            </a:pathLst>
          </a:custGeom>
          <a:ln w="12699">
            <a:solidFill>
              <a:srgbClr val="000000"/>
            </a:solidFill>
          </a:ln>
        </p:spPr>
        <p:txBody>
          <a:bodyPr wrap="square" lIns="0" tIns="0" rIns="0" bIns="0" rtlCol="0"/>
          <a:lstStyle/>
          <a:p>
            <a:endParaRPr/>
          </a:p>
        </p:txBody>
      </p:sp>
      <p:sp>
        <p:nvSpPr>
          <p:cNvPr id="20" name="object 20"/>
          <p:cNvSpPr/>
          <p:nvPr/>
        </p:nvSpPr>
        <p:spPr>
          <a:xfrm>
            <a:off x="5598159" y="2936875"/>
            <a:ext cx="93980" cy="12065"/>
          </a:xfrm>
          <a:custGeom>
            <a:avLst/>
            <a:gdLst/>
            <a:ahLst/>
            <a:cxnLst/>
            <a:rect l="l" t="t" r="r" b="b"/>
            <a:pathLst>
              <a:path w="93979" h="12064">
                <a:moveTo>
                  <a:pt x="93852" y="0"/>
                </a:moveTo>
                <a:lnTo>
                  <a:pt x="71008" y="4189"/>
                </a:lnTo>
                <a:lnTo>
                  <a:pt x="47688" y="7604"/>
                </a:lnTo>
                <a:lnTo>
                  <a:pt x="23987" y="10233"/>
                </a:lnTo>
                <a:lnTo>
                  <a:pt x="0" y="12064"/>
                </a:lnTo>
              </a:path>
            </a:pathLst>
          </a:custGeom>
          <a:ln w="12700">
            <a:solidFill>
              <a:srgbClr val="000000"/>
            </a:solidFill>
          </a:ln>
        </p:spPr>
        <p:txBody>
          <a:bodyPr wrap="square" lIns="0" tIns="0" rIns="0" bIns="0" rtlCol="0"/>
          <a:lstStyle/>
          <a:p>
            <a:endParaRPr/>
          </a:p>
        </p:txBody>
      </p:sp>
      <p:sp>
        <p:nvSpPr>
          <p:cNvPr id="21" name="object 21"/>
          <p:cNvSpPr/>
          <p:nvPr/>
        </p:nvSpPr>
        <p:spPr>
          <a:xfrm>
            <a:off x="6443979" y="3014598"/>
            <a:ext cx="56515" cy="55244"/>
          </a:xfrm>
          <a:custGeom>
            <a:avLst/>
            <a:gdLst/>
            <a:ahLst/>
            <a:cxnLst/>
            <a:rect l="l" t="t" r="r" b="b"/>
            <a:pathLst>
              <a:path w="56514" h="55244">
                <a:moveTo>
                  <a:pt x="56515" y="55245"/>
                </a:moveTo>
                <a:lnTo>
                  <a:pt x="40255" y="42058"/>
                </a:lnTo>
                <a:lnTo>
                  <a:pt x="25400" y="28432"/>
                </a:lnTo>
                <a:lnTo>
                  <a:pt x="11973" y="14400"/>
                </a:lnTo>
                <a:lnTo>
                  <a:pt x="0" y="0"/>
                </a:lnTo>
              </a:path>
            </a:pathLst>
          </a:custGeom>
          <a:ln w="12700">
            <a:solidFill>
              <a:srgbClr val="000000"/>
            </a:solidFill>
          </a:ln>
        </p:spPr>
        <p:txBody>
          <a:bodyPr wrap="square" lIns="0" tIns="0" rIns="0" bIns="0" rtlCol="0"/>
          <a:lstStyle/>
          <a:p>
            <a:endParaRPr/>
          </a:p>
        </p:txBody>
      </p:sp>
      <p:sp>
        <p:nvSpPr>
          <p:cNvPr id="22" name="object 22"/>
          <p:cNvSpPr/>
          <p:nvPr/>
        </p:nvSpPr>
        <p:spPr>
          <a:xfrm>
            <a:off x="7523480" y="2932176"/>
            <a:ext cx="22860" cy="60960"/>
          </a:xfrm>
          <a:custGeom>
            <a:avLst/>
            <a:gdLst/>
            <a:ahLst/>
            <a:cxnLst/>
            <a:rect l="l" t="t" r="r" b="b"/>
            <a:pathLst>
              <a:path w="22859" h="60960">
                <a:moveTo>
                  <a:pt x="22605" y="0"/>
                </a:moveTo>
                <a:lnTo>
                  <a:pt x="19323" y="15376"/>
                </a:lnTo>
                <a:lnTo>
                  <a:pt x="14446" y="30622"/>
                </a:lnTo>
                <a:lnTo>
                  <a:pt x="7997" y="45702"/>
                </a:lnTo>
                <a:lnTo>
                  <a:pt x="0" y="60578"/>
                </a:lnTo>
              </a:path>
            </a:pathLst>
          </a:custGeom>
          <a:ln w="12700">
            <a:solidFill>
              <a:srgbClr val="000000"/>
            </a:solidFill>
          </a:ln>
        </p:spPr>
        <p:txBody>
          <a:bodyPr wrap="square" lIns="0" tIns="0" rIns="0" bIns="0" rtlCol="0"/>
          <a:lstStyle/>
          <a:p>
            <a:endParaRPr/>
          </a:p>
        </p:txBody>
      </p:sp>
      <p:sp>
        <p:nvSpPr>
          <p:cNvPr id="23" name="object 23"/>
          <p:cNvSpPr/>
          <p:nvPr/>
        </p:nvSpPr>
        <p:spPr>
          <a:xfrm>
            <a:off x="7995031" y="2557526"/>
            <a:ext cx="275590" cy="226695"/>
          </a:xfrm>
          <a:custGeom>
            <a:avLst/>
            <a:gdLst/>
            <a:ahLst/>
            <a:cxnLst/>
            <a:rect l="l" t="t" r="r" b="b"/>
            <a:pathLst>
              <a:path w="275590" h="226694">
                <a:moveTo>
                  <a:pt x="0" y="0"/>
                </a:moveTo>
                <a:lnTo>
                  <a:pt x="60602" y="17892"/>
                </a:lnTo>
                <a:lnTo>
                  <a:pt x="114796" y="39651"/>
                </a:lnTo>
                <a:lnTo>
                  <a:pt x="162042" y="64833"/>
                </a:lnTo>
                <a:lnTo>
                  <a:pt x="201802" y="92995"/>
                </a:lnTo>
                <a:lnTo>
                  <a:pt x="233538" y="123693"/>
                </a:lnTo>
                <a:lnTo>
                  <a:pt x="256710" y="156483"/>
                </a:lnTo>
                <a:lnTo>
                  <a:pt x="270780" y="190923"/>
                </a:lnTo>
                <a:lnTo>
                  <a:pt x="275209" y="226568"/>
                </a:lnTo>
              </a:path>
            </a:pathLst>
          </a:custGeom>
          <a:ln w="12700">
            <a:solidFill>
              <a:srgbClr val="000000"/>
            </a:solidFill>
          </a:ln>
        </p:spPr>
        <p:txBody>
          <a:bodyPr wrap="square" lIns="0" tIns="0" rIns="0" bIns="0" rtlCol="0"/>
          <a:lstStyle/>
          <a:p>
            <a:endParaRPr/>
          </a:p>
        </p:txBody>
      </p:sp>
      <p:sp>
        <p:nvSpPr>
          <p:cNvPr id="24" name="object 24"/>
          <p:cNvSpPr/>
          <p:nvPr/>
        </p:nvSpPr>
        <p:spPr>
          <a:xfrm>
            <a:off x="8521700" y="2316226"/>
            <a:ext cx="122555" cy="85090"/>
          </a:xfrm>
          <a:custGeom>
            <a:avLst/>
            <a:gdLst/>
            <a:ahLst/>
            <a:cxnLst/>
            <a:rect l="l" t="t" r="r" b="b"/>
            <a:pathLst>
              <a:path w="122554" h="85089">
                <a:moveTo>
                  <a:pt x="122554" y="0"/>
                </a:moveTo>
                <a:lnTo>
                  <a:pt x="99315" y="23919"/>
                </a:lnTo>
                <a:lnTo>
                  <a:pt x="70945" y="46196"/>
                </a:lnTo>
                <a:lnTo>
                  <a:pt x="37740" y="66615"/>
                </a:lnTo>
                <a:lnTo>
                  <a:pt x="0" y="84962"/>
                </a:lnTo>
              </a:path>
            </a:pathLst>
          </a:custGeom>
          <a:ln w="12700">
            <a:solidFill>
              <a:srgbClr val="000000"/>
            </a:solidFill>
          </a:ln>
        </p:spPr>
        <p:txBody>
          <a:bodyPr wrap="square" lIns="0" tIns="0" rIns="0" bIns="0" rtlCol="0"/>
          <a:lstStyle/>
          <a:p>
            <a:endParaRPr/>
          </a:p>
        </p:txBody>
      </p:sp>
      <p:sp>
        <p:nvSpPr>
          <p:cNvPr id="25" name="object 25"/>
          <p:cNvSpPr/>
          <p:nvPr/>
        </p:nvSpPr>
        <p:spPr>
          <a:xfrm>
            <a:off x="8350122" y="2001011"/>
            <a:ext cx="6985" cy="40640"/>
          </a:xfrm>
          <a:custGeom>
            <a:avLst/>
            <a:gdLst/>
            <a:ahLst/>
            <a:cxnLst/>
            <a:rect l="l" t="t" r="r" b="b"/>
            <a:pathLst>
              <a:path w="6984" h="40639">
                <a:moveTo>
                  <a:pt x="0" y="0"/>
                </a:moveTo>
                <a:lnTo>
                  <a:pt x="3048" y="10021"/>
                </a:lnTo>
                <a:lnTo>
                  <a:pt x="5143" y="20065"/>
                </a:lnTo>
                <a:lnTo>
                  <a:pt x="6286" y="30110"/>
                </a:lnTo>
                <a:lnTo>
                  <a:pt x="6476" y="40132"/>
                </a:lnTo>
              </a:path>
            </a:pathLst>
          </a:custGeom>
          <a:ln w="12700">
            <a:solidFill>
              <a:srgbClr val="000000"/>
            </a:solidFill>
          </a:ln>
        </p:spPr>
        <p:txBody>
          <a:bodyPr wrap="square" lIns="0" tIns="0" rIns="0" bIns="0" rtlCol="0"/>
          <a:lstStyle/>
          <a:p>
            <a:endParaRPr/>
          </a:p>
        </p:txBody>
      </p:sp>
      <p:sp>
        <p:nvSpPr>
          <p:cNvPr id="26" name="object 26"/>
          <p:cNvSpPr/>
          <p:nvPr/>
        </p:nvSpPr>
        <p:spPr>
          <a:xfrm>
            <a:off x="7567294" y="1903095"/>
            <a:ext cx="62865" cy="51435"/>
          </a:xfrm>
          <a:custGeom>
            <a:avLst/>
            <a:gdLst/>
            <a:ahLst/>
            <a:cxnLst/>
            <a:rect l="l" t="t" r="r" b="b"/>
            <a:pathLst>
              <a:path w="62865" h="51435">
                <a:moveTo>
                  <a:pt x="0" y="51180"/>
                </a:moveTo>
                <a:lnTo>
                  <a:pt x="12965" y="37540"/>
                </a:lnTo>
                <a:lnTo>
                  <a:pt x="27812" y="24447"/>
                </a:lnTo>
                <a:lnTo>
                  <a:pt x="44469" y="11926"/>
                </a:lnTo>
                <a:lnTo>
                  <a:pt x="62864" y="0"/>
                </a:lnTo>
              </a:path>
            </a:pathLst>
          </a:custGeom>
          <a:ln w="12700">
            <a:solidFill>
              <a:srgbClr val="000000"/>
            </a:solidFill>
          </a:ln>
        </p:spPr>
        <p:txBody>
          <a:bodyPr wrap="square" lIns="0" tIns="0" rIns="0" bIns="0" rtlCol="0"/>
          <a:lstStyle/>
          <a:p>
            <a:endParaRPr/>
          </a:p>
        </p:txBody>
      </p:sp>
      <p:sp>
        <p:nvSpPr>
          <p:cNvPr id="27" name="object 27"/>
          <p:cNvSpPr/>
          <p:nvPr/>
        </p:nvSpPr>
        <p:spPr>
          <a:xfrm>
            <a:off x="6980046" y="1934591"/>
            <a:ext cx="30480" cy="44450"/>
          </a:xfrm>
          <a:custGeom>
            <a:avLst/>
            <a:gdLst/>
            <a:ahLst/>
            <a:cxnLst/>
            <a:rect l="l" t="t" r="r" b="b"/>
            <a:pathLst>
              <a:path w="30479" h="44450">
                <a:moveTo>
                  <a:pt x="0" y="44069"/>
                </a:moveTo>
                <a:lnTo>
                  <a:pt x="5546" y="32718"/>
                </a:lnTo>
                <a:lnTo>
                  <a:pt x="12461" y="21558"/>
                </a:lnTo>
                <a:lnTo>
                  <a:pt x="20734" y="10636"/>
                </a:lnTo>
                <a:lnTo>
                  <a:pt x="30352" y="0"/>
                </a:lnTo>
              </a:path>
            </a:pathLst>
          </a:custGeom>
          <a:ln w="12700">
            <a:solidFill>
              <a:srgbClr val="000000"/>
            </a:solidFill>
          </a:ln>
        </p:spPr>
        <p:txBody>
          <a:bodyPr wrap="square" lIns="0" tIns="0" rIns="0" bIns="0" rtlCol="0"/>
          <a:lstStyle/>
          <a:p>
            <a:endParaRPr/>
          </a:p>
        </p:txBody>
      </p:sp>
      <p:sp>
        <p:nvSpPr>
          <p:cNvPr id="28" name="object 28"/>
          <p:cNvSpPr/>
          <p:nvPr/>
        </p:nvSpPr>
        <p:spPr>
          <a:xfrm>
            <a:off x="6290690" y="1993645"/>
            <a:ext cx="110489" cy="43180"/>
          </a:xfrm>
          <a:custGeom>
            <a:avLst/>
            <a:gdLst/>
            <a:ahLst/>
            <a:cxnLst/>
            <a:rect l="l" t="t" r="r" b="b"/>
            <a:pathLst>
              <a:path w="110489" h="43180">
                <a:moveTo>
                  <a:pt x="0" y="0"/>
                </a:moveTo>
                <a:lnTo>
                  <a:pt x="29420" y="9401"/>
                </a:lnTo>
                <a:lnTo>
                  <a:pt x="57626" y="19685"/>
                </a:lnTo>
                <a:lnTo>
                  <a:pt x="84546" y="30825"/>
                </a:lnTo>
                <a:lnTo>
                  <a:pt x="110109" y="42799"/>
                </a:lnTo>
              </a:path>
            </a:pathLst>
          </a:custGeom>
          <a:ln w="12700">
            <a:solidFill>
              <a:srgbClr val="000000"/>
            </a:solidFill>
          </a:ln>
        </p:spPr>
        <p:txBody>
          <a:bodyPr wrap="square" lIns="0" tIns="0" rIns="0" bIns="0" rtlCol="0"/>
          <a:lstStyle/>
          <a:p>
            <a:endParaRPr/>
          </a:p>
        </p:txBody>
      </p:sp>
      <p:sp>
        <p:nvSpPr>
          <p:cNvPr id="29" name="object 29"/>
          <p:cNvSpPr/>
          <p:nvPr/>
        </p:nvSpPr>
        <p:spPr>
          <a:xfrm>
            <a:off x="5435600" y="2285110"/>
            <a:ext cx="19685" cy="45085"/>
          </a:xfrm>
          <a:custGeom>
            <a:avLst/>
            <a:gdLst/>
            <a:ahLst/>
            <a:cxnLst/>
            <a:rect l="l" t="t" r="r" b="b"/>
            <a:pathLst>
              <a:path w="19685" h="45085">
                <a:moveTo>
                  <a:pt x="19176" y="44958"/>
                </a:moveTo>
                <a:lnTo>
                  <a:pt x="13108" y="33861"/>
                </a:lnTo>
                <a:lnTo>
                  <a:pt x="7873" y="22669"/>
                </a:lnTo>
                <a:lnTo>
                  <a:pt x="3496" y="11382"/>
                </a:lnTo>
                <a:lnTo>
                  <a:pt x="0" y="0"/>
                </a:lnTo>
              </a:path>
            </a:pathLst>
          </a:custGeom>
          <a:ln w="12700">
            <a:solidFill>
              <a:srgbClr val="000000"/>
            </a:solidFill>
          </a:ln>
        </p:spPr>
        <p:txBody>
          <a:bodyPr wrap="square" lIns="0" tIns="0" rIns="0" bIns="0" rtlCol="0"/>
          <a:lstStyle/>
          <a:p>
            <a:endParaRPr/>
          </a:p>
        </p:txBody>
      </p:sp>
      <p:sp>
        <p:nvSpPr>
          <p:cNvPr id="30" name="object 30"/>
          <p:cNvSpPr txBox="1"/>
          <p:nvPr/>
        </p:nvSpPr>
        <p:spPr>
          <a:xfrm>
            <a:off x="5750052" y="1928367"/>
            <a:ext cx="2108200" cy="1108075"/>
          </a:xfrm>
          <a:prstGeom prst="rect">
            <a:avLst/>
          </a:prstGeom>
        </p:spPr>
        <p:txBody>
          <a:bodyPr vert="horz" wrap="square" lIns="0" tIns="0" rIns="0" bIns="0" rtlCol="0">
            <a:spAutoFit/>
          </a:bodyPr>
          <a:lstStyle/>
          <a:p>
            <a:pPr marL="12700" marR="5080" algn="ctr">
              <a:lnSpc>
                <a:spcPct val="100000"/>
              </a:lnSpc>
            </a:pPr>
            <a:r>
              <a:rPr sz="1800" dirty="0">
                <a:latin typeface="Arial"/>
                <a:cs typeface="Arial"/>
              </a:rPr>
              <a:t>try </a:t>
            </a:r>
            <a:r>
              <a:rPr sz="1800" spc="-5" dirty="0">
                <a:latin typeface="Arial"/>
                <a:cs typeface="Arial"/>
              </a:rPr>
              <a:t>block</a:t>
            </a:r>
            <a:r>
              <a:rPr sz="1800" spc="-30" dirty="0">
                <a:latin typeface="Arial"/>
                <a:cs typeface="Arial"/>
              </a:rPr>
              <a:t> </a:t>
            </a:r>
            <a:r>
              <a:rPr sz="1800" spc="-5" dirty="0">
                <a:latin typeface="Arial"/>
                <a:cs typeface="Arial"/>
              </a:rPr>
              <a:t>has</a:t>
            </a:r>
            <a:r>
              <a:rPr sz="1800" spc="-10" dirty="0">
                <a:latin typeface="Arial"/>
                <a:cs typeface="Arial"/>
              </a:rPr>
              <a:t> </a:t>
            </a:r>
            <a:r>
              <a:rPr sz="1800" spc="-5" dirty="0">
                <a:latin typeface="Arial"/>
                <a:cs typeface="Arial"/>
              </a:rPr>
              <a:t>several  method calls which  can throw an  exception</a:t>
            </a:r>
            <a:endParaRPr sz="1800">
              <a:latin typeface="Arial"/>
              <a:cs typeface="Arial"/>
            </a:endParaRPr>
          </a:p>
        </p:txBody>
      </p:sp>
      <p:sp>
        <p:nvSpPr>
          <p:cNvPr id="31" name="object 31"/>
          <p:cNvSpPr/>
          <p:nvPr/>
        </p:nvSpPr>
        <p:spPr>
          <a:xfrm>
            <a:off x="5407057" y="3967422"/>
            <a:ext cx="3738879" cy="1524635"/>
          </a:xfrm>
          <a:custGeom>
            <a:avLst/>
            <a:gdLst/>
            <a:ahLst/>
            <a:cxnLst/>
            <a:rect l="l" t="t" r="r" b="b"/>
            <a:pathLst>
              <a:path w="3738879" h="1524635">
                <a:moveTo>
                  <a:pt x="2397733" y="1380166"/>
                </a:moveTo>
                <a:lnTo>
                  <a:pt x="1427574" y="1380166"/>
                </a:lnTo>
                <a:lnTo>
                  <a:pt x="1461925" y="1405919"/>
                </a:lnTo>
                <a:lnTo>
                  <a:pt x="1500424" y="1429528"/>
                </a:lnTo>
                <a:lnTo>
                  <a:pt x="1542740" y="1450856"/>
                </a:lnTo>
                <a:lnTo>
                  <a:pt x="1588541" y="1469764"/>
                </a:lnTo>
                <a:lnTo>
                  <a:pt x="1637498" y="1486115"/>
                </a:lnTo>
                <a:lnTo>
                  <a:pt x="1689277" y="1499771"/>
                </a:lnTo>
                <a:lnTo>
                  <a:pt x="1743550" y="1510595"/>
                </a:lnTo>
                <a:lnTo>
                  <a:pt x="1798117" y="1518250"/>
                </a:lnTo>
                <a:lnTo>
                  <a:pt x="1852741" y="1522898"/>
                </a:lnTo>
                <a:lnTo>
                  <a:pt x="1907116" y="1524630"/>
                </a:lnTo>
                <a:lnTo>
                  <a:pt x="1960936" y="1523537"/>
                </a:lnTo>
                <a:lnTo>
                  <a:pt x="2013897" y="1519710"/>
                </a:lnTo>
                <a:lnTo>
                  <a:pt x="2065692" y="1513240"/>
                </a:lnTo>
                <a:lnTo>
                  <a:pt x="2116018" y="1504218"/>
                </a:lnTo>
                <a:lnTo>
                  <a:pt x="2164568" y="1492736"/>
                </a:lnTo>
                <a:lnTo>
                  <a:pt x="2211037" y="1478883"/>
                </a:lnTo>
                <a:lnTo>
                  <a:pt x="2255120" y="1462752"/>
                </a:lnTo>
                <a:lnTo>
                  <a:pt x="2296512" y="1444434"/>
                </a:lnTo>
                <a:lnTo>
                  <a:pt x="2334908" y="1424019"/>
                </a:lnTo>
                <a:lnTo>
                  <a:pt x="2370003" y="1401598"/>
                </a:lnTo>
                <a:lnTo>
                  <a:pt x="2397733" y="1380166"/>
                </a:lnTo>
                <a:close/>
              </a:path>
              <a:path w="3738879" h="1524635">
                <a:moveTo>
                  <a:pt x="3102779" y="1246308"/>
                </a:moveTo>
                <a:lnTo>
                  <a:pt x="504919" y="1246308"/>
                </a:lnTo>
                <a:lnTo>
                  <a:pt x="507205" y="1248467"/>
                </a:lnTo>
                <a:lnTo>
                  <a:pt x="509491" y="1250753"/>
                </a:lnTo>
                <a:lnTo>
                  <a:pt x="541995" y="1278544"/>
                </a:lnTo>
                <a:lnTo>
                  <a:pt x="575152" y="1302228"/>
                </a:lnTo>
                <a:lnTo>
                  <a:pt x="611139" y="1324061"/>
                </a:lnTo>
                <a:lnTo>
                  <a:pt x="649720" y="1344009"/>
                </a:lnTo>
                <a:lnTo>
                  <a:pt x="690660" y="1362039"/>
                </a:lnTo>
                <a:lnTo>
                  <a:pt x="733723" y="1378119"/>
                </a:lnTo>
                <a:lnTo>
                  <a:pt x="778674" y="1392216"/>
                </a:lnTo>
                <a:lnTo>
                  <a:pt x="825277" y="1404297"/>
                </a:lnTo>
                <a:lnTo>
                  <a:pt x="873295" y="1414330"/>
                </a:lnTo>
                <a:lnTo>
                  <a:pt x="922495" y="1422283"/>
                </a:lnTo>
                <a:lnTo>
                  <a:pt x="972639" y="1428121"/>
                </a:lnTo>
                <a:lnTo>
                  <a:pt x="1023492" y="1431814"/>
                </a:lnTo>
                <a:lnTo>
                  <a:pt x="1074819" y="1433327"/>
                </a:lnTo>
                <a:lnTo>
                  <a:pt x="1126384" y="1432629"/>
                </a:lnTo>
                <a:lnTo>
                  <a:pt x="1177951" y="1429686"/>
                </a:lnTo>
                <a:lnTo>
                  <a:pt x="1229285" y="1424467"/>
                </a:lnTo>
                <a:lnTo>
                  <a:pt x="1280150" y="1416938"/>
                </a:lnTo>
                <a:lnTo>
                  <a:pt x="1330310" y="1407066"/>
                </a:lnTo>
                <a:lnTo>
                  <a:pt x="1379530" y="1394820"/>
                </a:lnTo>
                <a:lnTo>
                  <a:pt x="1427574" y="1380166"/>
                </a:lnTo>
                <a:lnTo>
                  <a:pt x="2397733" y="1380166"/>
                </a:lnTo>
                <a:lnTo>
                  <a:pt x="2401490" y="1377262"/>
                </a:lnTo>
                <a:lnTo>
                  <a:pt x="2429066" y="1351103"/>
                </a:lnTo>
                <a:lnTo>
                  <a:pt x="2452424" y="1323212"/>
                </a:lnTo>
                <a:lnTo>
                  <a:pt x="2471260" y="1293679"/>
                </a:lnTo>
                <a:lnTo>
                  <a:pt x="3000876" y="1293679"/>
                </a:lnTo>
                <a:lnTo>
                  <a:pt x="3045629" y="1276197"/>
                </a:lnTo>
                <a:lnTo>
                  <a:pt x="3086749" y="1256071"/>
                </a:lnTo>
                <a:lnTo>
                  <a:pt x="3102779" y="1246308"/>
                </a:lnTo>
                <a:close/>
              </a:path>
              <a:path w="3738879" h="1524635">
                <a:moveTo>
                  <a:pt x="3000876" y="1293679"/>
                </a:moveTo>
                <a:lnTo>
                  <a:pt x="2471260" y="1293679"/>
                </a:lnTo>
                <a:lnTo>
                  <a:pt x="2519565" y="1308402"/>
                </a:lnTo>
                <a:lnTo>
                  <a:pt x="2570279" y="1320053"/>
                </a:lnTo>
                <a:lnTo>
                  <a:pt x="2622913" y="1328545"/>
                </a:lnTo>
                <a:lnTo>
                  <a:pt x="2676979" y="1333795"/>
                </a:lnTo>
                <a:lnTo>
                  <a:pt x="2731991" y="1335716"/>
                </a:lnTo>
                <a:lnTo>
                  <a:pt x="2790343" y="1334118"/>
                </a:lnTo>
                <a:lnTo>
                  <a:pt x="2846767" y="1328916"/>
                </a:lnTo>
                <a:lnTo>
                  <a:pt x="2900885" y="1320316"/>
                </a:lnTo>
                <a:lnTo>
                  <a:pt x="2952320" y="1308526"/>
                </a:lnTo>
                <a:lnTo>
                  <a:pt x="3000693" y="1293750"/>
                </a:lnTo>
                <a:lnTo>
                  <a:pt x="3000876" y="1293679"/>
                </a:lnTo>
                <a:close/>
              </a:path>
              <a:path w="3738879" h="1524635">
                <a:moveTo>
                  <a:pt x="895478" y="134258"/>
                </a:moveTo>
                <a:lnTo>
                  <a:pt x="839945" y="136963"/>
                </a:lnTo>
                <a:lnTo>
                  <a:pt x="777389" y="143610"/>
                </a:lnTo>
                <a:lnTo>
                  <a:pt x="717690" y="153748"/>
                </a:lnTo>
                <a:lnTo>
                  <a:pt x="661150" y="167157"/>
                </a:lnTo>
                <a:lnTo>
                  <a:pt x="608075" y="183612"/>
                </a:lnTo>
                <a:lnTo>
                  <a:pt x="558771" y="202890"/>
                </a:lnTo>
                <a:lnTo>
                  <a:pt x="513542" y="224770"/>
                </a:lnTo>
                <a:lnTo>
                  <a:pt x="472694" y="249028"/>
                </a:lnTo>
                <a:lnTo>
                  <a:pt x="436531" y="275441"/>
                </a:lnTo>
                <a:lnTo>
                  <a:pt x="405358" y="303786"/>
                </a:lnTo>
                <a:lnTo>
                  <a:pt x="379480" y="333841"/>
                </a:lnTo>
                <a:lnTo>
                  <a:pt x="344832" y="398189"/>
                </a:lnTo>
                <a:lnTo>
                  <a:pt x="335025" y="466701"/>
                </a:lnTo>
                <a:lnTo>
                  <a:pt x="340200" y="501961"/>
                </a:lnTo>
                <a:lnTo>
                  <a:pt x="337025" y="506660"/>
                </a:lnTo>
                <a:lnTo>
                  <a:pt x="278756" y="512639"/>
                </a:lnTo>
                <a:lnTo>
                  <a:pt x="223552" y="523499"/>
                </a:lnTo>
                <a:lnTo>
                  <a:pt x="172321" y="538918"/>
                </a:lnTo>
                <a:lnTo>
                  <a:pt x="125969" y="558570"/>
                </a:lnTo>
                <a:lnTo>
                  <a:pt x="85403" y="582131"/>
                </a:lnTo>
                <a:lnTo>
                  <a:pt x="51529" y="609276"/>
                </a:lnTo>
                <a:lnTo>
                  <a:pt x="22646" y="643516"/>
                </a:lnTo>
                <a:lnTo>
                  <a:pt x="5596" y="679061"/>
                </a:lnTo>
                <a:lnTo>
                  <a:pt x="0" y="715100"/>
                </a:lnTo>
                <a:lnTo>
                  <a:pt x="5479" y="750823"/>
                </a:lnTo>
                <a:lnTo>
                  <a:pt x="21656" y="785418"/>
                </a:lnTo>
                <a:lnTo>
                  <a:pt x="48151" y="818074"/>
                </a:lnTo>
                <a:lnTo>
                  <a:pt x="84587" y="847979"/>
                </a:lnTo>
                <a:lnTo>
                  <a:pt x="130586" y="874324"/>
                </a:lnTo>
                <a:lnTo>
                  <a:pt x="185768" y="896296"/>
                </a:lnTo>
                <a:lnTo>
                  <a:pt x="136482" y="932713"/>
                </a:lnTo>
                <a:lnTo>
                  <a:pt x="102948" y="973703"/>
                </a:lnTo>
                <a:lnTo>
                  <a:pt x="86059" y="1017740"/>
                </a:lnTo>
                <a:lnTo>
                  <a:pt x="86708" y="1063301"/>
                </a:lnTo>
                <a:lnTo>
                  <a:pt x="119668" y="1127566"/>
                </a:lnTo>
                <a:lnTo>
                  <a:pt x="148662" y="1155837"/>
                </a:lnTo>
                <a:lnTo>
                  <a:pt x="184851" y="1181029"/>
                </a:lnTo>
                <a:lnTo>
                  <a:pt x="227376" y="1202763"/>
                </a:lnTo>
                <a:lnTo>
                  <a:pt x="275376" y="1220660"/>
                </a:lnTo>
                <a:lnTo>
                  <a:pt x="327990" y="1234342"/>
                </a:lnTo>
                <a:lnTo>
                  <a:pt x="384359" y="1243430"/>
                </a:lnTo>
                <a:lnTo>
                  <a:pt x="443622" y="1247545"/>
                </a:lnTo>
                <a:lnTo>
                  <a:pt x="504919" y="1246308"/>
                </a:lnTo>
                <a:lnTo>
                  <a:pt x="3102779" y="1246308"/>
                </a:lnTo>
                <a:lnTo>
                  <a:pt x="3156033" y="1208929"/>
                </a:lnTo>
                <a:lnTo>
                  <a:pt x="3183442" y="1182326"/>
                </a:lnTo>
                <a:lnTo>
                  <a:pt x="3221908" y="1124085"/>
                </a:lnTo>
                <a:lnTo>
                  <a:pt x="3236054" y="1060507"/>
                </a:lnTo>
                <a:lnTo>
                  <a:pt x="3285361" y="1055351"/>
                </a:lnTo>
                <a:lnTo>
                  <a:pt x="3333543" y="1047920"/>
                </a:lnTo>
                <a:lnTo>
                  <a:pt x="3380341" y="1038266"/>
                </a:lnTo>
                <a:lnTo>
                  <a:pt x="3425500" y="1026443"/>
                </a:lnTo>
                <a:lnTo>
                  <a:pt x="3468760" y="1012503"/>
                </a:lnTo>
                <a:lnTo>
                  <a:pt x="3509866" y="996499"/>
                </a:lnTo>
                <a:lnTo>
                  <a:pt x="3561612" y="971647"/>
                </a:lnTo>
                <a:lnTo>
                  <a:pt x="3606905" y="944237"/>
                </a:lnTo>
                <a:lnTo>
                  <a:pt x="3645663" y="914611"/>
                </a:lnTo>
                <a:lnTo>
                  <a:pt x="3677807" y="883112"/>
                </a:lnTo>
                <a:lnTo>
                  <a:pt x="3703254" y="850080"/>
                </a:lnTo>
                <a:lnTo>
                  <a:pt x="3721924" y="815859"/>
                </a:lnTo>
                <a:lnTo>
                  <a:pt x="3738606" y="745215"/>
                </a:lnTo>
                <a:lnTo>
                  <a:pt x="3736457" y="709478"/>
                </a:lnTo>
                <a:lnTo>
                  <a:pt x="3710772" y="638881"/>
                </a:lnTo>
                <a:lnTo>
                  <a:pt x="3687074" y="604707"/>
                </a:lnTo>
                <a:lnTo>
                  <a:pt x="3656031" y="571737"/>
                </a:lnTo>
                <a:lnTo>
                  <a:pt x="3617562" y="540315"/>
                </a:lnTo>
                <a:lnTo>
                  <a:pt x="3623606" y="532056"/>
                </a:lnTo>
                <a:lnTo>
                  <a:pt x="3651027" y="472441"/>
                </a:lnTo>
                <a:lnTo>
                  <a:pt x="3654970" y="438421"/>
                </a:lnTo>
                <a:lnTo>
                  <a:pt x="3650857" y="404977"/>
                </a:lnTo>
                <a:lnTo>
                  <a:pt x="3620012" y="341313"/>
                </a:lnTo>
                <a:lnTo>
                  <a:pt x="3594051" y="311842"/>
                </a:lnTo>
                <a:lnTo>
                  <a:pt x="3561578" y="284446"/>
                </a:lnTo>
                <a:lnTo>
                  <a:pt x="3522980" y="259499"/>
                </a:lnTo>
                <a:lnTo>
                  <a:pt x="3478641" y="237377"/>
                </a:lnTo>
                <a:lnTo>
                  <a:pt x="3428950" y="218453"/>
                </a:lnTo>
                <a:lnTo>
                  <a:pt x="3374290" y="203102"/>
                </a:lnTo>
                <a:lnTo>
                  <a:pt x="3315048" y="191700"/>
                </a:lnTo>
                <a:lnTo>
                  <a:pt x="3308590" y="178492"/>
                </a:lnTo>
                <a:lnTo>
                  <a:pt x="1213579" y="178492"/>
                </a:lnTo>
                <a:lnTo>
                  <a:pt x="1164203" y="164122"/>
                </a:lnTo>
                <a:lnTo>
                  <a:pt x="1112880" y="152498"/>
                </a:lnTo>
                <a:lnTo>
                  <a:pt x="1059977" y="143659"/>
                </a:lnTo>
                <a:lnTo>
                  <a:pt x="1005863" y="137646"/>
                </a:lnTo>
                <a:lnTo>
                  <a:pt x="950907" y="134500"/>
                </a:lnTo>
                <a:lnTo>
                  <a:pt x="895478" y="134258"/>
                </a:lnTo>
                <a:close/>
              </a:path>
              <a:path w="3738879" h="1524635">
                <a:moveTo>
                  <a:pt x="1635922" y="42439"/>
                </a:moveTo>
                <a:lnTo>
                  <a:pt x="1585034" y="43092"/>
                </a:lnTo>
                <a:lnTo>
                  <a:pt x="1534823" y="46834"/>
                </a:lnTo>
                <a:lnTo>
                  <a:pt x="1485755" y="53588"/>
                </a:lnTo>
                <a:lnTo>
                  <a:pt x="1438300" y="63272"/>
                </a:lnTo>
                <a:lnTo>
                  <a:pt x="1392923" y="75809"/>
                </a:lnTo>
                <a:lnTo>
                  <a:pt x="1350092" y="91118"/>
                </a:lnTo>
                <a:lnTo>
                  <a:pt x="1310275" y="109121"/>
                </a:lnTo>
                <a:lnTo>
                  <a:pt x="1273939" y="129737"/>
                </a:lnTo>
                <a:lnTo>
                  <a:pt x="1241551" y="152887"/>
                </a:lnTo>
                <a:lnTo>
                  <a:pt x="1213579" y="178492"/>
                </a:lnTo>
                <a:lnTo>
                  <a:pt x="3308590" y="178492"/>
                </a:lnTo>
                <a:lnTo>
                  <a:pt x="3296063" y="152870"/>
                </a:lnTo>
                <a:lnTo>
                  <a:pt x="3265565" y="116707"/>
                </a:lnTo>
                <a:lnTo>
                  <a:pt x="3264686" y="116008"/>
                </a:lnTo>
                <a:lnTo>
                  <a:pt x="1944083" y="116008"/>
                </a:lnTo>
                <a:lnTo>
                  <a:pt x="1919476" y="103538"/>
                </a:lnTo>
                <a:lnTo>
                  <a:pt x="1865787" y="81647"/>
                </a:lnTo>
                <a:lnTo>
                  <a:pt x="1787973" y="59818"/>
                </a:lnTo>
                <a:lnTo>
                  <a:pt x="1737859" y="50723"/>
                </a:lnTo>
                <a:lnTo>
                  <a:pt x="1687020" y="44957"/>
                </a:lnTo>
                <a:lnTo>
                  <a:pt x="1635922" y="42439"/>
                </a:lnTo>
                <a:close/>
              </a:path>
              <a:path w="3738879" h="1524635">
                <a:moveTo>
                  <a:pt x="2292081" y="0"/>
                </a:moveTo>
                <a:lnTo>
                  <a:pt x="2238989" y="1287"/>
                </a:lnTo>
                <a:lnTo>
                  <a:pt x="2187261" y="6620"/>
                </a:lnTo>
                <a:lnTo>
                  <a:pt x="2137348" y="15888"/>
                </a:lnTo>
                <a:lnTo>
                  <a:pt x="2090144" y="28935"/>
                </a:lnTo>
                <a:lnTo>
                  <a:pt x="2046432" y="45615"/>
                </a:lnTo>
                <a:lnTo>
                  <a:pt x="2006996" y="65783"/>
                </a:lnTo>
                <a:lnTo>
                  <a:pt x="1972618" y="89296"/>
                </a:lnTo>
                <a:lnTo>
                  <a:pt x="1944083" y="116008"/>
                </a:lnTo>
                <a:lnTo>
                  <a:pt x="3264686" y="116008"/>
                </a:lnTo>
                <a:lnTo>
                  <a:pt x="3224376" y="83972"/>
                </a:lnTo>
                <a:lnTo>
                  <a:pt x="3221706" y="82480"/>
                </a:lnTo>
                <a:lnTo>
                  <a:pt x="2581623" y="82480"/>
                </a:lnTo>
                <a:lnTo>
                  <a:pt x="2553581" y="64266"/>
                </a:lnTo>
                <a:lnTo>
                  <a:pt x="2487450" y="33885"/>
                </a:lnTo>
                <a:lnTo>
                  <a:pt x="2450051" y="22028"/>
                </a:lnTo>
                <a:lnTo>
                  <a:pt x="2398340" y="10231"/>
                </a:lnTo>
                <a:lnTo>
                  <a:pt x="2345422" y="2936"/>
                </a:lnTo>
                <a:lnTo>
                  <a:pt x="2292081" y="0"/>
                </a:lnTo>
                <a:close/>
              </a:path>
              <a:path w="3738879" h="1524635">
                <a:moveTo>
                  <a:pt x="2892083" y="316"/>
                </a:moveTo>
                <a:lnTo>
                  <a:pt x="2842686" y="2571"/>
                </a:lnTo>
                <a:lnTo>
                  <a:pt x="2794047" y="8029"/>
                </a:lnTo>
                <a:lnTo>
                  <a:pt x="2746720" y="16665"/>
                </a:lnTo>
                <a:lnTo>
                  <a:pt x="2701259" y="28452"/>
                </a:lnTo>
                <a:lnTo>
                  <a:pt x="2658219" y="43367"/>
                </a:lnTo>
                <a:lnTo>
                  <a:pt x="2618156" y="61385"/>
                </a:lnTo>
                <a:lnTo>
                  <a:pt x="2581623" y="82480"/>
                </a:lnTo>
                <a:lnTo>
                  <a:pt x="3221706" y="82480"/>
                </a:lnTo>
                <a:lnTo>
                  <a:pt x="3173316" y="55429"/>
                </a:lnTo>
                <a:lnTo>
                  <a:pt x="3131020" y="37946"/>
                </a:lnTo>
                <a:lnTo>
                  <a:pt x="3086154" y="23816"/>
                </a:lnTo>
                <a:lnTo>
                  <a:pt x="3039273" y="13012"/>
                </a:lnTo>
                <a:lnTo>
                  <a:pt x="2990932" y="5511"/>
                </a:lnTo>
                <a:lnTo>
                  <a:pt x="2941683" y="1287"/>
                </a:lnTo>
                <a:lnTo>
                  <a:pt x="2892083" y="316"/>
                </a:lnTo>
                <a:close/>
              </a:path>
            </a:pathLst>
          </a:custGeom>
          <a:solidFill>
            <a:srgbClr val="FF6600"/>
          </a:solidFill>
        </p:spPr>
        <p:txBody>
          <a:bodyPr wrap="square" lIns="0" tIns="0" rIns="0" bIns="0" rtlCol="0"/>
          <a:lstStyle/>
          <a:p>
            <a:endParaRPr/>
          </a:p>
        </p:txBody>
      </p:sp>
      <p:sp>
        <p:nvSpPr>
          <p:cNvPr id="32" name="object 32"/>
          <p:cNvSpPr/>
          <p:nvPr/>
        </p:nvSpPr>
        <p:spPr>
          <a:xfrm>
            <a:off x="5220208" y="5413883"/>
            <a:ext cx="85090" cy="85090"/>
          </a:xfrm>
          <a:custGeom>
            <a:avLst/>
            <a:gdLst/>
            <a:ahLst/>
            <a:cxnLst/>
            <a:rect l="l" t="t" r="r" b="b"/>
            <a:pathLst>
              <a:path w="85089" h="85089">
                <a:moveTo>
                  <a:pt x="42417" y="0"/>
                </a:moveTo>
                <a:lnTo>
                  <a:pt x="25878" y="3341"/>
                </a:lnTo>
                <a:lnTo>
                  <a:pt x="12398" y="12445"/>
                </a:lnTo>
                <a:lnTo>
                  <a:pt x="3323" y="25931"/>
                </a:lnTo>
                <a:lnTo>
                  <a:pt x="0" y="42417"/>
                </a:lnTo>
                <a:lnTo>
                  <a:pt x="3323" y="58884"/>
                </a:lnTo>
                <a:lnTo>
                  <a:pt x="12398" y="72326"/>
                </a:lnTo>
                <a:lnTo>
                  <a:pt x="25878" y="81387"/>
                </a:lnTo>
                <a:lnTo>
                  <a:pt x="42417" y="84708"/>
                </a:lnTo>
                <a:lnTo>
                  <a:pt x="58884" y="81387"/>
                </a:lnTo>
                <a:lnTo>
                  <a:pt x="72326" y="72326"/>
                </a:lnTo>
                <a:lnTo>
                  <a:pt x="81387" y="58884"/>
                </a:lnTo>
                <a:lnTo>
                  <a:pt x="84708" y="42417"/>
                </a:lnTo>
                <a:lnTo>
                  <a:pt x="81387" y="25931"/>
                </a:lnTo>
                <a:lnTo>
                  <a:pt x="72326" y="12445"/>
                </a:lnTo>
                <a:lnTo>
                  <a:pt x="58884" y="3341"/>
                </a:lnTo>
                <a:lnTo>
                  <a:pt x="42417" y="0"/>
                </a:lnTo>
                <a:close/>
              </a:path>
            </a:pathLst>
          </a:custGeom>
          <a:solidFill>
            <a:srgbClr val="FF6600"/>
          </a:solidFill>
        </p:spPr>
        <p:txBody>
          <a:bodyPr wrap="square" lIns="0" tIns="0" rIns="0" bIns="0" rtlCol="0"/>
          <a:lstStyle/>
          <a:p>
            <a:endParaRPr/>
          </a:p>
        </p:txBody>
      </p:sp>
      <p:sp>
        <p:nvSpPr>
          <p:cNvPr id="33" name="object 33"/>
          <p:cNvSpPr/>
          <p:nvPr/>
        </p:nvSpPr>
        <p:spPr>
          <a:xfrm>
            <a:off x="5358003" y="5306186"/>
            <a:ext cx="169545" cy="169545"/>
          </a:xfrm>
          <a:custGeom>
            <a:avLst/>
            <a:gdLst/>
            <a:ahLst/>
            <a:cxnLst/>
            <a:rect l="l" t="t" r="r" b="b"/>
            <a:pathLst>
              <a:path w="169545" h="169545">
                <a:moveTo>
                  <a:pt x="84709" y="0"/>
                </a:moveTo>
                <a:lnTo>
                  <a:pt x="51756" y="6643"/>
                </a:lnTo>
                <a:lnTo>
                  <a:pt x="24828" y="24765"/>
                </a:lnTo>
                <a:lnTo>
                  <a:pt x="6663" y="51649"/>
                </a:lnTo>
                <a:lnTo>
                  <a:pt x="0" y="84581"/>
                </a:lnTo>
                <a:lnTo>
                  <a:pt x="6663" y="117588"/>
                </a:lnTo>
                <a:lnTo>
                  <a:pt x="24828" y="144510"/>
                </a:lnTo>
                <a:lnTo>
                  <a:pt x="51756" y="162645"/>
                </a:lnTo>
                <a:lnTo>
                  <a:pt x="84709" y="169290"/>
                </a:lnTo>
                <a:lnTo>
                  <a:pt x="117661" y="162645"/>
                </a:lnTo>
                <a:lnTo>
                  <a:pt x="144589" y="144510"/>
                </a:lnTo>
                <a:lnTo>
                  <a:pt x="162754" y="117588"/>
                </a:lnTo>
                <a:lnTo>
                  <a:pt x="169418" y="84581"/>
                </a:lnTo>
                <a:lnTo>
                  <a:pt x="162754" y="51649"/>
                </a:lnTo>
                <a:lnTo>
                  <a:pt x="144589" y="24765"/>
                </a:lnTo>
                <a:lnTo>
                  <a:pt x="117661" y="6643"/>
                </a:lnTo>
                <a:lnTo>
                  <a:pt x="84709" y="0"/>
                </a:lnTo>
                <a:close/>
              </a:path>
            </a:pathLst>
          </a:custGeom>
          <a:solidFill>
            <a:srgbClr val="FF6600"/>
          </a:solidFill>
        </p:spPr>
        <p:txBody>
          <a:bodyPr wrap="square" lIns="0" tIns="0" rIns="0" bIns="0" rtlCol="0"/>
          <a:lstStyle/>
          <a:p>
            <a:endParaRPr/>
          </a:p>
        </p:txBody>
      </p:sp>
      <p:sp>
        <p:nvSpPr>
          <p:cNvPr id="34" name="object 34"/>
          <p:cNvSpPr/>
          <p:nvPr/>
        </p:nvSpPr>
        <p:spPr>
          <a:xfrm>
            <a:off x="5575427" y="5169408"/>
            <a:ext cx="254000" cy="254000"/>
          </a:xfrm>
          <a:custGeom>
            <a:avLst/>
            <a:gdLst/>
            <a:ahLst/>
            <a:cxnLst/>
            <a:rect l="l" t="t" r="r" b="b"/>
            <a:pathLst>
              <a:path w="254000" h="254000">
                <a:moveTo>
                  <a:pt x="127000" y="0"/>
                </a:moveTo>
                <a:lnTo>
                  <a:pt x="77581" y="9985"/>
                </a:lnTo>
                <a:lnTo>
                  <a:pt x="37211" y="37211"/>
                </a:lnTo>
                <a:lnTo>
                  <a:pt x="9985" y="77581"/>
                </a:lnTo>
                <a:lnTo>
                  <a:pt x="0" y="127000"/>
                </a:lnTo>
                <a:lnTo>
                  <a:pt x="9985" y="176472"/>
                </a:lnTo>
                <a:lnTo>
                  <a:pt x="37211" y="216836"/>
                </a:lnTo>
                <a:lnTo>
                  <a:pt x="77581" y="244032"/>
                </a:lnTo>
                <a:lnTo>
                  <a:pt x="127000" y="254000"/>
                </a:lnTo>
                <a:lnTo>
                  <a:pt x="176418" y="244032"/>
                </a:lnTo>
                <a:lnTo>
                  <a:pt x="216788" y="216836"/>
                </a:lnTo>
                <a:lnTo>
                  <a:pt x="244014" y="176472"/>
                </a:lnTo>
                <a:lnTo>
                  <a:pt x="254000" y="127000"/>
                </a:lnTo>
                <a:lnTo>
                  <a:pt x="244014" y="77581"/>
                </a:lnTo>
                <a:lnTo>
                  <a:pt x="216788" y="37211"/>
                </a:lnTo>
                <a:lnTo>
                  <a:pt x="176418" y="9985"/>
                </a:lnTo>
                <a:lnTo>
                  <a:pt x="127000" y="0"/>
                </a:lnTo>
                <a:close/>
              </a:path>
            </a:pathLst>
          </a:custGeom>
          <a:solidFill>
            <a:srgbClr val="FF6600"/>
          </a:solidFill>
        </p:spPr>
        <p:txBody>
          <a:bodyPr wrap="square" lIns="0" tIns="0" rIns="0" bIns="0" rtlCol="0"/>
          <a:lstStyle/>
          <a:p>
            <a:endParaRPr/>
          </a:p>
        </p:txBody>
      </p:sp>
      <p:sp>
        <p:nvSpPr>
          <p:cNvPr id="35" name="object 35"/>
          <p:cNvSpPr/>
          <p:nvPr/>
        </p:nvSpPr>
        <p:spPr>
          <a:xfrm>
            <a:off x="5407057" y="3967422"/>
            <a:ext cx="3738879" cy="1524635"/>
          </a:xfrm>
          <a:custGeom>
            <a:avLst/>
            <a:gdLst/>
            <a:ahLst/>
            <a:cxnLst/>
            <a:rect l="l" t="t" r="r" b="b"/>
            <a:pathLst>
              <a:path w="3738879" h="1524635">
                <a:moveTo>
                  <a:pt x="340200" y="501961"/>
                </a:moveTo>
                <a:lnTo>
                  <a:pt x="335025" y="466701"/>
                </a:lnTo>
                <a:lnTo>
                  <a:pt x="336670" y="432036"/>
                </a:lnTo>
                <a:lnTo>
                  <a:pt x="344832" y="398189"/>
                </a:lnTo>
                <a:lnTo>
                  <a:pt x="379480" y="333841"/>
                </a:lnTo>
                <a:lnTo>
                  <a:pt x="405358" y="303786"/>
                </a:lnTo>
                <a:lnTo>
                  <a:pt x="436531" y="275441"/>
                </a:lnTo>
                <a:lnTo>
                  <a:pt x="472694" y="249028"/>
                </a:lnTo>
                <a:lnTo>
                  <a:pt x="513542" y="224770"/>
                </a:lnTo>
                <a:lnTo>
                  <a:pt x="558771" y="202890"/>
                </a:lnTo>
                <a:lnTo>
                  <a:pt x="608075" y="183612"/>
                </a:lnTo>
                <a:lnTo>
                  <a:pt x="661150" y="167157"/>
                </a:lnTo>
                <a:lnTo>
                  <a:pt x="717690" y="153748"/>
                </a:lnTo>
                <a:lnTo>
                  <a:pt x="777389" y="143610"/>
                </a:lnTo>
                <a:lnTo>
                  <a:pt x="839945" y="136963"/>
                </a:lnTo>
                <a:lnTo>
                  <a:pt x="895478" y="134258"/>
                </a:lnTo>
                <a:lnTo>
                  <a:pt x="950907" y="134500"/>
                </a:lnTo>
                <a:lnTo>
                  <a:pt x="1005863" y="137646"/>
                </a:lnTo>
                <a:lnTo>
                  <a:pt x="1059977" y="143659"/>
                </a:lnTo>
                <a:lnTo>
                  <a:pt x="1112880" y="152498"/>
                </a:lnTo>
                <a:lnTo>
                  <a:pt x="1164203" y="164122"/>
                </a:lnTo>
                <a:lnTo>
                  <a:pt x="1213579" y="178492"/>
                </a:lnTo>
                <a:lnTo>
                  <a:pt x="1273939" y="129737"/>
                </a:lnTo>
                <a:lnTo>
                  <a:pt x="1310275" y="109121"/>
                </a:lnTo>
                <a:lnTo>
                  <a:pt x="1350092" y="91118"/>
                </a:lnTo>
                <a:lnTo>
                  <a:pt x="1392923" y="75809"/>
                </a:lnTo>
                <a:lnTo>
                  <a:pt x="1438300" y="63272"/>
                </a:lnTo>
                <a:lnTo>
                  <a:pt x="1485755" y="53588"/>
                </a:lnTo>
                <a:lnTo>
                  <a:pt x="1534823" y="46834"/>
                </a:lnTo>
                <a:lnTo>
                  <a:pt x="1585034" y="43092"/>
                </a:lnTo>
                <a:lnTo>
                  <a:pt x="1635922" y="42439"/>
                </a:lnTo>
                <a:lnTo>
                  <a:pt x="1687020" y="44957"/>
                </a:lnTo>
                <a:lnTo>
                  <a:pt x="1737859" y="50723"/>
                </a:lnTo>
                <a:lnTo>
                  <a:pt x="1787973" y="59818"/>
                </a:lnTo>
                <a:lnTo>
                  <a:pt x="1836895" y="72320"/>
                </a:lnTo>
                <a:lnTo>
                  <a:pt x="1893346" y="92069"/>
                </a:lnTo>
                <a:lnTo>
                  <a:pt x="1944083" y="116008"/>
                </a:lnTo>
                <a:lnTo>
                  <a:pt x="1972618" y="89296"/>
                </a:lnTo>
                <a:lnTo>
                  <a:pt x="2006996" y="65783"/>
                </a:lnTo>
                <a:lnTo>
                  <a:pt x="2046432" y="45615"/>
                </a:lnTo>
                <a:lnTo>
                  <a:pt x="2090144" y="28935"/>
                </a:lnTo>
                <a:lnTo>
                  <a:pt x="2137348" y="15888"/>
                </a:lnTo>
                <a:lnTo>
                  <a:pt x="2187261" y="6620"/>
                </a:lnTo>
                <a:lnTo>
                  <a:pt x="2239100" y="1276"/>
                </a:lnTo>
                <a:lnTo>
                  <a:pt x="2292081" y="0"/>
                </a:lnTo>
                <a:lnTo>
                  <a:pt x="2345422" y="2936"/>
                </a:lnTo>
                <a:lnTo>
                  <a:pt x="2398340" y="10231"/>
                </a:lnTo>
                <a:lnTo>
                  <a:pt x="2450051" y="22028"/>
                </a:lnTo>
                <a:lnTo>
                  <a:pt x="2487450" y="33885"/>
                </a:lnTo>
                <a:lnTo>
                  <a:pt x="2553581" y="64266"/>
                </a:lnTo>
                <a:lnTo>
                  <a:pt x="2581623" y="82480"/>
                </a:lnTo>
                <a:lnTo>
                  <a:pt x="2618156" y="61385"/>
                </a:lnTo>
                <a:lnTo>
                  <a:pt x="2658219" y="43367"/>
                </a:lnTo>
                <a:lnTo>
                  <a:pt x="2701259" y="28452"/>
                </a:lnTo>
                <a:lnTo>
                  <a:pt x="2746720" y="16665"/>
                </a:lnTo>
                <a:lnTo>
                  <a:pt x="2794047" y="8029"/>
                </a:lnTo>
                <a:lnTo>
                  <a:pt x="2842686" y="2571"/>
                </a:lnTo>
                <a:lnTo>
                  <a:pt x="2892083" y="316"/>
                </a:lnTo>
                <a:lnTo>
                  <a:pt x="2941683" y="1287"/>
                </a:lnTo>
                <a:lnTo>
                  <a:pt x="2990932" y="5511"/>
                </a:lnTo>
                <a:lnTo>
                  <a:pt x="3039273" y="13012"/>
                </a:lnTo>
                <a:lnTo>
                  <a:pt x="3086154" y="23816"/>
                </a:lnTo>
                <a:lnTo>
                  <a:pt x="3131020" y="37946"/>
                </a:lnTo>
                <a:lnTo>
                  <a:pt x="3173316" y="55429"/>
                </a:lnTo>
                <a:lnTo>
                  <a:pt x="3224376" y="83972"/>
                </a:lnTo>
                <a:lnTo>
                  <a:pt x="3265565" y="116707"/>
                </a:lnTo>
                <a:lnTo>
                  <a:pt x="3296063" y="152870"/>
                </a:lnTo>
                <a:lnTo>
                  <a:pt x="3315048" y="191700"/>
                </a:lnTo>
                <a:lnTo>
                  <a:pt x="3374290" y="203102"/>
                </a:lnTo>
                <a:lnTo>
                  <a:pt x="3428950" y="218453"/>
                </a:lnTo>
                <a:lnTo>
                  <a:pt x="3478641" y="237377"/>
                </a:lnTo>
                <a:lnTo>
                  <a:pt x="3522980" y="259499"/>
                </a:lnTo>
                <a:lnTo>
                  <a:pt x="3561578" y="284446"/>
                </a:lnTo>
                <a:lnTo>
                  <a:pt x="3594051" y="311842"/>
                </a:lnTo>
                <a:lnTo>
                  <a:pt x="3620012" y="341313"/>
                </a:lnTo>
                <a:lnTo>
                  <a:pt x="3650857" y="404977"/>
                </a:lnTo>
                <a:lnTo>
                  <a:pt x="3654970" y="438421"/>
                </a:lnTo>
                <a:lnTo>
                  <a:pt x="3651027" y="472441"/>
                </a:lnTo>
                <a:lnTo>
                  <a:pt x="3634171" y="515205"/>
                </a:lnTo>
                <a:lnTo>
                  <a:pt x="3617562" y="540315"/>
                </a:lnTo>
                <a:lnTo>
                  <a:pt x="3656031" y="571737"/>
                </a:lnTo>
                <a:lnTo>
                  <a:pt x="3687074" y="604707"/>
                </a:lnTo>
                <a:lnTo>
                  <a:pt x="3710772" y="638881"/>
                </a:lnTo>
                <a:lnTo>
                  <a:pt x="3727206" y="673919"/>
                </a:lnTo>
                <a:lnTo>
                  <a:pt x="3738606" y="745215"/>
                </a:lnTo>
                <a:lnTo>
                  <a:pt x="3733735" y="780790"/>
                </a:lnTo>
                <a:lnTo>
                  <a:pt x="3703254" y="850080"/>
                </a:lnTo>
                <a:lnTo>
                  <a:pt x="3677807" y="883112"/>
                </a:lnTo>
                <a:lnTo>
                  <a:pt x="3645663" y="914611"/>
                </a:lnTo>
                <a:lnTo>
                  <a:pt x="3606905" y="944237"/>
                </a:lnTo>
                <a:lnTo>
                  <a:pt x="3561612" y="971647"/>
                </a:lnTo>
                <a:lnTo>
                  <a:pt x="3509866" y="996499"/>
                </a:lnTo>
                <a:lnTo>
                  <a:pt x="3468760" y="1012503"/>
                </a:lnTo>
                <a:lnTo>
                  <a:pt x="3425500" y="1026443"/>
                </a:lnTo>
                <a:lnTo>
                  <a:pt x="3380341" y="1038266"/>
                </a:lnTo>
                <a:lnTo>
                  <a:pt x="3333543" y="1047920"/>
                </a:lnTo>
                <a:lnTo>
                  <a:pt x="3285361" y="1055351"/>
                </a:lnTo>
                <a:lnTo>
                  <a:pt x="3236054" y="1060507"/>
                </a:lnTo>
                <a:lnTo>
                  <a:pt x="3221908" y="1124085"/>
                </a:lnTo>
                <a:lnTo>
                  <a:pt x="3183442" y="1182326"/>
                </a:lnTo>
                <a:lnTo>
                  <a:pt x="3156033" y="1208929"/>
                </a:lnTo>
                <a:lnTo>
                  <a:pt x="3123676" y="1233580"/>
                </a:lnTo>
                <a:lnTo>
                  <a:pt x="3086749" y="1256071"/>
                </a:lnTo>
                <a:lnTo>
                  <a:pt x="3045629" y="1276197"/>
                </a:lnTo>
                <a:lnTo>
                  <a:pt x="3000693" y="1293750"/>
                </a:lnTo>
                <a:lnTo>
                  <a:pt x="2952320" y="1308526"/>
                </a:lnTo>
                <a:lnTo>
                  <a:pt x="2900885" y="1320316"/>
                </a:lnTo>
                <a:lnTo>
                  <a:pt x="2846767" y="1328916"/>
                </a:lnTo>
                <a:lnTo>
                  <a:pt x="2790343" y="1334118"/>
                </a:lnTo>
                <a:lnTo>
                  <a:pt x="2731991" y="1335716"/>
                </a:lnTo>
                <a:lnTo>
                  <a:pt x="2676979" y="1333795"/>
                </a:lnTo>
                <a:lnTo>
                  <a:pt x="2622913" y="1328545"/>
                </a:lnTo>
                <a:lnTo>
                  <a:pt x="2570279" y="1320053"/>
                </a:lnTo>
                <a:lnTo>
                  <a:pt x="2519565" y="1308402"/>
                </a:lnTo>
                <a:lnTo>
                  <a:pt x="2471260" y="1293679"/>
                </a:lnTo>
                <a:lnTo>
                  <a:pt x="2429066" y="1351103"/>
                </a:lnTo>
                <a:lnTo>
                  <a:pt x="2370003" y="1401598"/>
                </a:lnTo>
                <a:lnTo>
                  <a:pt x="2334908" y="1424019"/>
                </a:lnTo>
                <a:lnTo>
                  <a:pt x="2296512" y="1444434"/>
                </a:lnTo>
                <a:lnTo>
                  <a:pt x="2255120" y="1462752"/>
                </a:lnTo>
                <a:lnTo>
                  <a:pt x="2211037" y="1478883"/>
                </a:lnTo>
                <a:lnTo>
                  <a:pt x="2164568" y="1492736"/>
                </a:lnTo>
                <a:lnTo>
                  <a:pt x="2116018" y="1504218"/>
                </a:lnTo>
                <a:lnTo>
                  <a:pt x="2065692" y="1513240"/>
                </a:lnTo>
                <a:lnTo>
                  <a:pt x="2013897" y="1519710"/>
                </a:lnTo>
                <a:lnTo>
                  <a:pt x="1960936" y="1523537"/>
                </a:lnTo>
                <a:lnTo>
                  <a:pt x="1907116" y="1524630"/>
                </a:lnTo>
                <a:lnTo>
                  <a:pt x="1852741" y="1522898"/>
                </a:lnTo>
                <a:lnTo>
                  <a:pt x="1798117" y="1518250"/>
                </a:lnTo>
                <a:lnTo>
                  <a:pt x="1743550" y="1510595"/>
                </a:lnTo>
                <a:lnTo>
                  <a:pt x="1689277" y="1499771"/>
                </a:lnTo>
                <a:lnTo>
                  <a:pt x="1637498" y="1486115"/>
                </a:lnTo>
                <a:lnTo>
                  <a:pt x="1588541" y="1469764"/>
                </a:lnTo>
                <a:lnTo>
                  <a:pt x="1542740" y="1450856"/>
                </a:lnTo>
                <a:lnTo>
                  <a:pt x="1500424" y="1429528"/>
                </a:lnTo>
                <a:lnTo>
                  <a:pt x="1461925" y="1405919"/>
                </a:lnTo>
                <a:lnTo>
                  <a:pt x="1427574" y="1380166"/>
                </a:lnTo>
                <a:lnTo>
                  <a:pt x="1379530" y="1394820"/>
                </a:lnTo>
                <a:lnTo>
                  <a:pt x="1330310" y="1407066"/>
                </a:lnTo>
                <a:lnTo>
                  <a:pt x="1280150" y="1416938"/>
                </a:lnTo>
                <a:lnTo>
                  <a:pt x="1229285" y="1424467"/>
                </a:lnTo>
                <a:lnTo>
                  <a:pt x="1177951" y="1429686"/>
                </a:lnTo>
                <a:lnTo>
                  <a:pt x="1126384" y="1432629"/>
                </a:lnTo>
                <a:lnTo>
                  <a:pt x="1074819" y="1433327"/>
                </a:lnTo>
                <a:lnTo>
                  <a:pt x="1023492" y="1431814"/>
                </a:lnTo>
                <a:lnTo>
                  <a:pt x="972639" y="1428121"/>
                </a:lnTo>
                <a:lnTo>
                  <a:pt x="922495" y="1422283"/>
                </a:lnTo>
                <a:lnTo>
                  <a:pt x="873295" y="1414330"/>
                </a:lnTo>
                <a:lnTo>
                  <a:pt x="825277" y="1404297"/>
                </a:lnTo>
                <a:lnTo>
                  <a:pt x="778674" y="1392216"/>
                </a:lnTo>
                <a:lnTo>
                  <a:pt x="733723" y="1378119"/>
                </a:lnTo>
                <a:lnTo>
                  <a:pt x="690660" y="1362039"/>
                </a:lnTo>
                <a:lnTo>
                  <a:pt x="649720" y="1344009"/>
                </a:lnTo>
                <a:lnTo>
                  <a:pt x="611139" y="1324061"/>
                </a:lnTo>
                <a:lnTo>
                  <a:pt x="575152" y="1302228"/>
                </a:lnTo>
                <a:lnTo>
                  <a:pt x="541995" y="1278544"/>
                </a:lnTo>
                <a:lnTo>
                  <a:pt x="511904" y="1253039"/>
                </a:lnTo>
                <a:lnTo>
                  <a:pt x="507205" y="1248467"/>
                </a:lnTo>
                <a:lnTo>
                  <a:pt x="504919" y="1246308"/>
                </a:lnTo>
                <a:lnTo>
                  <a:pt x="443622" y="1247545"/>
                </a:lnTo>
                <a:lnTo>
                  <a:pt x="384359" y="1243430"/>
                </a:lnTo>
                <a:lnTo>
                  <a:pt x="327990" y="1234342"/>
                </a:lnTo>
                <a:lnTo>
                  <a:pt x="275376" y="1220660"/>
                </a:lnTo>
                <a:lnTo>
                  <a:pt x="227376" y="1202763"/>
                </a:lnTo>
                <a:lnTo>
                  <a:pt x="184851" y="1181029"/>
                </a:lnTo>
                <a:lnTo>
                  <a:pt x="148662" y="1155837"/>
                </a:lnTo>
                <a:lnTo>
                  <a:pt x="119668" y="1127566"/>
                </a:lnTo>
                <a:lnTo>
                  <a:pt x="86708" y="1063301"/>
                </a:lnTo>
                <a:lnTo>
                  <a:pt x="86059" y="1017740"/>
                </a:lnTo>
                <a:lnTo>
                  <a:pt x="102948" y="973703"/>
                </a:lnTo>
                <a:lnTo>
                  <a:pt x="136482" y="932713"/>
                </a:lnTo>
                <a:lnTo>
                  <a:pt x="185768" y="896296"/>
                </a:lnTo>
                <a:lnTo>
                  <a:pt x="130586" y="874324"/>
                </a:lnTo>
                <a:lnTo>
                  <a:pt x="84587" y="847979"/>
                </a:lnTo>
                <a:lnTo>
                  <a:pt x="48151" y="818074"/>
                </a:lnTo>
                <a:lnTo>
                  <a:pt x="21656" y="785418"/>
                </a:lnTo>
                <a:lnTo>
                  <a:pt x="5479" y="750823"/>
                </a:lnTo>
                <a:lnTo>
                  <a:pt x="0" y="715100"/>
                </a:lnTo>
                <a:lnTo>
                  <a:pt x="5596" y="679061"/>
                </a:lnTo>
                <a:lnTo>
                  <a:pt x="22646" y="643516"/>
                </a:lnTo>
                <a:lnTo>
                  <a:pt x="51529" y="609276"/>
                </a:lnTo>
                <a:lnTo>
                  <a:pt x="85403" y="582131"/>
                </a:lnTo>
                <a:lnTo>
                  <a:pt x="125969" y="558570"/>
                </a:lnTo>
                <a:lnTo>
                  <a:pt x="172321" y="538918"/>
                </a:lnTo>
                <a:lnTo>
                  <a:pt x="223552" y="523499"/>
                </a:lnTo>
                <a:lnTo>
                  <a:pt x="278756" y="512639"/>
                </a:lnTo>
                <a:lnTo>
                  <a:pt x="337025" y="506660"/>
                </a:lnTo>
                <a:lnTo>
                  <a:pt x="340200" y="501961"/>
                </a:lnTo>
                <a:close/>
              </a:path>
            </a:pathLst>
          </a:custGeom>
          <a:ln w="12700">
            <a:solidFill>
              <a:srgbClr val="000000"/>
            </a:solidFill>
          </a:ln>
        </p:spPr>
        <p:txBody>
          <a:bodyPr wrap="square" lIns="0" tIns="0" rIns="0" bIns="0" rtlCol="0"/>
          <a:lstStyle/>
          <a:p>
            <a:endParaRPr/>
          </a:p>
        </p:txBody>
      </p:sp>
      <p:sp>
        <p:nvSpPr>
          <p:cNvPr id="36" name="object 36"/>
          <p:cNvSpPr/>
          <p:nvPr/>
        </p:nvSpPr>
        <p:spPr>
          <a:xfrm>
            <a:off x="5220208" y="5413883"/>
            <a:ext cx="85090" cy="85090"/>
          </a:xfrm>
          <a:custGeom>
            <a:avLst/>
            <a:gdLst/>
            <a:ahLst/>
            <a:cxnLst/>
            <a:rect l="l" t="t" r="r" b="b"/>
            <a:pathLst>
              <a:path w="85089" h="85089">
                <a:moveTo>
                  <a:pt x="84708" y="42417"/>
                </a:moveTo>
                <a:lnTo>
                  <a:pt x="81387" y="58884"/>
                </a:lnTo>
                <a:lnTo>
                  <a:pt x="72326" y="72326"/>
                </a:lnTo>
                <a:lnTo>
                  <a:pt x="58884" y="81387"/>
                </a:lnTo>
                <a:lnTo>
                  <a:pt x="42417" y="84708"/>
                </a:lnTo>
                <a:lnTo>
                  <a:pt x="25878" y="81387"/>
                </a:lnTo>
                <a:lnTo>
                  <a:pt x="12398" y="72326"/>
                </a:lnTo>
                <a:lnTo>
                  <a:pt x="3323" y="58884"/>
                </a:lnTo>
                <a:lnTo>
                  <a:pt x="0" y="42417"/>
                </a:lnTo>
                <a:lnTo>
                  <a:pt x="3323" y="25931"/>
                </a:lnTo>
                <a:lnTo>
                  <a:pt x="12398" y="12445"/>
                </a:lnTo>
                <a:lnTo>
                  <a:pt x="25878" y="3341"/>
                </a:lnTo>
                <a:lnTo>
                  <a:pt x="42417" y="0"/>
                </a:lnTo>
                <a:lnTo>
                  <a:pt x="58884" y="3341"/>
                </a:lnTo>
                <a:lnTo>
                  <a:pt x="72326" y="12445"/>
                </a:lnTo>
                <a:lnTo>
                  <a:pt x="81387" y="25931"/>
                </a:lnTo>
                <a:lnTo>
                  <a:pt x="84708" y="42417"/>
                </a:lnTo>
                <a:close/>
              </a:path>
            </a:pathLst>
          </a:custGeom>
          <a:ln w="12700">
            <a:solidFill>
              <a:srgbClr val="000000"/>
            </a:solidFill>
          </a:ln>
        </p:spPr>
        <p:txBody>
          <a:bodyPr wrap="square" lIns="0" tIns="0" rIns="0" bIns="0" rtlCol="0"/>
          <a:lstStyle/>
          <a:p>
            <a:endParaRPr/>
          </a:p>
        </p:txBody>
      </p:sp>
      <p:sp>
        <p:nvSpPr>
          <p:cNvPr id="37" name="object 37"/>
          <p:cNvSpPr/>
          <p:nvPr/>
        </p:nvSpPr>
        <p:spPr>
          <a:xfrm>
            <a:off x="5358003" y="5306186"/>
            <a:ext cx="169545" cy="169545"/>
          </a:xfrm>
          <a:custGeom>
            <a:avLst/>
            <a:gdLst/>
            <a:ahLst/>
            <a:cxnLst/>
            <a:rect l="l" t="t" r="r" b="b"/>
            <a:pathLst>
              <a:path w="169545" h="169545">
                <a:moveTo>
                  <a:pt x="169418" y="84581"/>
                </a:moveTo>
                <a:lnTo>
                  <a:pt x="162754" y="117588"/>
                </a:lnTo>
                <a:lnTo>
                  <a:pt x="144589" y="144510"/>
                </a:lnTo>
                <a:lnTo>
                  <a:pt x="117661" y="162645"/>
                </a:lnTo>
                <a:lnTo>
                  <a:pt x="84709" y="169290"/>
                </a:lnTo>
                <a:lnTo>
                  <a:pt x="51756" y="162645"/>
                </a:lnTo>
                <a:lnTo>
                  <a:pt x="24828" y="144510"/>
                </a:lnTo>
                <a:lnTo>
                  <a:pt x="6663" y="117588"/>
                </a:lnTo>
                <a:lnTo>
                  <a:pt x="0" y="84581"/>
                </a:lnTo>
                <a:lnTo>
                  <a:pt x="6663" y="51649"/>
                </a:lnTo>
                <a:lnTo>
                  <a:pt x="24828" y="24765"/>
                </a:lnTo>
                <a:lnTo>
                  <a:pt x="51756" y="6643"/>
                </a:lnTo>
                <a:lnTo>
                  <a:pt x="84709" y="0"/>
                </a:lnTo>
                <a:lnTo>
                  <a:pt x="117661" y="6643"/>
                </a:lnTo>
                <a:lnTo>
                  <a:pt x="144589" y="24765"/>
                </a:lnTo>
                <a:lnTo>
                  <a:pt x="162754" y="51649"/>
                </a:lnTo>
                <a:lnTo>
                  <a:pt x="169418" y="84581"/>
                </a:lnTo>
                <a:close/>
              </a:path>
            </a:pathLst>
          </a:custGeom>
          <a:ln w="12700">
            <a:solidFill>
              <a:srgbClr val="000000"/>
            </a:solidFill>
          </a:ln>
        </p:spPr>
        <p:txBody>
          <a:bodyPr wrap="square" lIns="0" tIns="0" rIns="0" bIns="0" rtlCol="0"/>
          <a:lstStyle/>
          <a:p>
            <a:endParaRPr/>
          </a:p>
        </p:txBody>
      </p:sp>
      <p:sp>
        <p:nvSpPr>
          <p:cNvPr id="38" name="object 38"/>
          <p:cNvSpPr/>
          <p:nvPr/>
        </p:nvSpPr>
        <p:spPr>
          <a:xfrm>
            <a:off x="5575427" y="5169408"/>
            <a:ext cx="254000" cy="254000"/>
          </a:xfrm>
          <a:custGeom>
            <a:avLst/>
            <a:gdLst/>
            <a:ahLst/>
            <a:cxnLst/>
            <a:rect l="l" t="t" r="r" b="b"/>
            <a:pathLst>
              <a:path w="254000" h="254000">
                <a:moveTo>
                  <a:pt x="254000" y="127000"/>
                </a:moveTo>
                <a:lnTo>
                  <a:pt x="244014" y="176472"/>
                </a:lnTo>
                <a:lnTo>
                  <a:pt x="216788" y="216836"/>
                </a:lnTo>
                <a:lnTo>
                  <a:pt x="176418" y="244032"/>
                </a:lnTo>
                <a:lnTo>
                  <a:pt x="127000" y="254000"/>
                </a:lnTo>
                <a:lnTo>
                  <a:pt x="77581" y="244032"/>
                </a:lnTo>
                <a:lnTo>
                  <a:pt x="37211" y="216836"/>
                </a:lnTo>
                <a:lnTo>
                  <a:pt x="9985" y="176472"/>
                </a:lnTo>
                <a:lnTo>
                  <a:pt x="0" y="127000"/>
                </a:lnTo>
                <a:lnTo>
                  <a:pt x="9985" y="77581"/>
                </a:lnTo>
                <a:lnTo>
                  <a:pt x="37211" y="37211"/>
                </a:lnTo>
                <a:lnTo>
                  <a:pt x="77581" y="9985"/>
                </a:lnTo>
                <a:lnTo>
                  <a:pt x="127000" y="0"/>
                </a:lnTo>
                <a:lnTo>
                  <a:pt x="176418" y="9985"/>
                </a:lnTo>
                <a:lnTo>
                  <a:pt x="216788" y="37211"/>
                </a:lnTo>
                <a:lnTo>
                  <a:pt x="244014" y="77581"/>
                </a:lnTo>
                <a:lnTo>
                  <a:pt x="254000" y="127000"/>
                </a:lnTo>
                <a:close/>
              </a:path>
            </a:pathLst>
          </a:custGeom>
          <a:ln w="12700">
            <a:solidFill>
              <a:srgbClr val="000000"/>
            </a:solidFill>
          </a:ln>
        </p:spPr>
        <p:txBody>
          <a:bodyPr wrap="square" lIns="0" tIns="0" rIns="0" bIns="0" rtlCol="0"/>
          <a:lstStyle/>
          <a:p>
            <a:endParaRPr/>
          </a:p>
        </p:txBody>
      </p:sp>
      <p:sp>
        <p:nvSpPr>
          <p:cNvPr id="39" name="object 39"/>
          <p:cNvSpPr/>
          <p:nvPr/>
        </p:nvSpPr>
        <p:spPr>
          <a:xfrm>
            <a:off x="5596890" y="4857750"/>
            <a:ext cx="219075" cy="28575"/>
          </a:xfrm>
          <a:custGeom>
            <a:avLst/>
            <a:gdLst/>
            <a:ahLst/>
            <a:cxnLst/>
            <a:rect l="l" t="t" r="r" b="b"/>
            <a:pathLst>
              <a:path w="219075" h="28575">
                <a:moveTo>
                  <a:pt x="218948" y="28067"/>
                </a:moveTo>
                <a:lnTo>
                  <a:pt x="161788" y="28164"/>
                </a:lnTo>
                <a:lnTo>
                  <a:pt x="105616" y="23415"/>
                </a:lnTo>
                <a:lnTo>
                  <a:pt x="51373" y="13975"/>
                </a:lnTo>
                <a:lnTo>
                  <a:pt x="0" y="0"/>
                </a:lnTo>
              </a:path>
            </a:pathLst>
          </a:custGeom>
          <a:ln w="12700">
            <a:solidFill>
              <a:srgbClr val="000000"/>
            </a:solidFill>
          </a:ln>
        </p:spPr>
        <p:txBody>
          <a:bodyPr wrap="square" lIns="0" tIns="0" rIns="0" bIns="0" rtlCol="0"/>
          <a:lstStyle/>
          <a:p>
            <a:endParaRPr/>
          </a:p>
        </p:txBody>
      </p:sp>
      <p:sp>
        <p:nvSpPr>
          <p:cNvPr id="40" name="object 40"/>
          <p:cNvSpPr/>
          <p:nvPr/>
        </p:nvSpPr>
        <p:spPr>
          <a:xfrm>
            <a:off x="5913246" y="5193538"/>
            <a:ext cx="95885" cy="13970"/>
          </a:xfrm>
          <a:custGeom>
            <a:avLst/>
            <a:gdLst/>
            <a:ahLst/>
            <a:cxnLst/>
            <a:rect l="l" t="t" r="r" b="b"/>
            <a:pathLst>
              <a:path w="95885" h="13970">
                <a:moveTo>
                  <a:pt x="95757" y="0"/>
                </a:moveTo>
                <a:lnTo>
                  <a:pt x="72437" y="4693"/>
                </a:lnTo>
                <a:lnTo>
                  <a:pt x="48640" y="8493"/>
                </a:lnTo>
                <a:lnTo>
                  <a:pt x="24463" y="11412"/>
                </a:lnTo>
                <a:lnTo>
                  <a:pt x="0" y="13462"/>
                </a:lnTo>
              </a:path>
            </a:pathLst>
          </a:custGeom>
          <a:ln w="12700">
            <a:solidFill>
              <a:srgbClr val="000000"/>
            </a:solidFill>
          </a:ln>
        </p:spPr>
        <p:txBody>
          <a:bodyPr wrap="square" lIns="0" tIns="0" rIns="0" bIns="0" rtlCol="0"/>
          <a:lstStyle/>
          <a:p>
            <a:endParaRPr/>
          </a:p>
        </p:txBody>
      </p:sp>
      <p:sp>
        <p:nvSpPr>
          <p:cNvPr id="41" name="object 41"/>
          <p:cNvSpPr/>
          <p:nvPr/>
        </p:nvSpPr>
        <p:spPr>
          <a:xfrm>
            <a:off x="6776719" y="5280025"/>
            <a:ext cx="57785" cy="61594"/>
          </a:xfrm>
          <a:custGeom>
            <a:avLst/>
            <a:gdLst/>
            <a:ahLst/>
            <a:cxnLst/>
            <a:rect l="l" t="t" r="r" b="b"/>
            <a:pathLst>
              <a:path w="57784" h="61595">
                <a:moveTo>
                  <a:pt x="57657" y="61340"/>
                </a:moveTo>
                <a:lnTo>
                  <a:pt x="41040" y="46702"/>
                </a:lnTo>
                <a:lnTo>
                  <a:pt x="25876" y="31575"/>
                </a:lnTo>
                <a:lnTo>
                  <a:pt x="12188" y="15996"/>
                </a:lnTo>
                <a:lnTo>
                  <a:pt x="0" y="0"/>
                </a:lnTo>
              </a:path>
            </a:pathLst>
          </a:custGeom>
          <a:ln w="12700">
            <a:solidFill>
              <a:srgbClr val="000000"/>
            </a:solidFill>
          </a:ln>
        </p:spPr>
        <p:txBody>
          <a:bodyPr wrap="square" lIns="0" tIns="0" rIns="0" bIns="0" rtlCol="0"/>
          <a:lstStyle/>
          <a:p>
            <a:endParaRPr/>
          </a:p>
        </p:txBody>
      </p:sp>
      <p:sp>
        <p:nvSpPr>
          <p:cNvPr id="42" name="object 42"/>
          <p:cNvSpPr/>
          <p:nvPr/>
        </p:nvSpPr>
        <p:spPr>
          <a:xfrm>
            <a:off x="7878698" y="5188330"/>
            <a:ext cx="23495" cy="67310"/>
          </a:xfrm>
          <a:custGeom>
            <a:avLst/>
            <a:gdLst/>
            <a:ahLst/>
            <a:cxnLst/>
            <a:rect l="l" t="t" r="r" b="b"/>
            <a:pathLst>
              <a:path w="23495" h="67310">
                <a:moveTo>
                  <a:pt x="22986" y="0"/>
                </a:moveTo>
                <a:lnTo>
                  <a:pt x="19681" y="17089"/>
                </a:lnTo>
                <a:lnTo>
                  <a:pt x="14731" y="34036"/>
                </a:lnTo>
                <a:lnTo>
                  <a:pt x="8163" y="50792"/>
                </a:lnTo>
                <a:lnTo>
                  <a:pt x="0" y="67310"/>
                </a:lnTo>
              </a:path>
            </a:pathLst>
          </a:custGeom>
          <a:ln w="12699">
            <a:solidFill>
              <a:srgbClr val="000000"/>
            </a:solidFill>
          </a:ln>
        </p:spPr>
        <p:txBody>
          <a:bodyPr wrap="square" lIns="0" tIns="0" rIns="0" bIns="0" rtlCol="0"/>
          <a:lstStyle/>
          <a:p>
            <a:endParaRPr/>
          </a:p>
        </p:txBody>
      </p:sp>
      <p:sp>
        <p:nvSpPr>
          <p:cNvPr id="43" name="object 43"/>
          <p:cNvSpPr/>
          <p:nvPr/>
        </p:nvSpPr>
        <p:spPr>
          <a:xfrm>
            <a:off x="8360029" y="4772152"/>
            <a:ext cx="281305" cy="252095"/>
          </a:xfrm>
          <a:custGeom>
            <a:avLst/>
            <a:gdLst/>
            <a:ahLst/>
            <a:cxnLst/>
            <a:rect l="l" t="t" r="r" b="b"/>
            <a:pathLst>
              <a:path w="281304" h="252095">
                <a:moveTo>
                  <a:pt x="0" y="0"/>
                </a:moveTo>
                <a:lnTo>
                  <a:pt x="55312" y="17454"/>
                </a:lnTo>
                <a:lnTo>
                  <a:pt x="105504" y="38344"/>
                </a:lnTo>
                <a:lnTo>
                  <a:pt x="150189" y="62324"/>
                </a:lnTo>
                <a:lnTo>
                  <a:pt x="188978" y="89047"/>
                </a:lnTo>
                <a:lnTo>
                  <a:pt x="221485" y="118169"/>
                </a:lnTo>
                <a:lnTo>
                  <a:pt x="247320" y="149342"/>
                </a:lnTo>
                <a:lnTo>
                  <a:pt x="277427" y="216460"/>
                </a:lnTo>
                <a:lnTo>
                  <a:pt x="280924" y="251714"/>
                </a:lnTo>
              </a:path>
            </a:pathLst>
          </a:custGeom>
          <a:ln w="12700">
            <a:solidFill>
              <a:srgbClr val="000000"/>
            </a:solidFill>
          </a:ln>
        </p:spPr>
        <p:txBody>
          <a:bodyPr wrap="square" lIns="0" tIns="0" rIns="0" bIns="0" rtlCol="0"/>
          <a:lstStyle/>
          <a:p>
            <a:endParaRPr/>
          </a:p>
        </p:txBody>
      </p:sp>
      <p:sp>
        <p:nvSpPr>
          <p:cNvPr id="44" name="object 44"/>
          <p:cNvSpPr/>
          <p:nvPr/>
        </p:nvSpPr>
        <p:spPr>
          <a:xfrm>
            <a:off x="8897746" y="4504054"/>
            <a:ext cx="125095" cy="94615"/>
          </a:xfrm>
          <a:custGeom>
            <a:avLst/>
            <a:gdLst/>
            <a:ahLst/>
            <a:cxnLst/>
            <a:rect l="l" t="t" r="r" b="b"/>
            <a:pathLst>
              <a:path w="125095" h="94614">
                <a:moveTo>
                  <a:pt x="125095" y="0"/>
                </a:moveTo>
                <a:lnTo>
                  <a:pt x="101334" y="26513"/>
                </a:lnTo>
                <a:lnTo>
                  <a:pt x="72358" y="51228"/>
                </a:lnTo>
                <a:lnTo>
                  <a:pt x="38477" y="73919"/>
                </a:lnTo>
                <a:lnTo>
                  <a:pt x="0" y="94361"/>
                </a:lnTo>
              </a:path>
            </a:pathLst>
          </a:custGeom>
          <a:ln w="12700">
            <a:solidFill>
              <a:srgbClr val="000000"/>
            </a:solidFill>
          </a:ln>
        </p:spPr>
        <p:txBody>
          <a:bodyPr wrap="square" lIns="0" tIns="0" rIns="0" bIns="0" rtlCol="0"/>
          <a:lstStyle/>
          <a:p>
            <a:endParaRPr/>
          </a:p>
        </p:txBody>
      </p:sp>
      <p:sp>
        <p:nvSpPr>
          <p:cNvPr id="45" name="object 45"/>
          <p:cNvSpPr/>
          <p:nvPr/>
        </p:nvSpPr>
        <p:spPr>
          <a:xfrm>
            <a:off x="8722614" y="4153789"/>
            <a:ext cx="6985" cy="45085"/>
          </a:xfrm>
          <a:custGeom>
            <a:avLst/>
            <a:gdLst/>
            <a:ahLst/>
            <a:cxnLst/>
            <a:rect l="l" t="t" r="r" b="b"/>
            <a:pathLst>
              <a:path w="6984" h="45085">
                <a:moveTo>
                  <a:pt x="0" y="0"/>
                </a:moveTo>
                <a:lnTo>
                  <a:pt x="3067" y="11090"/>
                </a:lnTo>
                <a:lnTo>
                  <a:pt x="5206" y="22240"/>
                </a:lnTo>
                <a:lnTo>
                  <a:pt x="6393" y="33414"/>
                </a:lnTo>
                <a:lnTo>
                  <a:pt x="6603" y="44577"/>
                </a:lnTo>
              </a:path>
            </a:pathLst>
          </a:custGeom>
          <a:ln w="12700">
            <a:solidFill>
              <a:srgbClr val="000000"/>
            </a:solidFill>
          </a:ln>
        </p:spPr>
        <p:txBody>
          <a:bodyPr wrap="square" lIns="0" tIns="0" rIns="0" bIns="0" rtlCol="0"/>
          <a:lstStyle/>
          <a:p>
            <a:endParaRPr/>
          </a:p>
        </p:txBody>
      </p:sp>
      <p:sp>
        <p:nvSpPr>
          <p:cNvPr id="46" name="object 46"/>
          <p:cNvSpPr/>
          <p:nvPr/>
        </p:nvSpPr>
        <p:spPr>
          <a:xfrm>
            <a:off x="7923403" y="4044950"/>
            <a:ext cx="64135" cy="57150"/>
          </a:xfrm>
          <a:custGeom>
            <a:avLst/>
            <a:gdLst/>
            <a:ahLst/>
            <a:cxnLst/>
            <a:rect l="l" t="t" r="r" b="b"/>
            <a:pathLst>
              <a:path w="64134" h="57150">
                <a:moveTo>
                  <a:pt x="0" y="56895"/>
                </a:moveTo>
                <a:lnTo>
                  <a:pt x="13253" y="41737"/>
                </a:lnTo>
                <a:lnTo>
                  <a:pt x="28400" y="27162"/>
                </a:lnTo>
                <a:lnTo>
                  <a:pt x="45380" y="13229"/>
                </a:lnTo>
                <a:lnTo>
                  <a:pt x="64135" y="0"/>
                </a:lnTo>
              </a:path>
            </a:pathLst>
          </a:custGeom>
          <a:ln w="12700">
            <a:solidFill>
              <a:srgbClr val="000000"/>
            </a:solidFill>
          </a:ln>
        </p:spPr>
        <p:txBody>
          <a:bodyPr wrap="square" lIns="0" tIns="0" rIns="0" bIns="0" rtlCol="0"/>
          <a:lstStyle/>
          <a:p>
            <a:endParaRPr/>
          </a:p>
        </p:txBody>
      </p:sp>
      <p:sp>
        <p:nvSpPr>
          <p:cNvPr id="47" name="object 47"/>
          <p:cNvSpPr/>
          <p:nvPr/>
        </p:nvSpPr>
        <p:spPr>
          <a:xfrm>
            <a:off x="7323835" y="4079875"/>
            <a:ext cx="31115" cy="49530"/>
          </a:xfrm>
          <a:custGeom>
            <a:avLst/>
            <a:gdLst/>
            <a:ahLst/>
            <a:cxnLst/>
            <a:rect l="l" t="t" r="r" b="b"/>
            <a:pathLst>
              <a:path w="31115" h="49529">
                <a:moveTo>
                  <a:pt x="0" y="49022"/>
                </a:moveTo>
                <a:lnTo>
                  <a:pt x="5736" y="36379"/>
                </a:lnTo>
                <a:lnTo>
                  <a:pt x="12842" y="23987"/>
                </a:lnTo>
                <a:lnTo>
                  <a:pt x="21306" y="11856"/>
                </a:lnTo>
                <a:lnTo>
                  <a:pt x="31115" y="0"/>
                </a:lnTo>
              </a:path>
            </a:pathLst>
          </a:custGeom>
          <a:ln w="12700">
            <a:solidFill>
              <a:srgbClr val="000000"/>
            </a:solidFill>
          </a:ln>
        </p:spPr>
        <p:txBody>
          <a:bodyPr wrap="square" lIns="0" tIns="0" rIns="0" bIns="0" rtlCol="0"/>
          <a:lstStyle/>
          <a:p>
            <a:endParaRPr/>
          </a:p>
        </p:txBody>
      </p:sp>
      <p:sp>
        <p:nvSpPr>
          <p:cNvPr id="48" name="object 48"/>
          <p:cNvSpPr/>
          <p:nvPr/>
        </p:nvSpPr>
        <p:spPr>
          <a:xfrm>
            <a:off x="6620256" y="4145534"/>
            <a:ext cx="112395" cy="47625"/>
          </a:xfrm>
          <a:custGeom>
            <a:avLst/>
            <a:gdLst/>
            <a:ahLst/>
            <a:cxnLst/>
            <a:rect l="l" t="t" r="r" b="b"/>
            <a:pathLst>
              <a:path w="112395" h="47625">
                <a:moveTo>
                  <a:pt x="0" y="0"/>
                </a:moveTo>
                <a:lnTo>
                  <a:pt x="29989" y="10477"/>
                </a:lnTo>
                <a:lnTo>
                  <a:pt x="58753" y="21907"/>
                </a:lnTo>
                <a:lnTo>
                  <a:pt x="86207" y="34290"/>
                </a:lnTo>
                <a:lnTo>
                  <a:pt x="112268" y="47625"/>
                </a:lnTo>
              </a:path>
            </a:pathLst>
          </a:custGeom>
          <a:ln w="12700">
            <a:solidFill>
              <a:srgbClr val="000000"/>
            </a:solidFill>
          </a:ln>
        </p:spPr>
        <p:txBody>
          <a:bodyPr wrap="square" lIns="0" tIns="0" rIns="0" bIns="0" rtlCol="0"/>
          <a:lstStyle/>
          <a:p>
            <a:endParaRPr/>
          </a:p>
        </p:txBody>
      </p:sp>
      <p:sp>
        <p:nvSpPr>
          <p:cNvPr id="49" name="object 49"/>
          <p:cNvSpPr/>
          <p:nvPr/>
        </p:nvSpPr>
        <p:spPr>
          <a:xfrm>
            <a:off x="5747258" y="4469384"/>
            <a:ext cx="19685" cy="50165"/>
          </a:xfrm>
          <a:custGeom>
            <a:avLst/>
            <a:gdLst/>
            <a:ahLst/>
            <a:cxnLst/>
            <a:rect l="l" t="t" r="r" b="b"/>
            <a:pathLst>
              <a:path w="19685" h="50164">
                <a:moveTo>
                  <a:pt x="19684" y="50038"/>
                </a:moveTo>
                <a:lnTo>
                  <a:pt x="13448" y="37683"/>
                </a:lnTo>
                <a:lnTo>
                  <a:pt x="8080" y="25209"/>
                </a:lnTo>
                <a:lnTo>
                  <a:pt x="3593" y="12640"/>
                </a:lnTo>
                <a:lnTo>
                  <a:pt x="0" y="0"/>
                </a:lnTo>
              </a:path>
            </a:pathLst>
          </a:custGeom>
          <a:ln w="12700">
            <a:solidFill>
              <a:srgbClr val="000000"/>
            </a:solidFill>
          </a:ln>
        </p:spPr>
        <p:txBody>
          <a:bodyPr wrap="square" lIns="0" tIns="0" rIns="0" bIns="0" rtlCol="0"/>
          <a:lstStyle/>
          <a:p>
            <a:endParaRPr/>
          </a:p>
        </p:txBody>
      </p:sp>
      <p:sp>
        <p:nvSpPr>
          <p:cNvPr id="50" name="object 50"/>
          <p:cNvSpPr txBox="1"/>
          <p:nvPr/>
        </p:nvSpPr>
        <p:spPr>
          <a:xfrm>
            <a:off x="6116065" y="3997452"/>
            <a:ext cx="2057400" cy="1382395"/>
          </a:xfrm>
          <a:prstGeom prst="rect">
            <a:avLst/>
          </a:prstGeom>
        </p:spPr>
        <p:txBody>
          <a:bodyPr vert="horz" wrap="square" lIns="0" tIns="0" rIns="0" bIns="0" rtlCol="0">
            <a:spAutoFit/>
          </a:bodyPr>
          <a:lstStyle/>
          <a:p>
            <a:pPr marL="12700" marR="5080" algn="ctr">
              <a:lnSpc>
                <a:spcPct val="100000"/>
              </a:lnSpc>
            </a:pPr>
            <a:r>
              <a:rPr sz="1800" spc="-5" dirty="0">
                <a:latin typeface="Arial"/>
                <a:cs typeface="Arial"/>
              </a:rPr>
              <a:t>Use the  </a:t>
            </a:r>
            <a:r>
              <a:rPr sz="1800" b="1" spc="-10" dirty="0">
                <a:latin typeface="Arial"/>
                <a:cs typeface="Arial"/>
              </a:rPr>
              <a:t>printStackTrace()  </a:t>
            </a:r>
            <a:r>
              <a:rPr sz="1800" dirty="0">
                <a:latin typeface="Arial"/>
                <a:cs typeface="Arial"/>
              </a:rPr>
              <a:t>method, to </a:t>
            </a:r>
            <a:r>
              <a:rPr sz="1800" spc="-5" dirty="0">
                <a:latin typeface="Arial"/>
                <a:cs typeface="Arial"/>
              </a:rPr>
              <a:t>trace</a:t>
            </a:r>
            <a:r>
              <a:rPr sz="1800" spc="-100" dirty="0">
                <a:latin typeface="Arial"/>
                <a:cs typeface="Arial"/>
              </a:rPr>
              <a:t> </a:t>
            </a:r>
            <a:r>
              <a:rPr sz="1800" dirty="0">
                <a:latin typeface="Arial"/>
                <a:cs typeface="Arial"/>
              </a:rPr>
              <a:t>the  </a:t>
            </a:r>
            <a:r>
              <a:rPr sz="1800" spc="-5" dirty="0">
                <a:latin typeface="Arial"/>
                <a:cs typeface="Arial"/>
              </a:rPr>
              <a:t>origin </a:t>
            </a:r>
            <a:r>
              <a:rPr sz="1800" dirty="0">
                <a:latin typeface="Arial"/>
                <a:cs typeface="Arial"/>
              </a:rPr>
              <a:t>of </a:t>
            </a:r>
            <a:r>
              <a:rPr sz="1800" spc="-5" dirty="0">
                <a:latin typeface="Arial"/>
                <a:cs typeface="Arial"/>
              </a:rPr>
              <a:t>the  Exception</a:t>
            </a:r>
            <a:endParaRPr sz="1800">
              <a:latin typeface="Arial"/>
              <a:cs typeface="Arial"/>
            </a:endParaRPr>
          </a:p>
        </p:txBody>
      </p:sp>
      <p:sp>
        <p:nvSpPr>
          <p:cNvPr id="51" name="object 51"/>
          <p:cNvSpPr txBox="1"/>
          <p:nvPr/>
        </p:nvSpPr>
        <p:spPr>
          <a:xfrm>
            <a:off x="1145539" y="6048502"/>
            <a:ext cx="4819650" cy="765810"/>
          </a:xfrm>
          <a:prstGeom prst="rect">
            <a:avLst/>
          </a:prstGeom>
        </p:spPr>
        <p:txBody>
          <a:bodyPr vert="horz" wrap="square" lIns="0" tIns="0" rIns="0" bIns="0" rtlCol="0">
            <a:spAutoFit/>
          </a:bodyPr>
          <a:lstStyle/>
          <a:p>
            <a:pPr marL="165100">
              <a:lnSpc>
                <a:spcPct val="100000"/>
              </a:lnSpc>
            </a:pPr>
            <a:r>
              <a:rPr sz="2400" dirty="0">
                <a:latin typeface="Arial"/>
                <a:cs typeface="Arial"/>
              </a:rPr>
              <a:t>}</a:t>
            </a:r>
            <a:endParaRPr sz="2400">
              <a:latin typeface="Arial"/>
              <a:cs typeface="Arial"/>
            </a:endParaRPr>
          </a:p>
          <a:p>
            <a:pPr marL="12700">
              <a:lnSpc>
                <a:spcPct val="100000"/>
              </a:lnSpc>
              <a:spcBef>
                <a:spcPts val="190"/>
              </a:spcBef>
            </a:pPr>
            <a:r>
              <a:rPr sz="2400" spc="-5" dirty="0">
                <a:latin typeface="Arial"/>
                <a:cs typeface="Arial"/>
              </a:rPr>
              <a:t>See listing </a:t>
            </a:r>
            <a:r>
              <a:rPr sz="2400" dirty="0">
                <a:latin typeface="Arial"/>
                <a:cs typeface="Arial"/>
              </a:rPr>
              <a:t>:</a:t>
            </a:r>
            <a:r>
              <a:rPr sz="2400" spc="-5" dirty="0">
                <a:latin typeface="Arial"/>
                <a:cs typeface="Arial"/>
              </a:rPr>
              <a:t> </a:t>
            </a:r>
            <a:r>
              <a:rPr sz="2400" b="1" spc="-10" dirty="0">
                <a:solidFill>
                  <a:srgbClr val="FF6600"/>
                </a:solidFill>
                <a:latin typeface="Arial"/>
                <a:cs typeface="Arial"/>
              </a:rPr>
              <a:t>StackTraceDemo.java</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spc="-5" dirty="0"/>
              <a:t>Exception</a:t>
            </a:r>
            <a:r>
              <a:rPr sz="2000" spc="-45" dirty="0"/>
              <a:t> </a:t>
            </a:r>
            <a:r>
              <a:rPr sz="2000" spc="-5" dirty="0"/>
              <a:t>Handling</a:t>
            </a:r>
            <a:endParaRPr sz="2000"/>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5334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p:nvPr/>
        </p:nvSpPr>
        <p:spPr>
          <a:xfrm>
            <a:off x="1391919" y="538988"/>
            <a:ext cx="7401559" cy="436245"/>
          </a:xfrm>
          <a:prstGeom prst="rect">
            <a:avLst/>
          </a:prstGeom>
        </p:spPr>
        <p:txBody>
          <a:bodyPr vert="horz" wrap="square" lIns="0" tIns="0" rIns="0" bIns="0" rtlCol="0">
            <a:spAutoFit/>
          </a:bodyPr>
          <a:lstStyle/>
          <a:p>
            <a:pPr marL="12700">
              <a:lnSpc>
                <a:spcPct val="100000"/>
              </a:lnSpc>
            </a:pPr>
            <a:r>
              <a:rPr sz="2800" b="1" dirty="0">
                <a:solidFill>
                  <a:srgbClr val="FFFFFF"/>
                </a:solidFill>
                <a:latin typeface="Arial"/>
                <a:cs typeface="Arial"/>
              </a:rPr>
              <a:t>Specifying a method as throwing</a:t>
            </a:r>
            <a:r>
              <a:rPr sz="2800" b="1" spc="-70" dirty="0">
                <a:solidFill>
                  <a:srgbClr val="FFFFFF"/>
                </a:solidFill>
                <a:latin typeface="Arial"/>
                <a:cs typeface="Arial"/>
              </a:rPr>
              <a:t> </a:t>
            </a:r>
            <a:r>
              <a:rPr sz="2800" b="1" dirty="0">
                <a:solidFill>
                  <a:srgbClr val="FFFFFF"/>
                </a:solidFill>
                <a:latin typeface="Arial"/>
                <a:cs typeface="Arial"/>
              </a:rPr>
              <a:t>Exception</a:t>
            </a:r>
            <a:endParaRPr sz="2800">
              <a:latin typeface="Arial"/>
              <a:cs typeface="Arial"/>
            </a:endParaRPr>
          </a:p>
        </p:txBody>
      </p:sp>
      <p:sp>
        <p:nvSpPr>
          <p:cNvPr id="7" name="object 7"/>
          <p:cNvSpPr/>
          <p:nvPr/>
        </p:nvSpPr>
        <p:spPr>
          <a:xfrm>
            <a:off x="1024127" y="1202436"/>
            <a:ext cx="8019288" cy="312267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221739" y="1300734"/>
            <a:ext cx="2551430"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public void writeList() {</a:t>
            </a:r>
            <a:endParaRPr sz="2000">
              <a:latin typeface="Arial"/>
              <a:cs typeface="Arial"/>
            </a:endParaRPr>
          </a:p>
        </p:txBody>
      </p:sp>
      <p:sp>
        <p:nvSpPr>
          <p:cNvPr id="9" name="object 9"/>
          <p:cNvSpPr/>
          <p:nvPr/>
        </p:nvSpPr>
        <p:spPr>
          <a:xfrm>
            <a:off x="5102455" y="996176"/>
            <a:ext cx="4041775" cy="1600835"/>
          </a:xfrm>
          <a:custGeom>
            <a:avLst/>
            <a:gdLst/>
            <a:ahLst/>
            <a:cxnLst/>
            <a:rect l="l" t="t" r="r" b="b"/>
            <a:pathLst>
              <a:path w="4041775" h="1600835">
                <a:moveTo>
                  <a:pt x="2641632" y="1448827"/>
                </a:moveTo>
                <a:lnTo>
                  <a:pt x="1572664" y="1448827"/>
                </a:lnTo>
                <a:lnTo>
                  <a:pt x="1605562" y="1472624"/>
                </a:lnTo>
                <a:lnTo>
                  <a:pt x="1641990" y="1494706"/>
                </a:lnTo>
                <a:lnTo>
                  <a:pt x="1681705" y="1514979"/>
                </a:lnTo>
                <a:lnTo>
                  <a:pt x="1724461" y="1533346"/>
                </a:lnTo>
                <a:lnTo>
                  <a:pt x="1770015" y="1549713"/>
                </a:lnTo>
                <a:lnTo>
                  <a:pt x="1818123" y="1563985"/>
                </a:lnTo>
                <a:lnTo>
                  <a:pt x="1868542" y="1576066"/>
                </a:lnTo>
                <a:lnTo>
                  <a:pt x="1921025" y="1585860"/>
                </a:lnTo>
                <a:lnTo>
                  <a:pt x="1977818" y="1593526"/>
                </a:lnTo>
                <a:lnTo>
                  <a:pt x="2034680" y="1598371"/>
                </a:lnTo>
                <a:lnTo>
                  <a:pt x="2091328" y="1600478"/>
                </a:lnTo>
                <a:lnTo>
                  <a:pt x="2147480" y="1599926"/>
                </a:lnTo>
                <a:lnTo>
                  <a:pt x="2202852" y="1596795"/>
                </a:lnTo>
                <a:lnTo>
                  <a:pt x="2257161" y="1591166"/>
                </a:lnTo>
                <a:lnTo>
                  <a:pt x="2310124" y="1583120"/>
                </a:lnTo>
                <a:lnTo>
                  <a:pt x="2361458" y="1572736"/>
                </a:lnTo>
                <a:lnTo>
                  <a:pt x="2410880" y="1560095"/>
                </a:lnTo>
                <a:lnTo>
                  <a:pt x="2458106" y="1545278"/>
                </a:lnTo>
                <a:lnTo>
                  <a:pt x="2502854" y="1528364"/>
                </a:lnTo>
                <a:lnTo>
                  <a:pt x="2544840" y="1509435"/>
                </a:lnTo>
                <a:lnTo>
                  <a:pt x="2583781" y="1488569"/>
                </a:lnTo>
                <a:lnTo>
                  <a:pt x="2619394" y="1465849"/>
                </a:lnTo>
                <a:lnTo>
                  <a:pt x="2641632" y="1448827"/>
                </a:lnTo>
                <a:close/>
              </a:path>
              <a:path w="4041775" h="1600835">
                <a:moveTo>
                  <a:pt x="3419907" y="1308238"/>
                </a:moveTo>
                <a:lnTo>
                  <a:pt x="555902" y="1308238"/>
                </a:lnTo>
                <a:lnTo>
                  <a:pt x="558442" y="1310651"/>
                </a:lnTo>
                <a:lnTo>
                  <a:pt x="593644" y="1339769"/>
                </a:lnTo>
                <a:lnTo>
                  <a:pt x="626452" y="1362613"/>
                </a:lnTo>
                <a:lnTo>
                  <a:pt x="661878" y="1383856"/>
                </a:lnTo>
                <a:lnTo>
                  <a:pt x="699727" y="1403472"/>
                </a:lnTo>
                <a:lnTo>
                  <a:pt x="739804" y="1421436"/>
                </a:lnTo>
                <a:lnTo>
                  <a:pt x="781912" y="1437720"/>
                </a:lnTo>
                <a:lnTo>
                  <a:pt x="825858" y="1452300"/>
                </a:lnTo>
                <a:lnTo>
                  <a:pt x="871445" y="1465149"/>
                </a:lnTo>
                <a:lnTo>
                  <a:pt x="918478" y="1476242"/>
                </a:lnTo>
                <a:lnTo>
                  <a:pt x="966763" y="1485553"/>
                </a:lnTo>
                <a:lnTo>
                  <a:pt x="1016103" y="1493055"/>
                </a:lnTo>
                <a:lnTo>
                  <a:pt x="1066303" y="1498723"/>
                </a:lnTo>
                <a:lnTo>
                  <a:pt x="1117169" y="1502531"/>
                </a:lnTo>
                <a:lnTo>
                  <a:pt x="1168504" y="1504454"/>
                </a:lnTo>
                <a:lnTo>
                  <a:pt x="1220114" y="1504464"/>
                </a:lnTo>
                <a:lnTo>
                  <a:pt x="1271868" y="1502531"/>
                </a:lnTo>
                <a:lnTo>
                  <a:pt x="1323376" y="1498645"/>
                </a:lnTo>
                <a:lnTo>
                  <a:pt x="1374637" y="1492764"/>
                </a:lnTo>
                <a:lnTo>
                  <a:pt x="1425392" y="1484868"/>
                </a:lnTo>
                <a:lnTo>
                  <a:pt x="1475445" y="1474931"/>
                </a:lnTo>
                <a:lnTo>
                  <a:pt x="1524601" y="1462926"/>
                </a:lnTo>
                <a:lnTo>
                  <a:pt x="1572664" y="1448827"/>
                </a:lnTo>
                <a:lnTo>
                  <a:pt x="2641632" y="1448827"/>
                </a:lnTo>
                <a:lnTo>
                  <a:pt x="2651396" y="1441354"/>
                </a:lnTo>
                <a:lnTo>
                  <a:pt x="2679503" y="1415164"/>
                </a:lnTo>
                <a:lnTo>
                  <a:pt x="2703434" y="1387360"/>
                </a:lnTo>
                <a:lnTo>
                  <a:pt x="2722903" y="1358022"/>
                </a:lnTo>
                <a:lnTo>
                  <a:pt x="3305333" y="1358022"/>
                </a:lnTo>
                <a:lnTo>
                  <a:pt x="3336554" y="1347363"/>
                </a:lnTo>
                <a:lnTo>
                  <a:pt x="3380597" y="1328697"/>
                </a:lnTo>
                <a:lnTo>
                  <a:pt x="3419907" y="1308238"/>
                </a:lnTo>
                <a:close/>
              </a:path>
              <a:path w="4041775" h="1600835">
                <a:moveTo>
                  <a:pt x="3305333" y="1358022"/>
                </a:moveTo>
                <a:lnTo>
                  <a:pt x="2722903" y="1358022"/>
                </a:lnTo>
                <a:lnTo>
                  <a:pt x="2767070" y="1371148"/>
                </a:lnTo>
                <a:lnTo>
                  <a:pt x="2813134" y="1382040"/>
                </a:lnTo>
                <a:lnTo>
                  <a:pt x="2860793" y="1390646"/>
                </a:lnTo>
                <a:lnTo>
                  <a:pt x="2909744" y="1396913"/>
                </a:lnTo>
                <a:lnTo>
                  <a:pt x="2959682" y="1400788"/>
                </a:lnTo>
                <a:lnTo>
                  <a:pt x="3010304" y="1402218"/>
                </a:lnTo>
                <a:lnTo>
                  <a:pt x="3070364" y="1400759"/>
                </a:lnTo>
                <a:lnTo>
                  <a:pt x="3128602" y="1395992"/>
                </a:lnTo>
                <a:lnTo>
                  <a:pt x="3184679" y="1388092"/>
                </a:lnTo>
                <a:lnTo>
                  <a:pt x="3238256" y="1377236"/>
                </a:lnTo>
                <a:lnTo>
                  <a:pt x="3288994" y="1363601"/>
                </a:lnTo>
                <a:lnTo>
                  <a:pt x="3305333" y="1358022"/>
                </a:lnTo>
                <a:close/>
              </a:path>
              <a:path w="4041775" h="1600835">
                <a:moveTo>
                  <a:pt x="1032146" y="140577"/>
                </a:moveTo>
                <a:lnTo>
                  <a:pt x="978642" y="140861"/>
                </a:lnTo>
                <a:lnTo>
                  <a:pt x="925091" y="143521"/>
                </a:lnTo>
                <a:lnTo>
                  <a:pt x="864100" y="149493"/>
                </a:lnTo>
                <a:lnTo>
                  <a:pt x="805530" y="158337"/>
                </a:lnTo>
                <a:lnTo>
                  <a:pt x="749613" y="169892"/>
                </a:lnTo>
                <a:lnTo>
                  <a:pt x="696578" y="183999"/>
                </a:lnTo>
                <a:lnTo>
                  <a:pt x="646658" y="200498"/>
                </a:lnTo>
                <a:lnTo>
                  <a:pt x="600081" y="219227"/>
                </a:lnTo>
                <a:lnTo>
                  <a:pt x="557079" y="240027"/>
                </a:lnTo>
                <a:lnTo>
                  <a:pt x="517883" y="262738"/>
                </a:lnTo>
                <a:lnTo>
                  <a:pt x="482723" y="287200"/>
                </a:lnTo>
                <a:lnTo>
                  <a:pt x="451830" y="313251"/>
                </a:lnTo>
                <a:lnTo>
                  <a:pt x="425434" y="340733"/>
                </a:lnTo>
                <a:lnTo>
                  <a:pt x="387057" y="399345"/>
                </a:lnTo>
                <a:lnTo>
                  <a:pt x="369437" y="461755"/>
                </a:lnTo>
                <a:lnTo>
                  <a:pt x="368987" y="493983"/>
                </a:lnTo>
                <a:lnTo>
                  <a:pt x="374419" y="526680"/>
                </a:lnTo>
                <a:lnTo>
                  <a:pt x="370990" y="531633"/>
                </a:lnTo>
                <a:lnTo>
                  <a:pt x="315749" y="536706"/>
                </a:lnTo>
                <a:lnTo>
                  <a:pt x="262891" y="545578"/>
                </a:lnTo>
                <a:lnTo>
                  <a:pt x="213043" y="558036"/>
                </a:lnTo>
                <a:lnTo>
                  <a:pt x="166832" y="573866"/>
                </a:lnTo>
                <a:lnTo>
                  <a:pt x="124884" y="592854"/>
                </a:lnTo>
                <a:lnTo>
                  <a:pt x="87826" y="614789"/>
                </a:lnTo>
                <a:lnTo>
                  <a:pt x="56284" y="639456"/>
                </a:lnTo>
                <a:lnTo>
                  <a:pt x="27018" y="671726"/>
                </a:lnTo>
                <a:lnTo>
                  <a:pt x="8359" y="705180"/>
                </a:lnTo>
                <a:lnTo>
                  <a:pt x="0" y="739197"/>
                </a:lnTo>
                <a:lnTo>
                  <a:pt x="1636" y="773154"/>
                </a:lnTo>
                <a:lnTo>
                  <a:pt x="33671" y="838402"/>
                </a:lnTo>
                <a:lnTo>
                  <a:pt x="63459" y="868450"/>
                </a:lnTo>
                <a:lnTo>
                  <a:pt x="102021" y="895952"/>
                </a:lnTo>
                <a:lnTo>
                  <a:pt x="149049" y="920285"/>
                </a:lnTo>
                <a:lnTo>
                  <a:pt x="204239" y="940827"/>
                </a:lnTo>
                <a:lnTo>
                  <a:pt x="159426" y="971003"/>
                </a:lnTo>
                <a:lnTo>
                  <a:pt x="125597" y="1004439"/>
                </a:lnTo>
                <a:lnTo>
                  <a:pt x="103253" y="1040314"/>
                </a:lnTo>
                <a:lnTo>
                  <a:pt x="92894" y="1077805"/>
                </a:lnTo>
                <a:lnTo>
                  <a:pt x="95019" y="1116087"/>
                </a:lnTo>
                <a:lnTo>
                  <a:pt x="126437" y="1177903"/>
                </a:lnTo>
                <a:lnTo>
                  <a:pt x="153730" y="1205524"/>
                </a:lnTo>
                <a:lnTo>
                  <a:pt x="187793" y="1230556"/>
                </a:lnTo>
                <a:lnTo>
                  <a:pt x="227914" y="1252701"/>
                </a:lnTo>
                <a:lnTo>
                  <a:pt x="273379" y="1271661"/>
                </a:lnTo>
                <a:lnTo>
                  <a:pt x="323475" y="1287137"/>
                </a:lnTo>
                <a:lnTo>
                  <a:pt x="377489" y="1298831"/>
                </a:lnTo>
                <a:lnTo>
                  <a:pt x="434707" y="1306445"/>
                </a:lnTo>
                <a:lnTo>
                  <a:pt x="494416" y="1309680"/>
                </a:lnTo>
                <a:lnTo>
                  <a:pt x="555902" y="1308238"/>
                </a:lnTo>
                <a:lnTo>
                  <a:pt x="3419907" y="1308238"/>
                </a:lnTo>
                <a:lnTo>
                  <a:pt x="3456778" y="1284791"/>
                </a:lnTo>
                <a:lnTo>
                  <a:pt x="3488238" y="1259903"/>
                </a:lnTo>
                <a:lnTo>
                  <a:pt x="3536202" y="1205139"/>
                </a:lnTo>
                <a:lnTo>
                  <a:pt x="3561966" y="1144899"/>
                </a:lnTo>
                <a:lnTo>
                  <a:pt x="3565675" y="1113166"/>
                </a:lnTo>
                <a:lnTo>
                  <a:pt x="3620059" y="1107802"/>
                </a:lnTo>
                <a:lnTo>
                  <a:pt x="3673174" y="1100010"/>
                </a:lnTo>
                <a:lnTo>
                  <a:pt x="3724743" y="1089862"/>
                </a:lnTo>
                <a:lnTo>
                  <a:pt x="3774491" y="1077428"/>
                </a:lnTo>
                <a:lnTo>
                  <a:pt x="3822145" y="1062778"/>
                </a:lnTo>
                <a:lnTo>
                  <a:pt x="3867427" y="1045983"/>
                </a:lnTo>
                <a:lnTo>
                  <a:pt x="3917733" y="1023308"/>
                </a:lnTo>
                <a:lnTo>
                  <a:pt x="3962598" y="998542"/>
                </a:lnTo>
                <a:lnTo>
                  <a:pt x="4001963" y="971927"/>
                </a:lnTo>
                <a:lnTo>
                  <a:pt x="4035768" y="943703"/>
                </a:lnTo>
                <a:lnTo>
                  <a:pt x="4041544" y="937638"/>
                </a:lnTo>
                <a:lnTo>
                  <a:pt x="4041544" y="612973"/>
                </a:lnTo>
                <a:lnTo>
                  <a:pt x="4023712" y="595836"/>
                </a:lnTo>
                <a:lnTo>
                  <a:pt x="3986172" y="567066"/>
                </a:lnTo>
                <a:lnTo>
                  <a:pt x="3992840" y="558405"/>
                </a:lnTo>
                <a:lnTo>
                  <a:pt x="4022326" y="498486"/>
                </a:lnTo>
                <a:lnTo>
                  <a:pt x="4027290" y="465487"/>
                </a:lnTo>
                <a:lnTo>
                  <a:pt x="4024639" y="432945"/>
                </a:lnTo>
                <a:lnTo>
                  <a:pt x="3997829" y="370476"/>
                </a:lnTo>
                <a:lnTo>
                  <a:pt x="3944568" y="313559"/>
                </a:lnTo>
                <a:lnTo>
                  <a:pt x="3908853" y="287957"/>
                </a:lnTo>
                <a:lnTo>
                  <a:pt x="3867527" y="264674"/>
                </a:lnTo>
                <a:lnTo>
                  <a:pt x="3820925" y="244019"/>
                </a:lnTo>
                <a:lnTo>
                  <a:pt x="3769380" y="226303"/>
                </a:lnTo>
                <a:lnTo>
                  <a:pt x="3713226" y="211835"/>
                </a:lnTo>
                <a:lnTo>
                  <a:pt x="3652797" y="200925"/>
                </a:lnTo>
                <a:lnTo>
                  <a:pt x="3645681" y="187082"/>
                </a:lnTo>
                <a:lnTo>
                  <a:pt x="1336952" y="187082"/>
                </a:lnTo>
                <a:lnTo>
                  <a:pt x="1289444" y="173740"/>
                </a:lnTo>
                <a:lnTo>
                  <a:pt x="1240256" y="162595"/>
                </a:lnTo>
                <a:lnTo>
                  <a:pt x="1189659" y="153676"/>
                </a:lnTo>
                <a:lnTo>
                  <a:pt x="1137927" y="147014"/>
                </a:lnTo>
                <a:lnTo>
                  <a:pt x="1085332" y="142637"/>
                </a:lnTo>
                <a:lnTo>
                  <a:pt x="1032146" y="140577"/>
                </a:lnTo>
                <a:close/>
              </a:path>
              <a:path w="4041775" h="1600835">
                <a:moveTo>
                  <a:pt x="1764914" y="44410"/>
                </a:moveTo>
                <a:lnTo>
                  <a:pt x="1712944" y="46969"/>
                </a:lnTo>
                <a:lnTo>
                  <a:pt x="1661895" y="52310"/>
                </a:lnTo>
                <a:lnTo>
                  <a:pt x="1612186" y="60365"/>
                </a:lnTo>
                <a:lnTo>
                  <a:pt x="1564236" y="71067"/>
                </a:lnTo>
                <a:lnTo>
                  <a:pt x="1518463" y="84349"/>
                </a:lnTo>
                <a:lnTo>
                  <a:pt x="1475289" y="100142"/>
                </a:lnTo>
                <a:lnTo>
                  <a:pt x="1435131" y="118379"/>
                </a:lnTo>
                <a:lnTo>
                  <a:pt x="1398410" y="138994"/>
                </a:lnTo>
                <a:lnTo>
                  <a:pt x="1365544" y="161917"/>
                </a:lnTo>
                <a:lnTo>
                  <a:pt x="1336952" y="187082"/>
                </a:lnTo>
                <a:lnTo>
                  <a:pt x="3645681" y="187082"/>
                </a:lnTo>
                <a:lnTo>
                  <a:pt x="3631872" y="160222"/>
                </a:lnTo>
                <a:lnTo>
                  <a:pt x="3598267" y="122281"/>
                </a:lnTo>
                <a:lnTo>
                  <a:pt x="3597302" y="121550"/>
                </a:lnTo>
                <a:lnTo>
                  <a:pt x="2141878" y="121550"/>
                </a:lnTo>
                <a:lnTo>
                  <a:pt x="2114799" y="108386"/>
                </a:lnTo>
                <a:lnTo>
                  <a:pt x="2055689" y="85439"/>
                </a:lnTo>
                <a:lnTo>
                  <a:pt x="1973612" y="63341"/>
                </a:lnTo>
                <a:lnTo>
                  <a:pt x="1922153" y="54098"/>
                </a:lnTo>
                <a:lnTo>
                  <a:pt x="1869938" y="47907"/>
                </a:lnTo>
                <a:lnTo>
                  <a:pt x="1817385" y="44700"/>
                </a:lnTo>
                <a:lnTo>
                  <a:pt x="1764914" y="44410"/>
                </a:lnTo>
                <a:close/>
              </a:path>
              <a:path w="4041775" h="1600835">
                <a:moveTo>
                  <a:pt x="2540124" y="0"/>
                </a:moveTo>
                <a:lnTo>
                  <a:pt x="2486406" y="73"/>
                </a:lnTo>
                <a:lnTo>
                  <a:pt x="2433504" y="3777"/>
                </a:lnTo>
                <a:lnTo>
                  <a:pt x="2382024" y="11010"/>
                </a:lnTo>
                <a:lnTo>
                  <a:pt x="2332808" y="21614"/>
                </a:lnTo>
                <a:lnTo>
                  <a:pt x="2286343" y="35510"/>
                </a:lnTo>
                <a:lnTo>
                  <a:pt x="2243353" y="52570"/>
                </a:lnTo>
                <a:lnTo>
                  <a:pt x="2204503" y="72674"/>
                </a:lnTo>
                <a:lnTo>
                  <a:pt x="2170456" y="95707"/>
                </a:lnTo>
                <a:lnTo>
                  <a:pt x="2141878" y="121550"/>
                </a:lnTo>
                <a:lnTo>
                  <a:pt x="3597302" y="121550"/>
                </a:lnTo>
                <a:lnTo>
                  <a:pt x="3552874" y="87911"/>
                </a:lnTo>
                <a:lnTo>
                  <a:pt x="3549984" y="86371"/>
                </a:lnTo>
                <a:lnTo>
                  <a:pt x="2844569" y="86371"/>
                </a:lnTo>
                <a:lnTo>
                  <a:pt x="2813621" y="67250"/>
                </a:lnTo>
                <a:lnTo>
                  <a:pt x="2778910" y="50176"/>
                </a:lnTo>
                <a:lnTo>
                  <a:pt x="2740771" y="35294"/>
                </a:lnTo>
                <a:lnTo>
                  <a:pt x="2699535" y="22744"/>
                </a:lnTo>
                <a:lnTo>
                  <a:pt x="2647354" y="11218"/>
                </a:lnTo>
                <a:lnTo>
                  <a:pt x="2593995" y="3676"/>
                </a:lnTo>
                <a:lnTo>
                  <a:pt x="2540124" y="0"/>
                </a:lnTo>
                <a:close/>
              </a:path>
              <a:path w="4041775" h="1600835">
                <a:moveTo>
                  <a:pt x="3210144" y="60"/>
                </a:moveTo>
                <a:lnTo>
                  <a:pt x="3159434" y="805"/>
                </a:lnTo>
                <a:lnTo>
                  <a:pt x="3109179" y="4462"/>
                </a:lnTo>
                <a:lnTo>
                  <a:pt x="3059867" y="11010"/>
                </a:lnTo>
                <a:lnTo>
                  <a:pt x="3011988" y="20427"/>
                </a:lnTo>
                <a:lnTo>
                  <a:pt x="2966030" y="32693"/>
                </a:lnTo>
                <a:lnTo>
                  <a:pt x="2922481" y="47786"/>
                </a:lnTo>
                <a:lnTo>
                  <a:pt x="2881832" y="65686"/>
                </a:lnTo>
                <a:lnTo>
                  <a:pt x="2844569" y="86371"/>
                </a:lnTo>
                <a:lnTo>
                  <a:pt x="3549984" y="86371"/>
                </a:lnTo>
                <a:lnTo>
                  <a:pt x="3496587" y="57923"/>
                </a:lnTo>
                <a:lnTo>
                  <a:pt x="3453412" y="40754"/>
                </a:lnTo>
                <a:lnTo>
                  <a:pt x="3407758" y="26622"/>
                </a:lnTo>
                <a:lnTo>
                  <a:pt x="3360116" y="15508"/>
                </a:lnTo>
                <a:lnTo>
                  <a:pt x="3310974" y="7391"/>
                </a:lnTo>
                <a:lnTo>
                  <a:pt x="3260820" y="2248"/>
                </a:lnTo>
                <a:lnTo>
                  <a:pt x="3210144" y="60"/>
                </a:lnTo>
                <a:close/>
              </a:path>
            </a:pathLst>
          </a:custGeom>
          <a:solidFill>
            <a:srgbClr val="FF6600"/>
          </a:solidFill>
        </p:spPr>
        <p:txBody>
          <a:bodyPr wrap="square" lIns="0" tIns="0" rIns="0" bIns="0" rtlCol="0"/>
          <a:lstStyle/>
          <a:p>
            <a:endParaRPr/>
          </a:p>
        </p:txBody>
      </p:sp>
      <p:sp>
        <p:nvSpPr>
          <p:cNvPr id="10" name="object 10"/>
          <p:cNvSpPr/>
          <p:nvPr/>
        </p:nvSpPr>
        <p:spPr>
          <a:xfrm>
            <a:off x="5869940" y="2996438"/>
            <a:ext cx="88900" cy="88900"/>
          </a:xfrm>
          <a:custGeom>
            <a:avLst/>
            <a:gdLst/>
            <a:ahLst/>
            <a:cxnLst/>
            <a:rect l="l" t="t" r="r" b="b"/>
            <a:pathLst>
              <a:path w="88900" h="88900">
                <a:moveTo>
                  <a:pt x="44450" y="0"/>
                </a:moveTo>
                <a:lnTo>
                  <a:pt x="27164" y="3480"/>
                </a:lnTo>
                <a:lnTo>
                  <a:pt x="13033" y="12985"/>
                </a:lnTo>
                <a:lnTo>
                  <a:pt x="3498" y="27110"/>
                </a:lnTo>
                <a:lnTo>
                  <a:pt x="0" y="44450"/>
                </a:lnTo>
                <a:lnTo>
                  <a:pt x="3498" y="61735"/>
                </a:lnTo>
                <a:lnTo>
                  <a:pt x="13033" y="75866"/>
                </a:lnTo>
                <a:lnTo>
                  <a:pt x="27164" y="85401"/>
                </a:lnTo>
                <a:lnTo>
                  <a:pt x="44450" y="88900"/>
                </a:lnTo>
                <a:lnTo>
                  <a:pt x="61789" y="85401"/>
                </a:lnTo>
                <a:lnTo>
                  <a:pt x="75914" y="75866"/>
                </a:lnTo>
                <a:lnTo>
                  <a:pt x="85419" y="61735"/>
                </a:lnTo>
                <a:lnTo>
                  <a:pt x="88900" y="44450"/>
                </a:lnTo>
                <a:lnTo>
                  <a:pt x="85419" y="27110"/>
                </a:lnTo>
                <a:lnTo>
                  <a:pt x="75914" y="12985"/>
                </a:lnTo>
                <a:lnTo>
                  <a:pt x="61789" y="3480"/>
                </a:lnTo>
                <a:lnTo>
                  <a:pt x="44450" y="0"/>
                </a:lnTo>
                <a:close/>
              </a:path>
            </a:pathLst>
          </a:custGeom>
          <a:solidFill>
            <a:srgbClr val="FF6600"/>
          </a:solidFill>
        </p:spPr>
        <p:txBody>
          <a:bodyPr wrap="square" lIns="0" tIns="0" rIns="0" bIns="0" rtlCol="0"/>
          <a:lstStyle/>
          <a:p>
            <a:endParaRPr/>
          </a:p>
        </p:txBody>
      </p:sp>
      <p:sp>
        <p:nvSpPr>
          <p:cNvPr id="11" name="object 11"/>
          <p:cNvSpPr/>
          <p:nvPr/>
        </p:nvSpPr>
        <p:spPr>
          <a:xfrm>
            <a:off x="5972428" y="2804795"/>
            <a:ext cx="177800" cy="177800"/>
          </a:xfrm>
          <a:custGeom>
            <a:avLst/>
            <a:gdLst/>
            <a:ahLst/>
            <a:cxnLst/>
            <a:rect l="l" t="t" r="r" b="b"/>
            <a:pathLst>
              <a:path w="177800" h="177800">
                <a:moveTo>
                  <a:pt x="88900" y="0"/>
                </a:moveTo>
                <a:lnTo>
                  <a:pt x="54328" y="6996"/>
                </a:lnTo>
                <a:lnTo>
                  <a:pt x="26066" y="26066"/>
                </a:lnTo>
                <a:lnTo>
                  <a:pt x="6996" y="54328"/>
                </a:lnTo>
                <a:lnTo>
                  <a:pt x="0" y="88900"/>
                </a:lnTo>
                <a:lnTo>
                  <a:pt x="6996" y="123525"/>
                </a:lnTo>
                <a:lnTo>
                  <a:pt x="26066" y="151780"/>
                </a:lnTo>
                <a:lnTo>
                  <a:pt x="54328" y="170820"/>
                </a:lnTo>
                <a:lnTo>
                  <a:pt x="88900" y="177800"/>
                </a:lnTo>
                <a:lnTo>
                  <a:pt x="123525" y="170820"/>
                </a:lnTo>
                <a:lnTo>
                  <a:pt x="151780" y="151780"/>
                </a:lnTo>
                <a:lnTo>
                  <a:pt x="170820" y="123525"/>
                </a:lnTo>
                <a:lnTo>
                  <a:pt x="177800" y="88900"/>
                </a:lnTo>
                <a:lnTo>
                  <a:pt x="170820" y="54328"/>
                </a:lnTo>
                <a:lnTo>
                  <a:pt x="151780" y="26066"/>
                </a:lnTo>
                <a:lnTo>
                  <a:pt x="123525" y="6996"/>
                </a:lnTo>
                <a:lnTo>
                  <a:pt x="88900" y="0"/>
                </a:lnTo>
                <a:close/>
              </a:path>
            </a:pathLst>
          </a:custGeom>
          <a:solidFill>
            <a:srgbClr val="FF6600"/>
          </a:solidFill>
        </p:spPr>
        <p:txBody>
          <a:bodyPr wrap="square" lIns="0" tIns="0" rIns="0" bIns="0" rtlCol="0"/>
          <a:lstStyle/>
          <a:p>
            <a:endParaRPr/>
          </a:p>
        </p:txBody>
      </p:sp>
      <p:sp>
        <p:nvSpPr>
          <p:cNvPr id="12" name="object 12"/>
          <p:cNvSpPr/>
          <p:nvPr/>
        </p:nvSpPr>
        <p:spPr>
          <a:xfrm>
            <a:off x="6137783" y="2550286"/>
            <a:ext cx="266700" cy="266700"/>
          </a:xfrm>
          <a:custGeom>
            <a:avLst/>
            <a:gdLst/>
            <a:ahLst/>
            <a:cxnLst/>
            <a:rect l="l" t="t" r="r" b="b"/>
            <a:pathLst>
              <a:path w="266700" h="266700">
                <a:moveTo>
                  <a:pt x="133350" y="0"/>
                </a:moveTo>
                <a:lnTo>
                  <a:pt x="91196" y="6797"/>
                </a:lnTo>
                <a:lnTo>
                  <a:pt x="54589" y="25725"/>
                </a:lnTo>
                <a:lnTo>
                  <a:pt x="25725" y="54589"/>
                </a:lnTo>
                <a:lnTo>
                  <a:pt x="6797" y="91196"/>
                </a:lnTo>
                <a:lnTo>
                  <a:pt x="0" y="133350"/>
                </a:lnTo>
                <a:lnTo>
                  <a:pt x="6797" y="175503"/>
                </a:lnTo>
                <a:lnTo>
                  <a:pt x="25725" y="212110"/>
                </a:lnTo>
                <a:lnTo>
                  <a:pt x="54589" y="240974"/>
                </a:lnTo>
                <a:lnTo>
                  <a:pt x="91196" y="259902"/>
                </a:lnTo>
                <a:lnTo>
                  <a:pt x="133350" y="266700"/>
                </a:lnTo>
                <a:lnTo>
                  <a:pt x="175503" y="259902"/>
                </a:lnTo>
                <a:lnTo>
                  <a:pt x="212110" y="240974"/>
                </a:lnTo>
                <a:lnTo>
                  <a:pt x="240974" y="212110"/>
                </a:lnTo>
                <a:lnTo>
                  <a:pt x="259902" y="175503"/>
                </a:lnTo>
                <a:lnTo>
                  <a:pt x="266700" y="133350"/>
                </a:lnTo>
                <a:lnTo>
                  <a:pt x="259902" y="91196"/>
                </a:lnTo>
                <a:lnTo>
                  <a:pt x="240974" y="54589"/>
                </a:lnTo>
                <a:lnTo>
                  <a:pt x="212110" y="25725"/>
                </a:lnTo>
                <a:lnTo>
                  <a:pt x="175503" y="6797"/>
                </a:lnTo>
                <a:lnTo>
                  <a:pt x="133350" y="0"/>
                </a:lnTo>
                <a:close/>
              </a:path>
            </a:pathLst>
          </a:custGeom>
          <a:solidFill>
            <a:srgbClr val="FF6600"/>
          </a:solidFill>
        </p:spPr>
        <p:txBody>
          <a:bodyPr wrap="square" lIns="0" tIns="0" rIns="0" bIns="0" rtlCol="0"/>
          <a:lstStyle/>
          <a:p>
            <a:endParaRPr/>
          </a:p>
        </p:txBody>
      </p:sp>
      <p:sp>
        <p:nvSpPr>
          <p:cNvPr id="13" name="object 13"/>
          <p:cNvSpPr/>
          <p:nvPr/>
        </p:nvSpPr>
        <p:spPr>
          <a:xfrm>
            <a:off x="5471443" y="996176"/>
            <a:ext cx="3672840" cy="613410"/>
          </a:xfrm>
          <a:custGeom>
            <a:avLst/>
            <a:gdLst/>
            <a:ahLst/>
            <a:cxnLst/>
            <a:rect l="l" t="t" r="r" b="b"/>
            <a:pathLst>
              <a:path w="3672840" h="613410">
                <a:moveTo>
                  <a:pt x="5431" y="526680"/>
                </a:moveTo>
                <a:lnTo>
                  <a:pt x="0" y="493983"/>
                </a:lnTo>
                <a:lnTo>
                  <a:pt x="449" y="461755"/>
                </a:lnTo>
                <a:lnTo>
                  <a:pt x="6549" y="430155"/>
                </a:lnTo>
                <a:lnTo>
                  <a:pt x="34778" y="369484"/>
                </a:lnTo>
                <a:lnTo>
                  <a:pt x="82842" y="313251"/>
                </a:lnTo>
                <a:lnTo>
                  <a:pt x="113735" y="287200"/>
                </a:lnTo>
                <a:lnTo>
                  <a:pt x="148895" y="262738"/>
                </a:lnTo>
                <a:lnTo>
                  <a:pt x="188091" y="240027"/>
                </a:lnTo>
                <a:lnTo>
                  <a:pt x="231093" y="219227"/>
                </a:lnTo>
                <a:lnTo>
                  <a:pt x="277670" y="200498"/>
                </a:lnTo>
                <a:lnTo>
                  <a:pt x="327590" y="183999"/>
                </a:lnTo>
                <a:lnTo>
                  <a:pt x="380625" y="169892"/>
                </a:lnTo>
                <a:lnTo>
                  <a:pt x="436542" y="158337"/>
                </a:lnTo>
                <a:lnTo>
                  <a:pt x="495112" y="149493"/>
                </a:lnTo>
                <a:lnTo>
                  <a:pt x="556103" y="143521"/>
                </a:lnTo>
                <a:lnTo>
                  <a:pt x="609654" y="140861"/>
                </a:lnTo>
                <a:lnTo>
                  <a:pt x="663158" y="140577"/>
                </a:lnTo>
                <a:lnTo>
                  <a:pt x="716344" y="142637"/>
                </a:lnTo>
                <a:lnTo>
                  <a:pt x="768939" y="147014"/>
                </a:lnTo>
                <a:lnTo>
                  <a:pt x="820671" y="153676"/>
                </a:lnTo>
                <a:lnTo>
                  <a:pt x="871268" y="162595"/>
                </a:lnTo>
                <a:lnTo>
                  <a:pt x="920456" y="173740"/>
                </a:lnTo>
                <a:lnTo>
                  <a:pt x="967964" y="187082"/>
                </a:lnTo>
                <a:lnTo>
                  <a:pt x="996556" y="161917"/>
                </a:lnTo>
                <a:lnTo>
                  <a:pt x="1029422" y="138994"/>
                </a:lnTo>
                <a:lnTo>
                  <a:pt x="1066143" y="118379"/>
                </a:lnTo>
                <a:lnTo>
                  <a:pt x="1106301" y="100142"/>
                </a:lnTo>
                <a:lnTo>
                  <a:pt x="1149475" y="84349"/>
                </a:lnTo>
                <a:lnTo>
                  <a:pt x="1195248" y="71067"/>
                </a:lnTo>
                <a:lnTo>
                  <a:pt x="1243198" y="60365"/>
                </a:lnTo>
                <a:lnTo>
                  <a:pt x="1292907" y="52310"/>
                </a:lnTo>
                <a:lnTo>
                  <a:pt x="1343956" y="46969"/>
                </a:lnTo>
                <a:lnTo>
                  <a:pt x="1395926" y="44410"/>
                </a:lnTo>
                <a:lnTo>
                  <a:pt x="1448397" y="44700"/>
                </a:lnTo>
                <a:lnTo>
                  <a:pt x="1500950" y="47907"/>
                </a:lnTo>
                <a:lnTo>
                  <a:pt x="1553165" y="54098"/>
                </a:lnTo>
                <a:lnTo>
                  <a:pt x="1604624" y="63341"/>
                </a:lnTo>
                <a:lnTo>
                  <a:pt x="1654907" y="75703"/>
                </a:lnTo>
                <a:lnTo>
                  <a:pt x="1717042" y="96341"/>
                </a:lnTo>
                <a:lnTo>
                  <a:pt x="1772890" y="121550"/>
                </a:lnTo>
                <a:lnTo>
                  <a:pt x="1801468" y="95707"/>
                </a:lnTo>
                <a:lnTo>
                  <a:pt x="1835515" y="72674"/>
                </a:lnTo>
                <a:lnTo>
                  <a:pt x="1874365" y="52570"/>
                </a:lnTo>
                <a:lnTo>
                  <a:pt x="1917355" y="35510"/>
                </a:lnTo>
                <a:lnTo>
                  <a:pt x="1963820" y="21614"/>
                </a:lnTo>
                <a:lnTo>
                  <a:pt x="2013095" y="10997"/>
                </a:lnTo>
                <a:lnTo>
                  <a:pt x="2064516" y="3777"/>
                </a:lnTo>
                <a:lnTo>
                  <a:pt x="2117418" y="73"/>
                </a:lnTo>
                <a:lnTo>
                  <a:pt x="2171136" y="0"/>
                </a:lnTo>
                <a:lnTo>
                  <a:pt x="2225007" y="3676"/>
                </a:lnTo>
                <a:lnTo>
                  <a:pt x="2278366" y="11218"/>
                </a:lnTo>
                <a:lnTo>
                  <a:pt x="2330547" y="22744"/>
                </a:lnTo>
                <a:lnTo>
                  <a:pt x="2371783" y="35294"/>
                </a:lnTo>
                <a:lnTo>
                  <a:pt x="2409922" y="50176"/>
                </a:lnTo>
                <a:lnTo>
                  <a:pt x="2444633" y="67250"/>
                </a:lnTo>
                <a:lnTo>
                  <a:pt x="2475581" y="86371"/>
                </a:lnTo>
                <a:lnTo>
                  <a:pt x="2512844" y="65686"/>
                </a:lnTo>
                <a:lnTo>
                  <a:pt x="2553493" y="47786"/>
                </a:lnTo>
                <a:lnTo>
                  <a:pt x="2597042" y="32693"/>
                </a:lnTo>
                <a:lnTo>
                  <a:pt x="2643000" y="20427"/>
                </a:lnTo>
                <a:lnTo>
                  <a:pt x="2690879" y="11010"/>
                </a:lnTo>
                <a:lnTo>
                  <a:pt x="2740191" y="4462"/>
                </a:lnTo>
                <a:lnTo>
                  <a:pt x="2790446" y="805"/>
                </a:lnTo>
                <a:lnTo>
                  <a:pt x="2841156" y="60"/>
                </a:lnTo>
                <a:lnTo>
                  <a:pt x="2891832" y="2248"/>
                </a:lnTo>
                <a:lnTo>
                  <a:pt x="2941986" y="7391"/>
                </a:lnTo>
                <a:lnTo>
                  <a:pt x="2991128" y="15508"/>
                </a:lnTo>
                <a:lnTo>
                  <a:pt x="3038770" y="26622"/>
                </a:lnTo>
                <a:lnTo>
                  <a:pt x="3084424" y="40754"/>
                </a:lnTo>
                <a:lnTo>
                  <a:pt x="3127599" y="57923"/>
                </a:lnTo>
                <a:lnTo>
                  <a:pt x="3183886" y="87911"/>
                </a:lnTo>
                <a:lnTo>
                  <a:pt x="3229279" y="122281"/>
                </a:lnTo>
                <a:lnTo>
                  <a:pt x="3262884" y="160222"/>
                </a:lnTo>
                <a:lnTo>
                  <a:pt x="3283809" y="200925"/>
                </a:lnTo>
                <a:lnTo>
                  <a:pt x="3344238" y="211835"/>
                </a:lnTo>
                <a:lnTo>
                  <a:pt x="3400392" y="226303"/>
                </a:lnTo>
                <a:lnTo>
                  <a:pt x="3451937" y="244019"/>
                </a:lnTo>
                <a:lnTo>
                  <a:pt x="3498539" y="264674"/>
                </a:lnTo>
                <a:lnTo>
                  <a:pt x="3539865" y="287957"/>
                </a:lnTo>
                <a:lnTo>
                  <a:pt x="3575580" y="313559"/>
                </a:lnTo>
                <a:lnTo>
                  <a:pt x="3605350" y="341168"/>
                </a:lnTo>
                <a:lnTo>
                  <a:pt x="3645719" y="401172"/>
                </a:lnTo>
                <a:lnTo>
                  <a:pt x="3658302" y="465487"/>
                </a:lnTo>
                <a:lnTo>
                  <a:pt x="3653338" y="498486"/>
                </a:lnTo>
                <a:lnTo>
                  <a:pt x="3635472" y="540652"/>
                </a:lnTo>
                <a:lnTo>
                  <a:pt x="3617184" y="567066"/>
                </a:lnTo>
                <a:lnTo>
                  <a:pt x="3654724" y="595836"/>
                </a:lnTo>
                <a:lnTo>
                  <a:pt x="3672556" y="612973"/>
                </a:lnTo>
              </a:path>
            </a:pathLst>
          </a:custGeom>
          <a:ln w="12699">
            <a:solidFill>
              <a:srgbClr val="000000"/>
            </a:solidFill>
          </a:ln>
        </p:spPr>
        <p:txBody>
          <a:bodyPr wrap="square" lIns="0" tIns="0" rIns="0" bIns="0" rtlCol="0"/>
          <a:lstStyle/>
          <a:p>
            <a:endParaRPr/>
          </a:p>
        </p:txBody>
      </p:sp>
      <p:sp>
        <p:nvSpPr>
          <p:cNvPr id="14" name="object 14"/>
          <p:cNvSpPr/>
          <p:nvPr/>
        </p:nvSpPr>
        <p:spPr>
          <a:xfrm>
            <a:off x="5102455" y="1522857"/>
            <a:ext cx="4041775" cy="1073785"/>
          </a:xfrm>
          <a:custGeom>
            <a:avLst/>
            <a:gdLst/>
            <a:ahLst/>
            <a:cxnLst/>
            <a:rect l="l" t="t" r="r" b="b"/>
            <a:pathLst>
              <a:path w="4041775" h="1073785">
                <a:moveTo>
                  <a:pt x="4041544" y="410957"/>
                </a:moveTo>
                <a:lnTo>
                  <a:pt x="4001963" y="445246"/>
                </a:lnTo>
                <a:lnTo>
                  <a:pt x="3962598" y="471861"/>
                </a:lnTo>
                <a:lnTo>
                  <a:pt x="3917733" y="496627"/>
                </a:lnTo>
                <a:lnTo>
                  <a:pt x="3867427" y="519302"/>
                </a:lnTo>
                <a:lnTo>
                  <a:pt x="3822145" y="536097"/>
                </a:lnTo>
                <a:lnTo>
                  <a:pt x="3774491" y="550747"/>
                </a:lnTo>
                <a:lnTo>
                  <a:pt x="3724743" y="563181"/>
                </a:lnTo>
                <a:lnTo>
                  <a:pt x="3673174" y="573329"/>
                </a:lnTo>
                <a:lnTo>
                  <a:pt x="3620059" y="581121"/>
                </a:lnTo>
                <a:lnTo>
                  <a:pt x="3565675" y="586485"/>
                </a:lnTo>
                <a:lnTo>
                  <a:pt x="3561966" y="618218"/>
                </a:lnTo>
                <a:lnTo>
                  <a:pt x="3536202" y="678458"/>
                </a:lnTo>
                <a:lnTo>
                  <a:pt x="3488238" y="733222"/>
                </a:lnTo>
                <a:lnTo>
                  <a:pt x="3456778" y="758110"/>
                </a:lnTo>
                <a:lnTo>
                  <a:pt x="3420785" y="781100"/>
                </a:lnTo>
                <a:lnTo>
                  <a:pt x="3380597" y="802016"/>
                </a:lnTo>
                <a:lnTo>
                  <a:pt x="3336554" y="820682"/>
                </a:lnTo>
                <a:lnTo>
                  <a:pt x="3288994" y="836920"/>
                </a:lnTo>
                <a:lnTo>
                  <a:pt x="3238256" y="850555"/>
                </a:lnTo>
                <a:lnTo>
                  <a:pt x="3184679" y="861411"/>
                </a:lnTo>
                <a:lnTo>
                  <a:pt x="3128602" y="869311"/>
                </a:lnTo>
                <a:lnTo>
                  <a:pt x="3070364" y="874078"/>
                </a:lnTo>
                <a:lnTo>
                  <a:pt x="3010304" y="875538"/>
                </a:lnTo>
                <a:lnTo>
                  <a:pt x="2959682" y="874107"/>
                </a:lnTo>
                <a:lnTo>
                  <a:pt x="2909744" y="870232"/>
                </a:lnTo>
                <a:lnTo>
                  <a:pt x="2860793" y="863965"/>
                </a:lnTo>
                <a:lnTo>
                  <a:pt x="2813134" y="855359"/>
                </a:lnTo>
                <a:lnTo>
                  <a:pt x="2767070" y="844467"/>
                </a:lnTo>
                <a:lnTo>
                  <a:pt x="2722903" y="831341"/>
                </a:lnTo>
                <a:lnTo>
                  <a:pt x="2703434" y="860679"/>
                </a:lnTo>
                <a:lnTo>
                  <a:pt x="2651396" y="914673"/>
                </a:lnTo>
                <a:lnTo>
                  <a:pt x="2619394" y="939168"/>
                </a:lnTo>
                <a:lnTo>
                  <a:pt x="2583781" y="961889"/>
                </a:lnTo>
                <a:lnTo>
                  <a:pt x="2544840" y="982754"/>
                </a:lnTo>
                <a:lnTo>
                  <a:pt x="2502854" y="1001683"/>
                </a:lnTo>
                <a:lnTo>
                  <a:pt x="2458106" y="1018597"/>
                </a:lnTo>
                <a:lnTo>
                  <a:pt x="2410880" y="1033414"/>
                </a:lnTo>
                <a:lnTo>
                  <a:pt x="2361458" y="1046055"/>
                </a:lnTo>
                <a:lnTo>
                  <a:pt x="2310124" y="1056439"/>
                </a:lnTo>
                <a:lnTo>
                  <a:pt x="2257161" y="1064485"/>
                </a:lnTo>
                <a:lnTo>
                  <a:pt x="2202852" y="1070114"/>
                </a:lnTo>
                <a:lnTo>
                  <a:pt x="2147480" y="1073245"/>
                </a:lnTo>
                <a:lnTo>
                  <a:pt x="2091328" y="1073797"/>
                </a:lnTo>
                <a:lnTo>
                  <a:pt x="2034680" y="1071690"/>
                </a:lnTo>
                <a:lnTo>
                  <a:pt x="1977818" y="1066845"/>
                </a:lnTo>
                <a:lnTo>
                  <a:pt x="1921025" y="1059179"/>
                </a:lnTo>
                <a:lnTo>
                  <a:pt x="1868542" y="1049385"/>
                </a:lnTo>
                <a:lnTo>
                  <a:pt x="1818123" y="1037304"/>
                </a:lnTo>
                <a:lnTo>
                  <a:pt x="1770015" y="1023032"/>
                </a:lnTo>
                <a:lnTo>
                  <a:pt x="1724461" y="1006665"/>
                </a:lnTo>
                <a:lnTo>
                  <a:pt x="1681705" y="988298"/>
                </a:lnTo>
                <a:lnTo>
                  <a:pt x="1641990" y="968025"/>
                </a:lnTo>
                <a:lnTo>
                  <a:pt x="1605562" y="945943"/>
                </a:lnTo>
                <a:lnTo>
                  <a:pt x="1572664" y="922146"/>
                </a:lnTo>
                <a:lnTo>
                  <a:pt x="1524601" y="936245"/>
                </a:lnTo>
                <a:lnTo>
                  <a:pt x="1475445" y="948250"/>
                </a:lnTo>
                <a:lnTo>
                  <a:pt x="1425392" y="958187"/>
                </a:lnTo>
                <a:lnTo>
                  <a:pt x="1374637" y="966084"/>
                </a:lnTo>
                <a:lnTo>
                  <a:pt x="1323376" y="971964"/>
                </a:lnTo>
                <a:lnTo>
                  <a:pt x="1271803" y="975855"/>
                </a:lnTo>
                <a:lnTo>
                  <a:pt x="1220114" y="977783"/>
                </a:lnTo>
                <a:lnTo>
                  <a:pt x="1168504" y="977773"/>
                </a:lnTo>
                <a:lnTo>
                  <a:pt x="1117169" y="975851"/>
                </a:lnTo>
                <a:lnTo>
                  <a:pt x="1066303" y="972042"/>
                </a:lnTo>
                <a:lnTo>
                  <a:pt x="1016103" y="966374"/>
                </a:lnTo>
                <a:lnTo>
                  <a:pt x="966763" y="958872"/>
                </a:lnTo>
                <a:lnTo>
                  <a:pt x="918478" y="949561"/>
                </a:lnTo>
                <a:lnTo>
                  <a:pt x="871445" y="938468"/>
                </a:lnTo>
                <a:lnTo>
                  <a:pt x="825858" y="925619"/>
                </a:lnTo>
                <a:lnTo>
                  <a:pt x="781912" y="911039"/>
                </a:lnTo>
                <a:lnTo>
                  <a:pt x="739804" y="894755"/>
                </a:lnTo>
                <a:lnTo>
                  <a:pt x="699727" y="876791"/>
                </a:lnTo>
                <a:lnTo>
                  <a:pt x="661878" y="857175"/>
                </a:lnTo>
                <a:lnTo>
                  <a:pt x="626452" y="835932"/>
                </a:lnTo>
                <a:lnTo>
                  <a:pt x="593644" y="813089"/>
                </a:lnTo>
                <a:lnTo>
                  <a:pt x="563649" y="788669"/>
                </a:lnTo>
                <a:lnTo>
                  <a:pt x="560982" y="786256"/>
                </a:lnTo>
                <a:lnTo>
                  <a:pt x="558442" y="783970"/>
                </a:lnTo>
                <a:lnTo>
                  <a:pt x="555902" y="781557"/>
                </a:lnTo>
                <a:lnTo>
                  <a:pt x="494416" y="782999"/>
                </a:lnTo>
                <a:lnTo>
                  <a:pt x="434707" y="779764"/>
                </a:lnTo>
                <a:lnTo>
                  <a:pt x="377489" y="772150"/>
                </a:lnTo>
                <a:lnTo>
                  <a:pt x="323475" y="760456"/>
                </a:lnTo>
                <a:lnTo>
                  <a:pt x="273379" y="744980"/>
                </a:lnTo>
                <a:lnTo>
                  <a:pt x="227914" y="726020"/>
                </a:lnTo>
                <a:lnTo>
                  <a:pt x="187793" y="703875"/>
                </a:lnTo>
                <a:lnTo>
                  <a:pt x="153730" y="678843"/>
                </a:lnTo>
                <a:lnTo>
                  <a:pt x="126437" y="651222"/>
                </a:lnTo>
                <a:lnTo>
                  <a:pt x="95019" y="589406"/>
                </a:lnTo>
                <a:lnTo>
                  <a:pt x="92894" y="551124"/>
                </a:lnTo>
                <a:lnTo>
                  <a:pt x="103253" y="513633"/>
                </a:lnTo>
                <a:lnTo>
                  <a:pt x="125597" y="477758"/>
                </a:lnTo>
                <a:lnTo>
                  <a:pt x="159426" y="444322"/>
                </a:lnTo>
                <a:lnTo>
                  <a:pt x="204239" y="414146"/>
                </a:lnTo>
                <a:lnTo>
                  <a:pt x="149049" y="393604"/>
                </a:lnTo>
                <a:lnTo>
                  <a:pt x="102021" y="369271"/>
                </a:lnTo>
                <a:lnTo>
                  <a:pt x="63459" y="341769"/>
                </a:lnTo>
                <a:lnTo>
                  <a:pt x="33671" y="311722"/>
                </a:lnTo>
                <a:lnTo>
                  <a:pt x="1636" y="246473"/>
                </a:lnTo>
                <a:lnTo>
                  <a:pt x="0" y="212516"/>
                </a:lnTo>
                <a:lnTo>
                  <a:pt x="8359" y="178500"/>
                </a:lnTo>
                <a:lnTo>
                  <a:pt x="27018" y="145045"/>
                </a:lnTo>
                <a:lnTo>
                  <a:pt x="56284" y="112775"/>
                </a:lnTo>
                <a:lnTo>
                  <a:pt x="87826" y="88108"/>
                </a:lnTo>
                <a:lnTo>
                  <a:pt x="124884" y="66174"/>
                </a:lnTo>
                <a:lnTo>
                  <a:pt x="166832" y="47185"/>
                </a:lnTo>
                <a:lnTo>
                  <a:pt x="213043" y="31355"/>
                </a:lnTo>
                <a:lnTo>
                  <a:pt x="262891" y="18897"/>
                </a:lnTo>
                <a:lnTo>
                  <a:pt x="315749" y="10025"/>
                </a:lnTo>
                <a:lnTo>
                  <a:pt x="370990" y="4952"/>
                </a:lnTo>
                <a:lnTo>
                  <a:pt x="374419" y="0"/>
                </a:lnTo>
              </a:path>
            </a:pathLst>
          </a:custGeom>
          <a:ln w="12700">
            <a:solidFill>
              <a:srgbClr val="000000"/>
            </a:solidFill>
          </a:ln>
        </p:spPr>
        <p:txBody>
          <a:bodyPr wrap="square" lIns="0" tIns="0" rIns="0" bIns="0" rtlCol="0"/>
          <a:lstStyle/>
          <a:p>
            <a:endParaRPr/>
          </a:p>
        </p:txBody>
      </p:sp>
      <p:sp>
        <p:nvSpPr>
          <p:cNvPr id="15" name="object 15"/>
          <p:cNvSpPr/>
          <p:nvPr/>
        </p:nvSpPr>
        <p:spPr>
          <a:xfrm>
            <a:off x="5869940" y="2996438"/>
            <a:ext cx="88900" cy="88900"/>
          </a:xfrm>
          <a:custGeom>
            <a:avLst/>
            <a:gdLst/>
            <a:ahLst/>
            <a:cxnLst/>
            <a:rect l="l" t="t" r="r" b="b"/>
            <a:pathLst>
              <a:path w="88900" h="88900">
                <a:moveTo>
                  <a:pt x="88900" y="44450"/>
                </a:moveTo>
                <a:lnTo>
                  <a:pt x="85419" y="61735"/>
                </a:lnTo>
                <a:lnTo>
                  <a:pt x="75914" y="75866"/>
                </a:lnTo>
                <a:lnTo>
                  <a:pt x="61789" y="85401"/>
                </a:lnTo>
                <a:lnTo>
                  <a:pt x="44450" y="88900"/>
                </a:lnTo>
                <a:lnTo>
                  <a:pt x="27164" y="85401"/>
                </a:lnTo>
                <a:lnTo>
                  <a:pt x="13033" y="75866"/>
                </a:lnTo>
                <a:lnTo>
                  <a:pt x="3498" y="61735"/>
                </a:lnTo>
                <a:lnTo>
                  <a:pt x="0" y="44450"/>
                </a:lnTo>
                <a:lnTo>
                  <a:pt x="3498" y="27110"/>
                </a:lnTo>
                <a:lnTo>
                  <a:pt x="13033" y="12985"/>
                </a:lnTo>
                <a:lnTo>
                  <a:pt x="27164" y="3480"/>
                </a:lnTo>
                <a:lnTo>
                  <a:pt x="44450" y="0"/>
                </a:lnTo>
                <a:lnTo>
                  <a:pt x="61789" y="3480"/>
                </a:lnTo>
                <a:lnTo>
                  <a:pt x="75914" y="12985"/>
                </a:lnTo>
                <a:lnTo>
                  <a:pt x="85419" y="27110"/>
                </a:lnTo>
                <a:lnTo>
                  <a:pt x="88900" y="44450"/>
                </a:lnTo>
                <a:close/>
              </a:path>
            </a:pathLst>
          </a:custGeom>
          <a:ln w="12700">
            <a:solidFill>
              <a:srgbClr val="000000"/>
            </a:solidFill>
          </a:ln>
        </p:spPr>
        <p:txBody>
          <a:bodyPr wrap="square" lIns="0" tIns="0" rIns="0" bIns="0" rtlCol="0"/>
          <a:lstStyle/>
          <a:p>
            <a:endParaRPr/>
          </a:p>
        </p:txBody>
      </p:sp>
      <p:sp>
        <p:nvSpPr>
          <p:cNvPr id="16" name="object 16"/>
          <p:cNvSpPr/>
          <p:nvPr/>
        </p:nvSpPr>
        <p:spPr>
          <a:xfrm>
            <a:off x="5972428" y="2804795"/>
            <a:ext cx="177800" cy="177800"/>
          </a:xfrm>
          <a:custGeom>
            <a:avLst/>
            <a:gdLst/>
            <a:ahLst/>
            <a:cxnLst/>
            <a:rect l="l" t="t" r="r" b="b"/>
            <a:pathLst>
              <a:path w="177800" h="177800">
                <a:moveTo>
                  <a:pt x="177800" y="88900"/>
                </a:moveTo>
                <a:lnTo>
                  <a:pt x="170820" y="123525"/>
                </a:lnTo>
                <a:lnTo>
                  <a:pt x="151780" y="151780"/>
                </a:lnTo>
                <a:lnTo>
                  <a:pt x="123525" y="170820"/>
                </a:lnTo>
                <a:lnTo>
                  <a:pt x="88900" y="177800"/>
                </a:lnTo>
                <a:lnTo>
                  <a:pt x="54328" y="170820"/>
                </a:lnTo>
                <a:lnTo>
                  <a:pt x="26066" y="151780"/>
                </a:lnTo>
                <a:lnTo>
                  <a:pt x="6996" y="123525"/>
                </a:lnTo>
                <a:lnTo>
                  <a:pt x="0" y="88900"/>
                </a:lnTo>
                <a:lnTo>
                  <a:pt x="6996" y="54328"/>
                </a:lnTo>
                <a:lnTo>
                  <a:pt x="26066" y="26066"/>
                </a:lnTo>
                <a:lnTo>
                  <a:pt x="54328" y="6996"/>
                </a:lnTo>
                <a:lnTo>
                  <a:pt x="88900" y="0"/>
                </a:lnTo>
                <a:lnTo>
                  <a:pt x="123525" y="6996"/>
                </a:lnTo>
                <a:lnTo>
                  <a:pt x="151780" y="26066"/>
                </a:lnTo>
                <a:lnTo>
                  <a:pt x="170820" y="54328"/>
                </a:lnTo>
                <a:lnTo>
                  <a:pt x="177800" y="889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6137783" y="2550286"/>
            <a:ext cx="266700" cy="266700"/>
          </a:xfrm>
          <a:custGeom>
            <a:avLst/>
            <a:gdLst/>
            <a:ahLst/>
            <a:cxnLst/>
            <a:rect l="l" t="t" r="r" b="b"/>
            <a:pathLst>
              <a:path w="266700" h="266700">
                <a:moveTo>
                  <a:pt x="266700" y="133350"/>
                </a:moveTo>
                <a:lnTo>
                  <a:pt x="259902" y="175503"/>
                </a:lnTo>
                <a:lnTo>
                  <a:pt x="240974" y="212110"/>
                </a:lnTo>
                <a:lnTo>
                  <a:pt x="212110" y="240974"/>
                </a:lnTo>
                <a:lnTo>
                  <a:pt x="175503" y="259902"/>
                </a:lnTo>
                <a:lnTo>
                  <a:pt x="133350" y="266700"/>
                </a:lnTo>
                <a:lnTo>
                  <a:pt x="91196" y="259902"/>
                </a:lnTo>
                <a:lnTo>
                  <a:pt x="54589" y="240974"/>
                </a:lnTo>
                <a:lnTo>
                  <a:pt x="25725" y="212110"/>
                </a:lnTo>
                <a:lnTo>
                  <a:pt x="6797" y="175503"/>
                </a:lnTo>
                <a:lnTo>
                  <a:pt x="0" y="133350"/>
                </a:lnTo>
                <a:lnTo>
                  <a:pt x="6797" y="91196"/>
                </a:lnTo>
                <a:lnTo>
                  <a:pt x="25725" y="54589"/>
                </a:lnTo>
                <a:lnTo>
                  <a:pt x="54589" y="25725"/>
                </a:lnTo>
                <a:lnTo>
                  <a:pt x="91196" y="6797"/>
                </a:lnTo>
                <a:lnTo>
                  <a:pt x="133350" y="0"/>
                </a:lnTo>
                <a:lnTo>
                  <a:pt x="175503" y="6797"/>
                </a:lnTo>
                <a:lnTo>
                  <a:pt x="212110" y="25725"/>
                </a:lnTo>
                <a:lnTo>
                  <a:pt x="240974" y="54589"/>
                </a:lnTo>
                <a:lnTo>
                  <a:pt x="259902" y="91196"/>
                </a:lnTo>
                <a:lnTo>
                  <a:pt x="266700" y="13335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311140" y="1930654"/>
            <a:ext cx="241300" cy="30480"/>
          </a:xfrm>
          <a:custGeom>
            <a:avLst/>
            <a:gdLst/>
            <a:ahLst/>
            <a:cxnLst/>
            <a:rect l="l" t="t" r="r" b="b"/>
            <a:pathLst>
              <a:path w="241300" h="30480">
                <a:moveTo>
                  <a:pt x="241300" y="29591"/>
                </a:moveTo>
                <a:lnTo>
                  <a:pt x="190869" y="30012"/>
                </a:lnTo>
                <a:lnTo>
                  <a:pt x="140982" y="27203"/>
                </a:lnTo>
                <a:lnTo>
                  <a:pt x="92179" y="21224"/>
                </a:lnTo>
                <a:lnTo>
                  <a:pt x="45004" y="12136"/>
                </a:lnTo>
                <a:lnTo>
                  <a:pt x="0" y="0"/>
                </a:lnTo>
              </a:path>
            </a:pathLst>
          </a:custGeom>
          <a:ln w="12699">
            <a:solidFill>
              <a:srgbClr val="000000"/>
            </a:solidFill>
          </a:ln>
        </p:spPr>
        <p:txBody>
          <a:bodyPr wrap="square" lIns="0" tIns="0" rIns="0" bIns="0" rtlCol="0"/>
          <a:lstStyle/>
          <a:p>
            <a:endParaRPr/>
          </a:p>
        </p:txBody>
      </p:sp>
      <p:sp>
        <p:nvSpPr>
          <p:cNvPr id="19" name="object 19"/>
          <p:cNvSpPr/>
          <p:nvPr/>
        </p:nvSpPr>
        <p:spPr>
          <a:xfrm>
            <a:off x="5659754" y="2283332"/>
            <a:ext cx="106045" cy="14604"/>
          </a:xfrm>
          <a:custGeom>
            <a:avLst/>
            <a:gdLst/>
            <a:ahLst/>
            <a:cxnLst/>
            <a:rect l="l" t="t" r="r" b="b"/>
            <a:pathLst>
              <a:path w="106045" h="14605">
                <a:moveTo>
                  <a:pt x="105537" y="0"/>
                </a:moveTo>
                <a:lnTo>
                  <a:pt x="79831" y="4881"/>
                </a:lnTo>
                <a:lnTo>
                  <a:pt x="53625" y="8858"/>
                </a:lnTo>
                <a:lnTo>
                  <a:pt x="26991" y="11930"/>
                </a:lnTo>
                <a:lnTo>
                  <a:pt x="0" y="14096"/>
                </a:lnTo>
              </a:path>
            </a:pathLst>
          </a:custGeom>
          <a:ln w="12700">
            <a:solidFill>
              <a:srgbClr val="000000"/>
            </a:solidFill>
          </a:ln>
        </p:spPr>
        <p:txBody>
          <a:bodyPr wrap="square" lIns="0" tIns="0" rIns="0" bIns="0" rtlCol="0"/>
          <a:lstStyle/>
          <a:p>
            <a:endParaRPr/>
          </a:p>
        </p:txBody>
      </p:sp>
      <p:sp>
        <p:nvSpPr>
          <p:cNvPr id="20" name="object 20"/>
          <p:cNvSpPr/>
          <p:nvPr/>
        </p:nvSpPr>
        <p:spPr>
          <a:xfrm>
            <a:off x="6611366" y="2374138"/>
            <a:ext cx="63500" cy="64769"/>
          </a:xfrm>
          <a:custGeom>
            <a:avLst/>
            <a:gdLst/>
            <a:ahLst/>
            <a:cxnLst/>
            <a:rect l="l" t="t" r="r" b="b"/>
            <a:pathLst>
              <a:path w="63500" h="64769">
                <a:moveTo>
                  <a:pt x="63500" y="64388"/>
                </a:moveTo>
                <a:lnTo>
                  <a:pt x="45219" y="48988"/>
                </a:lnTo>
                <a:lnTo>
                  <a:pt x="28511" y="33099"/>
                </a:lnTo>
                <a:lnTo>
                  <a:pt x="13422" y="16758"/>
                </a:lnTo>
                <a:lnTo>
                  <a:pt x="0" y="0"/>
                </a:lnTo>
              </a:path>
            </a:pathLst>
          </a:custGeom>
          <a:ln w="12700">
            <a:solidFill>
              <a:srgbClr val="000000"/>
            </a:solidFill>
          </a:ln>
        </p:spPr>
        <p:txBody>
          <a:bodyPr wrap="square" lIns="0" tIns="0" rIns="0" bIns="0" rtlCol="0"/>
          <a:lstStyle/>
          <a:p>
            <a:endParaRPr/>
          </a:p>
        </p:txBody>
      </p:sp>
      <p:sp>
        <p:nvSpPr>
          <p:cNvPr id="21" name="object 21"/>
          <p:cNvSpPr/>
          <p:nvPr/>
        </p:nvSpPr>
        <p:spPr>
          <a:xfrm>
            <a:off x="7825740" y="2277872"/>
            <a:ext cx="25400" cy="71120"/>
          </a:xfrm>
          <a:custGeom>
            <a:avLst/>
            <a:gdLst/>
            <a:ahLst/>
            <a:cxnLst/>
            <a:rect l="l" t="t" r="r" b="b"/>
            <a:pathLst>
              <a:path w="25400" h="71119">
                <a:moveTo>
                  <a:pt x="25400" y="0"/>
                </a:moveTo>
                <a:lnTo>
                  <a:pt x="21734" y="17928"/>
                </a:lnTo>
                <a:lnTo>
                  <a:pt x="16271" y="35702"/>
                </a:lnTo>
                <a:lnTo>
                  <a:pt x="9022" y="53310"/>
                </a:lnTo>
                <a:lnTo>
                  <a:pt x="0" y="70738"/>
                </a:lnTo>
              </a:path>
            </a:pathLst>
          </a:custGeom>
          <a:ln w="12700">
            <a:solidFill>
              <a:srgbClr val="000000"/>
            </a:solidFill>
          </a:ln>
        </p:spPr>
        <p:txBody>
          <a:bodyPr wrap="square" lIns="0" tIns="0" rIns="0" bIns="0" rtlCol="0"/>
          <a:lstStyle/>
          <a:p>
            <a:endParaRPr/>
          </a:p>
        </p:txBody>
      </p:sp>
      <p:sp>
        <p:nvSpPr>
          <p:cNvPr id="22" name="object 22"/>
          <p:cNvSpPr/>
          <p:nvPr/>
        </p:nvSpPr>
        <p:spPr>
          <a:xfrm>
            <a:off x="8356218" y="1840864"/>
            <a:ext cx="309880" cy="264795"/>
          </a:xfrm>
          <a:custGeom>
            <a:avLst/>
            <a:gdLst/>
            <a:ahLst/>
            <a:cxnLst/>
            <a:rect l="l" t="t" r="r" b="b"/>
            <a:pathLst>
              <a:path w="309879" h="264794">
                <a:moveTo>
                  <a:pt x="0" y="0"/>
                </a:moveTo>
                <a:lnTo>
                  <a:pt x="60949" y="18311"/>
                </a:lnTo>
                <a:lnTo>
                  <a:pt x="116260" y="40238"/>
                </a:lnTo>
                <a:lnTo>
                  <a:pt x="165504" y="65414"/>
                </a:lnTo>
                <a:lnTo>
                  <a:pt x="208254" y="93475"/>
                </a:lnTo>
                <a:lnTo>
                  <a:pt x="244082" y="124056"/>
                </a:lnTo>
                <a:lnTo>
                  <a:pt x="272560" y="156793"/>
                </a:lnTo>
                <a:lnTo>
                  <a:pt x="293262" y="191320"/>
                </a:lnTo>
                <a:lnTo>
                  <a:pt x="305760" y="227273"/>
                </a:lnTo>
                <a:lnTo>
                  <a:pt x="309625" y="264287"/>
                </a:lnTo>
              </a:path>
            </a:pathLst>
          </a:custGeom>
          <a:ln w="12700">
            <a:solidFill>
              <a:srgbClr val="000000"/>
            </a:solidFill>
          </a:ln>
        </p:spPr>
        <p:txBody>
          <a:bodyPr wrap="square" lIns="0" tIns="0" rIns="0" bIns="0" rtlCol="0"/>
          <a:lstStyle/>
          <a:p>
            <a:endParaRPr/>
          </a:p>
        </p:txBody>
      </p:sp>
      <p:sp>
        <p:nvSpPr>
          <p:cNvPr id="23" name="object 23"/>
          <p:cNvSpPr/>
          <p:nvPr/>
        </p:nvSpPr>
        <p:spPr>
          <a:xfrm>
            <a:off x="8948801" y="1559305"/>
            <a:ext cx="137795" cy="99695"/>
          </a:xfrm>
          <a:custGeom>
            <a:avLst/>
            <a:gdLst/>
            <a:ahLst/>
            <a:cxnLst/>
            <a:rect l="l" t="t" r="r" b="b"/>
            <a:pathLst>
              <a:path w="137795" h="99694">
                <a:moveTo>
                  <a:pt x="137795" y="0"/>
                </a:moveTo>
                <a:lnTo>
                  <a:pt x="111638" y="27820"/>
                </a:lnTo>
                <a:lnTo>
                  <a:pt x="79708" y="53784"/>
                </a:lnTo>
                <a:lnTo>
                  <a:pt x="42372" y="77652"/>
                </a:lnTo>
                <a:lnTo>
                  <a:pt x="0" y="99187"/>
                </a:lnTo>
              </a:path>
            </a:pathLst>
          </a:custGeom>
          <a:ln w="12700">
            <a:solidFill>
              <a:srgbClr val="000000"/>
            </a:solidFill>
          </a:ln>
        </p:spPr>
        <p:txBody>
          <a:bodyPr wrap="square" lIns="0" tIns="0" rIns="0" bIns="0" rtlCol="0"/>
          <a:lstStyle/>
          <a:p>
            <a:endParaRPr/>
          </a:p>
        </p:txBody>
      </p:sp>
      <p:sp>
        <p:nvSpPr>
          <p:cNvPr id="24" name="object 24"/>
          <p:cNvSpPr/>
          <p:nvPr/>
        </p:nvSpPr>
        <p:spPr>
          <a:xfrm>
            <a:off x="8755760" y="1191641"/>
            <a:ext cx="7620" cy="46990"/>
          </a:xfrm>
          <a:custGeom>
            <a:avLst/>
            <a:gdLst/>
            <a:ahLst/>
            <a:cxnLst/>
            <a:rect l="l" t="t" r="r" b="b"/>
            <a:pathLst>
              <a:path w="7620" h="46990">
                <a:moveTo>
                  <a:pt x="0" y="0"/>
                </a:moveTo>
                <a:lnTo>
                  <a:pt x="3399" y="11588"/>
                </a:lnTo>
                <a:lnTo>
                  <a:pt x="5762" y="23272"/>
                </a:lnTo>
                <a:lnTo>
                  <a:pt x="7054" y="35004"/>
                </a:lnTo>
                <a:lnTo>
                  <a:pt x="7239" y="46736"/>
                </a:lnTo>
              </a:path>
            </a:pathLst>
          </a:custGeom>
          <a:ln w="12700">
            <a:solidFill>
              <a:srgbClr val="000000"/>
            </a:solidFill>
          </a:ln>
        </p:spPr>
        <p:txBody>
          <a:bodyPr wrap="square" lIns="0" tIns="0" rIns="0" bIns="0" rtlCol="0"/>
          <a:lstStyle/>
          <a:p>
            <a:endParaRPr/>
          </a:p>
        </p:txBody>
      </p:sp>
      <p:sp>
        <p:nvSpPr>
          <p:cNvPr id="25" name="object 25"/>
          <p:cNvSpPr/>
          <p:nvPr/>
        </p:nvSpPr>
        <p:spPr>
          <a:xfrm>
            <a:off x="7875016" y="1077341"/>
            <a:ext cx="71120" cy="59690"/>
          </a:xfrm>
          <a:custGeom>
            <a:avLst/>
            <a:gdLst/>
            <a:ahLst/>
            <a:cxnLst/>
            <a:rect l="l" t="t" r="r" b="b"/>
            <a:pathLst>
              <a:path w="71120" h="59690">
                <a:moveTo>
                  <a:pt x="0" y="59689"/>
                </a:moveTo>
                <a:lnTo>
                  <a:pt x="14589" y="43773"/>
                </a:lnTo>
                <a:lnTo>
                  <a:pt x="31273" y="28463"/>
                </a:lnTo>
                <a:lnTo>
                  <a:pt x="50006" y="13844"/>
                </a:lnTo>
                <a:lnTo>
                  <a:pt x="70738" y="0"/>
                </a:lnTo>
              </a:path>
            </a:pathLst>
          </a:custGeom>
          <a:ln w="12700">
            <a:solidFill>
              <a:srgbClr val="000000"/>
            </a:solidFill>
          </a:ln>
        </p:spPr>
        <p:txBody>
          <a:bodyPr wrap="square" lIns="0" tIns="0" rIns="0" bIns="0" rtlCol="0"/>
          <a:lstStyle/>
          <a:p>
            <a:endParaRPr/>
          </a:p>
        </p:txBody>
      </p:sp>
      <p:sp>
        <p:nvSpPr>
          <p:cNvPr id="26" name="object 26"/>
          <p:cNvSpPr/>
          <p:nvPr/>
        </p:nvSpPr>
        <p:spPr>
          <a:xfrm>
            <a:off x="7214361" y="1113916"/>
            <a:ext cx="34290" cy="52069"/>
          </a:xfrm>
          <a:custGeom>
            <a:avLst/>
            <a:gdLst/>
            <a:ahLst/>
            <a:cxnLst/>
            <a:rect l="l" t="t" r="r" b="b"/>
            <a:pathLst>
              <a:path w="34290" h="52069">
                <a:moveTo>
                  <a:pt x="0" y="51562"/>
                </a:moveTo>
                <a:lnTo>
                  <a:pt x="6230" y="38254"/>
                </a:lnTo>
                <a:lnTo>
                  <a:pt x="14033" y="25209"/>
                </a:lnTo>
                <a:lnTo>
                  <a:pt x="23360" y="12449"/>
                </a:lnTo>
                <a:lnTo>
                  <a:pt x="34163" y="0"/>
                </a:lnTo>
              </a:path>
            </a:pathLst>
          </a:custGeom>
          <a:ln w="12700">
            <a:solidFill>
              <a:srgbClr val="000000"/>
            </a:solidFill>
          </a:ln>
        </p:spPr>
        <p:txBody>
          <a:bodyPr wrap="square" lIns="0" tIns="0" rIns="0" bIns="0" rtlCol="0"/>
          <a:lstStyle/>
          <a:p>
            <a:endParaRPr/>
          </a:p>
        </p:txBody>
      </p:sp>
      <p:sp>
        <p:nvSpPr>
          <p:cNvPr id="27" name="object 27"/>
          <p:cNvSpPr/>
          <p:nvPr/>
        </p:nvSpPr>
        <p:spPr>
          <a:xfrm>
            <a:off x="6438900" y="1182877"/>
            <a:ext cx="123825" cy="50165"/>
          </a:xfrm>
          <a:custGeom>
            <a:avLst/>
            <a:gdLst/>
            <a:ahLst/>
            <a:cxnLst/>
            <a:rect l="l" t="t" r="r" b="b"/>
            <a:pathLst>
              <a:path w="123825" h="50165">
                <a:moveTo>
                  <a:pt x="0" y="0"/>
                </a:moveTo>
                <a:lnTo>
                  <a:pt x="33063" y="10997"/>
                </a:lnTo>
                <a:lnTo>
                  <a:pt x="64770" y="23018"/>
                </a:lnTo>
                <a:lnTo>
                  <a:pt x="95047" y="36040"/>
                </a:lnTo>
                <a:lnTo>
                  <a:pt x="123825" y="50037"/>
                </a:lnTo>
              </a:path>
            </a:pathLst>
          </a:custGeom>
          <a:ln w="12699">
            <a:solidFill>
              <a:srgbClr val="000000"/>
            </a:solidFill>
          </a:ln>
        </p:spPr>
        <p:txBody>
          <a:bodyPr wrap="square" lIns="0" tIns="0" rIns="0" bIns="0" rtlCol="0"/>
          <a:lstStyle/>
          <a:p>
            <a:endParaRPr/>
          </a:p>
        </p:txBody>
      </p:sp>
      <p:sp>
        <p:nvSpPr>
          <p:cNvPr id="28" name="object 28"/>
          <p:cNvSpPr/>
          <p:nvPr/>
        </p:nvSpPr>
        <p:spPr>
          <a:xfrm>
            <a:off x="5476875" y="1522857"/>
            <a:ext cx="21590" cy="52705"/>
          </a:xfrm>
          <a:custGeom>
            <a:avLst/>
            <a:gdLst/>
            <a:ahLst/>
            <a:cxnLst/>
            <a:rect l="l" t="t" r="r" b="b"/>
            <a:pathLst>
              <a:path w="21589" h="52705">
                <a:moveTo>
                  <a:pt x="21589" y="52577"/>
                </a:moveTo>
                <a:lnTo>
                  <a:pt x="14733" y="39629"/>
                </a:lnTo>
                <a:lnTo>
                  <a:pt x="8842" y="26527"/>
                </a:lnTo>
                <a:lnTo>
                  <a:pt x="3927" y="13305"/>
                </a:lnTo>
                <a:lnTo>
                  <a:pt x="0" y="0"/>
                </a:lnTo>
              </a:path>
            </a:pathLst>
          </a:custGeom>
          <a:ln w="12700">
            <a:solidFill>
              <a:srgbClr val="000000"/>
            </a:solidFill>
          </a:ln>
        </p:spPr>
        <p:txBody>
          <a:bodyPr wrap="square" lIns="0" tIns="0" rIns="0" bIns="0" rtlCol="0"/>
          <a:lstStyle/>
          <a:p>
            <a:endParaRPr/>
          </a:p>
        </p:txBody>
      </p:sp>
      <p:sp>
        <p:nvSpPr>
          <p:cNvPr id="29" name="object 29"/>
          <p:cNvSpPr txBox="1"/>
          <p:nvPr/>
        </p:nvSpPr>
        <p:spPr>
          <a:xfrm>
            <a:off x="5779008" y="1199134"/>
            <a:ext cx="2476500" cy="559435"/>
          </a:xfrm>
          <a:prstGeom prst="rect">
            <a:avLst/>
          </a:prstGeom>
        </p:spPr>
        <p:txBody>
          <a:bodyPr vert="horz" wrap="square" lIns="0" tIns="0" rIns="0" bIns="0" rtlCol="0">
            <a:spAutoFit/>
          </a:bodyPr>
          <a:lstStyle/>
          <a:p>
            <a:pPr algn="ctr">
              <a:lnSpc>
                <a:spcPct val="100000"/>
              </a:lnSpc>
            </a:pPr>
            <a:r>
              <a:rPr sz="1800" dirty="0">
                <a:latin typeface="Arial"/>
                <a:cs typeface="Arial"/>
              </a:rPr>
              <a:t>writeList() method</a:t>
            </a:r>
            <a:r>
              <a:rPr sz="1800" spc="-110" dirty="0">
                <a:latin typeface="Arial"/>
                <a:cs typeface="Arial"/>
              </a:rPr>
              <a:t> </a:t>
            </a:r>
            <a:r>
              <a:rPr sz="1800" dirty="0">
                <a:latin typeface="Arial"/>
                <a:cs typeface="Arial"/>
              </a:rPr>
              <a:t>can</a:t>
            </a:r>
            <a:endParaRPr sz="1800">
              <a:latin typeface="Arial"/>
              <a:cs typeface="Arial"/>
            </a:endParaRPr>
          </a:p>
          <a:p>
            <a:pPr algn="ctr">
              <a:lnSpc>
                <a:spcPct val="100000"/>
              </a:lnSpc>
            </a:pPr>
            <a:r>
              <a:rPr sz="1800" spc="-5" dirty="0">
                <a:latin typeface="Arial"/>
                <a:cs typeface="Arial"/>
              </a:rPr>
              <a:t>throw an IOException</a:t>
            </a:r>
            <a:r>
              <a:rPr sz="1800" spc="-15" dirty="0">
                <a:latin typeface="Arial"/>
                <a:cs typeface="Arial"/>
              </a:rPr>
              <a:t> </a:t>
            </a:r>
            <a:r>
              <a:rPr sz="1800" spc="-5" dirty="0">
                <a:latin typeface="Arial"/>
                <a:cs typeface="Arial"/>
              </a:rPr>
              <a:t>or</a:t>
            </a:r>
            <a:endParaRPr sz="1800">
              <a:latin typeface="Arial"/>
              <a:cs typeface="Arial"/>
            </a:endParaRPr>
          </a:p>
        </p:txBody>
      </p:sp>
      <p:sp>
        <p:nvSpPr>
          <p:cNvPr id="30" name="object 30"/>
          <p:cNvSpPr txBox="1"/>
          <p:nvPr/>
        </p:nvSpPr>
        <p:spPr>
          <a:xfrm>
            <a:off x="1221739" y="1757934"/>
            <a:ext cx="7616190" cy="4478655"/>
          </a:xfrm>
          <a:prstGeom prst="rect">
            <a:avLst/>
          </a:prstGeom>
        </p:spPr>
        <p:txBody>
          <a:bodyPr vert="horz" wrap="square" lIns="0" tIns="0" rIns="0" bIns="0" rtlCol="0">
            <a:spAutoFit/>
          </a:bodyPr>
          <a:lstStyle/>
          <a:p>
            <a:pPr marL="572135">
              <a:lnSpc>
                <a:spcPct val="100000"/>
              </a:lnSpc>
            </a:pPr>
            <a:r>
              <a:rPr sz="2000" spc="-5" dirty="0">
                <a:latin typeface="Arial"/>
                <a:cs typeface="Arial"/>
              </a:rPr>
              <a:t>PrintWriter out = new</a:t>
            </a:r>
            <a:r>
              <a:rPr sz="2000" spc="20" dirty="0">
                <a:latin typeface="Arial"/>
                <a:cs typeface="Arial"/>
              </a:rPr>
              <a:t> </a:t>
            </a:r>
            <a:r>
              <a:rPr sz="2000" spc="-50" dirty="0">
                <a:latin typeface="Arial"/>
                <a:cs typeface="Arial"/>
              </a:rPr>
              <a:t>PrintWriter(ne</a:t>
            </a:r>
            <a:r>
              <a:rPr sz="2700" spc="-75" baseline="9259" dirty="0">
                <a:latin typeface="Arial"/>
                <a:cs typeface="Arial"/>
              </a:rPr>
              <a:t>A</a:t>
            </a:r>
            <a:r>
              <a:rPr sz="2000" spc="-50" dirty="0">
                <a:latin typeface="Arial"/>
                <a:cs typeface="Arial"/>
              </a:rPr>
              <a:t>w</a:t>
            </a:r>
            <a:r>
              <a:rPr sz="2700" spc="-75" baseline="9259" dirty="0">
                <a:latin typeface="Arial"/>
                <a:cs typeface="Arial"/>
              </a:rPr>
              <a:t>rrayIndexOutOfBounds</a:t>
            </a:r>
            <a:endParaRPr sz="2700" baseline="9259">
              <a:latin typeface="Arial"/>
              <a:cs typeface="Arial"/>
            </a:endParaRPr>
          </a:p>
          <a:p>
            <a:pPr marL="3239135">
              <a:lnSpc>
                <a:spcPct val="100000"/>
              </a:lnSpc>
            </a:pPr>
            <a:r>
              <a:rPr sz="2000" spc="-210" dirty="0">
                <a:latin typeface="Arial"/>
                <a:cs typeface="Arial"/>
              </a:rPr>
              <a:t>FileWriter(“outputF</a:t>
            </a:r>
            <a:r>
              <a:rPr sz="2700" spc="-315" baseline="15432" dirty="0">
                <a:latin typeface="Arial"/>
                <a:cs typeface="Arial"/>
              </a:rPr>
              <a:t>E</a:t>
            </a:r>
            <a:r>
              <a:rPr sz="2000" spc="-210" dirty="0">
                <a:latin typeface="Arial"/>
                <a:cs typeface="Arial"/>
              </a:rPr>
              <a:t>il</a:t>
            </a:r>
            <a:r>
              <a:rPr sz="2700" spc="-315" baseline="15432" dirty="0">
                <a:latin typeface="Arial"/>
                <a:cs typeface="Arial"/>
              </a:rPr>
              <a:t>x</a:t>
            </a:r>
            <a:r>
              <a:rPr sz="2000" spc="-210" dirty="0">
                <a:latin typeface="Arial"/>
                <a:cs typeface="Arial"/>
              </a:rPr>
              <a:t>e</a:t>
            </a:r>
            <a:r>
              <a:rPr sz="2700" spc="-315" baseline="15432" dirty="0">
                <a:latin typeface="Arial"/>
                <a:cs typeface="Arial"/>
              </a:rPr>
              <a:t>c</a:t>
            </a:r>
            <a:r>
              <a:rPr sz="2000" spc="-210" dirty="0">
                <a:latin typeface="Arial"/>
                <a:cs typeface="Arial"/>
              </a:rPr>
              <a:t>.t</a:t>
            </a:r>
            <a:r>
              <a:rPr sz="2700" spc="-315" baseline="15432" dirty="0">
                <a:latin typeface="Arial"/>
                <a:cs typeface="Arial"/>
              </a:rPr>
              <a:t>e</a:t>
            </a:r>
            <a:r>
              <a:rPr sz="2000" spc="-210" dirty="0">
                <a:latin typeface="Arial"/>
                <a:cs typeface="Arial"/>
              </a:rPr>
              <a:t>x</a:t>
            </a:r>
            <a:r>
              <a:rPr sz="2700" spc="-315" baseline="15432" dirty="0">
                <a:latin typeface="Arial"/>
                <a:cs typeface="Arial"/>
              </a:rPr>
              <a:t>p</a:t>
            </a:r>
            <a:r>
              <a:rPr sz="2000" spc="-210" dirty="0">
                <a:latin typeface="Arial"/>
                <a:cs typeface="Arial"/>
              </a:rPr>
              <a:t>t</a:t>
            </a:r>
            <a:r>
              <a:rPr sz="2700" spc="-315" baseline="15432" dirty="0">
                <a:latin typeface="Arial"/>
                <a:cs typeface="Arial"/>
              </a:rPr>
              <a:t>t</a:t>
            </a:r>
            <a:r>
              <a:rPr sz="2000" spc="-210" dirty="0">
                <a:latin typeface="Arial"/>
                <a:cs typeface="Arial"/>
              </a:rPr>
              <a:t>”</a:t>
            </a:r>
            <a:r>
              <a:rPr sz="2700" spc="-315" baseline="15432" dirty="0">
                <a:latin typeface="Arial"/>
                <a:cs typeface="Arial"/>
              </a:rPr>
              <a:t>i</a:t>
            </a:r>
            <a:r>
              <a:rPr sz="2000" spc="-210" dirty="0">
                <a:latin typeface="Arial"/>
                <a:cs typeface="Arial"/>
              </a:rPr>
              <a:t>)</a:t>
            </a:r>
            <a:r>
              <a:rPr sz="2700" spc="-315" baseline="15432" dirty="0">
                <a:latin typeface="Arial"/>
                <a:cs typeface="Arial"/>
              </a:rPr>
              <a:t>o</a:t>
            </a:r>
            <a:r>
              <a:rPr sz="2000" spc="-210" dirty="0">
                <a:latin typeface="Arial"/>
                <a:cs typeface="Arial"/>
              </a:rPr>
              <a:t>)</a:t>
            </a:r>
            <a:r>
              <a:rPr sz="2700" spc="-315" baseline="15432" dirty="0">
                <a:latin typeface="Arial"/>
                <a:cs typeface="Arial"/>
              </a:rPr>
              <a:t>n</a:t>
            </a:r>
            <a:r>
              <a:rPr sz="2000" spc="-210" dirty="0">
                <a:latin typeface="Arial"/>
                <a:cs typeface="Arial"/>
              </a:rPr>
              <a:t>;</a:t>
            </a:r>
            <a:endParaRPr sz="2000">
              <a:latin typeface="Arial"/>
              <a:cs typeface="Arial"/>
            </a:endParaRPr>
          </a:p>
          <a:p>
            <a:pPr marL="572135">
              <a:lnSpc>
                <a:spcPct val="100000"/>
              </a:lnSpc>
              <a:spcBef>
                <a:spcPts val="1200"/>
              </a:spcBef>
            </a:pPr>
            <a:r>
              <a:rPr sz="2000" spc="-5" dirty="0">
                <a:latin typeface="Arial"/>
                <a:cs typeface="Arial"/>
              </a:rPr>
              <a:t>for(int i=0 ; i&lt;SIZE ;</a:t>
            </a:r>
            <a:r>
              <a:rPr sz="2000" spc="-45" dirty="0">
                <a:latin typeface="Arial"/>
                <a:cs typeface="Arial"/>
              </a:rPr>
              <a:t> </a:t>
            </a:r>
            <a:r>
              <a:rPr sz="2000" spc="-5" dirty="0">
                <a:latin typeface="Arial"/>
                <a:cs typeface="Arial"/>
              </a:rPr>
              <a:t>++i)</a:t>
            </a:r>
            <a:endParaRPr sz="2000">
              <a:latin typeface="Arial"/>
              <a:cs typeface="Arial"/>
            </a:endParaRPr>
          </a:p>
          <a:p>
            <a:pPr marL="572135" marR="1638935" indent="558165">
              <a:lnSpc>
                <a:spcPct val="150000"/>
              </a:lnSpc>
            </a:pPr>
            <a:r>
              <a:rPr sz="2000" spc="-10" dirty="0">
                <a:latin typeface="Arial"/>
                <a:cs typeface="Arial"/>
              </a:rPr>
              <a:t>out.println(“Value </a:t>
            </a:r>
            <a:r>
              <a:rPr sz="2000" spc="-5" dirty="0">
                <a:latin typeface="Arial"/>
                <a:cs typeface="Arial"/>
              </a:rPr>
              <a:t>at” + </a:t>
            </a:r>
            <a:r>
              <a:rPr sz="2000" spc="-10" dirty="0">
                <a:latin typeface="Arial"/>
                <a:cs typeface="Arial"/>
              </a:rPr>
              <a:t>vector.elementAt(i));  </a:t>
            </a:r>
            <a:r>
              <a:rPr sz="2000" spc="-5" dirty="0">
                <a:latin typeface="Arial"/>
                <a:cs typeface="Arial"/>
              </a:rPr>
              <a:t>out.close();</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a:p>
            <a:pPr>
              <a:lnSpc>
                <a:spcPct val="100000"/>
              </a:lnSpc>
              <a:spcBef>
                <a:spcPts val="25"/>
              </a:spcBef>
            </a:pPr>
            <a:endParaRPr sz="1800">
              <a:latin typeface="Times New Roman"/>
              <a:cs typeface="Times New Roman"/>
            </a:endParaRPr>
          </a:p>
          <a:p>
            <a:pPr marL="381000" marR="5080" indent="-342900">
              <a:lnSpc>
                <a:spcPts val="2160"/>
              </a:lnSpc>
              <a:buClr>
                <a:srgbClr val="333399"/>
              </a:buClr>
              <a:buFont typeface="Wingdings"/>
              <a:buChar char=""/>
              <a:tabLst>
                <a:tab pos="380365" algn="l"/>
                <a:tab pos="381000" algn="l"/>
              </a:tabLst>
            </a:pPr>
            <a:r>
              <a:rPr sz="2000" spc="-5" dirty="0">
                <a:latin typeface="Arial"/>
                <a:cs typeface="Arial"/>
              </a:rPr>
              <a:t>The writeList() method can anticipate an exception and catch  the</a:t>
            </a:r>
            <a:r>
              <a:rPr sz="2000" spc="-90" dirty="0">
                <a:latin typeface="Arial"/>
                <a:cs typeface="Arial"/>
              </a:rPr>
              <a:t> </a:t>
            </a:r>
            <a:r>
              <a:rPr sz="2000" spc="-5" dirty="0">
                <a:latin typeface="Arial"/>
                <a:cs typeface="Arial"/>
              </a:rPr>
              <a:t>same.</a:t>
            </a:r>
            <a:endParaRPr sz="2000">
              <a:latin typeface="Arial"/>
              <a:cs typeface="Arial"/>
            </a:endParaRPr>
          </a:p>
          <a:p>
            <a:pPr marL="381000" marR="5715" indent="-342900">
              <a:lnSpc>
                <a:spcPts val="2160"/>
              </a:lnSpc>
              <a:spcBef>
                <a:spcPts val="480"/>
              </a:spcBef>
              <a:buClr>
                <a:srgbClr val="333399"/>
              </a:buClr>
              <a:buFont typeface="Wingdings"/>
              <a:buChar char=""/>
              <a:tabLst>
                <a:tab pos="380365" algn="l"/>
                <a:tab pos="381000" algn="l"/>
              </a:tabLst>
            </a:pPr>
            <a:r>
              <a:rPr sz="2000" spc="-5" dirty="0">
                <a:latin typeface="Arial"/>
                <a:cs typeface="Arial"/>
              </a:rPr>
              <a:t>The method </a:t>
            </a:r>
            <a:r>
              <a:rPr sz="2000" dirty="0">
                <a:latin typeface="Arial"/>
                <a:cs typeface="Arial"/>
              </a:rPr>
              <a:t>however </a:t>
            </a:r>
            <a:r>
              <a:rPr sz="2000" spc="-10" dirty="0">
                <a:latin typeface="Arial"/>
                <a:cs typeface="Arial"/>
              </a:rPr>
              <a:t>need </a:t>
            </a:r>
            <a:r>
              <a:rPr sz="2000" spc="-5" dirty="0">
                <a:latin typeface="Arial"/>
                <a:cs typeface="Arial"/>
              </a:rPr>
              <a:t>not catch the exception and thereby  allow a method further up the call </a:t>
            </a:r>
            <a:r>
              <a:rPr sz="2000" dirty="0">
                <a:latin typeface="Arial"/>
                <a:cs typeface="Arial"/>
              </a:rPr>
              <a:t>stack </a:t>
            </a:r>
            <a:r>
              <a:rPr sz="2000" spc="-5" dirty="0">
                <a:latin typeface="Arial"/>
                <a:cs typeface="Arial"/>
              </a:rPr>
              <a:t>to handle</a:t>
            </a:r>
            <a:r>
              <a:rPr sz="2000" spc="35" dirty="0">
                <a:latin typeface="Arial"/>
                <a:cs typeface="Arial"/>
              </a:rPr>
              <a:t> </a:t>
            </a:r>
            <a:r>
              <a:rPr sz="2000" spc="-5" dirty="0">
                <a:latin typeface="Arial"/>
                <a:cs typeface="Arial"/>
              </a:rPr>
              <a:t>it.</a:t>
            </a:r>
            <a:endParaRPr sz="2000">
              <a:latin typeface="Arial"/>
              <a:cs typeface="Arial"/>
            </a:endParaRPr>
          </a:p>
          <a:p>
            <a:pPr marL="381000" marR="5715" indent="-342900">
              <a:lnSpc>
                <a:spcPts val="2160"/>
              </a:lnSpc>
              <a:spcBef>
                <a:spcPts val="480"/>
              </a:spcBef>
              <a:buClr>
                <a:srgbClr val="333399"/>
              </a:buClr>
              <a:buFont typeface="Wingdings"/>
              <a:buChar char=""/>
              <a:tabLst>
                <a:tab pos="380365" algn="l"/>
                <a:tab pos="381000" algn="l"/>
              </a:tabLst>
            </a:pPr>
            <a:r>
              <a:rPr sz="2000" spc="-5" dirty="0">
                <a:latin typeface="Arial"/>
                <a:cs typeface="Arial"/>
              </a:rPr>
              <a:t>In that scenario the method has to specify the exception being  thrown by the</a:t>
            </a:r>
            <a:r>
              <a:rPr sz="2000" spc="-55" dirty="0">
                <a:latin typeface="Arial"/>
                <a:cs typeface="Arial"/>
              </a:rPr>
              <a:t> </a:t>
            </a:r>
            <a:r>
              <a:rPr sz="2000" spc="-5" dirty="0">
                <a:latin typeface="Arial"/>
                <a:cs typeface="Arial"/>
              </a:rPr>
              <a:t>method.</a:t>
            </a:r>
            <a:endParaRPr sz="2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5334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xfrm>
            <a:off x="1391919" y="538988"/>
            <a:ext cx="7401559" cy="436245"/>
          </a:xfrm>
          <a:prstGeom prst="rect">
            <a:avLst/>
          </a:prstGeom>
        </p:spPr>
        <p:txBody>
          <a:bodyPr vert="horz" wrap="square" lIns="0" tIns="0" rIns="0" bIns="0" rtlCol="0">
            <a:spAutoFit/>
          </a:bodyPr>
          <a:lstStyle/>
          <a:p>
            <a:pPr marL="12700">
              <a:lnSpc>
                <a:spcPct val="100000"/>
              </a:lnSpc>
            </a:pPr>
            <a:r>
              <a:rPr sz="2800" dirty="0"/>
              <a:t>Specifying a method as throwing</a:t>
            </a:r>
            <a:r>
              <a:rPr sz="2800" spc="-70" dirty="0"/>
              <a:t> </a:t>
            </a:r>
            <a:r>
              <a:rPr sz="2800" dirty="0"/>
              <a:t>Exception</a:t>
            </a:r>
            <a:endParaRPr sz="2800"/>
          </a:p>
        </p:txBody>
      </p:sp>
      <p:sp>
        <p:nvSpPr>
          <p:cNvPr id="7" name="object 7"/>
          <p:cNvSpPr/>
          <p:nvPr/>
        </p:nvSpPr>
        <p:spPr>
          <a:xfrm>
            <a:off x="1024127" y="4055364"/>
            <a:ext cx="8019288" cy="129387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221739" y="1144015"/>
            <a:ext cx="7616190" cy="5290820"/>
          </a:xfrm>
          <a:prstGeom prst="rect">
            <a:avLst/>
          </a:prstGeom>
        </p:spPr>
        <p:txBody>
          <a:bodyPr vert="horz" wrap="square" lIns="0" tIns="0" rIns="0" bIns="0" rtlCol="0">
            <a:spAutoFit/>
          </a:bodyPr>
          <a:lstStyle/>
          <a:p>
            <a:pPr marL="381000" indent="-342900">
              <a:lnSpc>
                <a:spcPts val="2735"/>
              </a:lnSpc>
              <a:buClr>
                <a:srgbClr val="333399"/>
              </a:buClr>
              <a:buFont typeface="Wingdings"/>
              <a:buChar char=""/>
              <a:tabLst>
                <a:tab pos="380365" algn="l"/>
                <a:tab pos="381000" algn="l"/>
                <a:tab pos="782955" algn="l"/>
                <a:tab pos="1999614" algn="l"/>
                <a:tab pos="2690495" algn="l"/>
                <a:tab pos="3839210" algn="l"/>
                <a:tab pos="4290695" algn="l"/>
                <a:tab pos="5235575" algn="l"/>
                <a:tab pos="5774690" algn="l"/>
                <a:tab pos="7279640" algn="l"/>
              </a:tabLst>
            </a:pPr>
            <a:r>
              <a:rPr sz="2400" dirty="0">
                <a:latin typeface="Arial"/>
                <a:cs typeface="Arial"/>
              </a:rPr>
              <a:t>A	me</a:t>
            </a:r>
            <a:r>
              <a:rPr sz="2400" spc="-10" dirty="0">
                <a:latin typeface="Arial"/>
                <a:cs typeface="Arial"/>
              </a:rPr>
              <a:t>t</a:t>
            </a:r>
            <a:r>
              <a:rPr sz="2400" dirty="0">
                <a:latin typeface="Arial"/>
                <a:cs typeface="Arial"/>
              </a:rPr>
              <a:t>hod	can	specify	</a:t>
            </a:r>
            <a:r>
              <a:rPr sz="2400" spc="-10" dirty="0">
                <a:latin typeface="Arial"/>
                <a:cs typeface="Arial"/>
              </a:rPr>
              <a:t>t</a:t>
            </a:r>
            <a:r>
              <a:rPr sz="2400" dirty="0">
                <a:latin typeface="Arial"/>
                <a:cs typeface="Arial"/>
              </a:rPr>
              <a:t>o	throw	an	exception	by</a:t>
            </a:r>
            <a:endParaRPr sz="2400">
              <a:latin typeface="Arial"/>
              <a:cs typeface="Arial"/>
            </a:endParaRPr>
          </a:p>
          <a:p>
            <a:pPr marR="17780" algn="ctr">
              <a:lnSpc>
                <a:spcPts val="2735"/>
              </a:lnSpc>
            </a:pPr>
            <a:r>
              <a:rPr sz="2400" spc="-5" dirty="0">
                <a:latin typeface="Arial"/>
                <a:cs typeface="Arial"/>
              </a:rPr>
              <a:t>adding a </a:t>
            </a:r>
            <a:r>
              <a:rPr sz="2400" b="1" i="1" dirty="0">
                <a:solidFill>
                  <a:srgbClr val="FF6600"/>
                </a:solidFill>
                <a:latin typeface="Arial"/>
                <a:cs typeface="Arial"/>
              </a:rPr>
              <a:t>throws </a:t>
            </a:r>
            <a:r>
              <a:rPr sz="2400" spc="-5" dirty="0">
                <a:latin typeface="Arial"/>
                <a:cs typeface="Arial"/>
              </a:rPr>
              <a:t>clause to </a:t>
            </a:r>
            <a:r>
              <a:rPr sz="2400" dirty="0">
                <a:latin typeface="Arial"/>
                <a:cs typeface="Arial"/>
              </a:rPr>
              <a:t>the </a:t>
            </a:r>
            <a:r>
              <a:rPr sz="2400" spc="-5" dirty="0">
                <a:latin typeface="Arial"/>
                <a:cs typeface="Arial"/>
              </a:rPr>
              <a:t>method</a:t>
            </a:r>
            <a:r>
              <a:rPr sz="2400" spc="55" dirty="0">
                <a:latin typeface="Arial"/>
                <a:cs typeface="Arial"/>
              </a:rPr>
              <a:t> </a:t>
            </a:r>
            <a:r>
              <a:rPr sz="2400" spc="-5" dirty="0">
                <a:latin typeface="Arial"/>
                <a:cs typeface="Arial"/>
              </a:rPr>
              <a:t>declaration.</a:t>
            </a:r>
            <a:endParaRPr sz="2400">
              <a:latin typeface="Arial"/>
              <a:cs typeface="Arial"/>
            </a:endParaRPr>
          </a:p>
          <a:p>
            <a:pPr marL="381000" marR="6985" indent="-342900" algn="just">
              <a:lnSpc>
                <a:spcPts val="2590"/>
              </a:lnSpc>
              <a:spcBef>
                <a:spcPts val="615"/>
              </a:spcBef>
              <a:buClr>
                <a:srgbClr val="333399"/>
              </a:buClr>
              <a:buFont typeface="Wingdings"/>
              <a:buChar char=""/>
              <a:tabLst>
                <a:tab pos="381000" algn="l"/>
              </a:tabLst>
            </a:pPr>
            <a:r>
              <a:rPr sz="2400" dirty="0">
                <a:latin typeface="Arial"/>
                <a:cs typeface="Arial"/>
              </a:rPr>
              <a:t>The throws </a:t>
            </a:r>
            <a:r>
              <a:rPr sz="2400" spc="-5" dirty="0">
                <a:latin typeface="Arial"/>
                <a:cs typeface="Arial"/>
              </a:rPr>
              <a:t>clause </a:t>
            </a:r>
            <a:r>
              <a:rPr sz="2400" dirty="0">
                <a:latin typeface="Arial"/>
                <a:cs typeface="Arial"/>
              </a:rPr>
              <a:t>comprises the </a:t>
            </a:r>
            <a:r>
              <a:rPr sz="2400" b="1" i="1" dirty="0">
                <a:solidFill>
                  <a:srgbClr val="FF6600"/>
                </a:solidFill>
                <a:latin typeface="Arial"/>
                <a:cs typeface="Arial"/>
              </a:rPr>
              <a:t>throws </a:t>
            </a:r>
            <a:r>
              <a:rPr sz="2400" dirty="0">
                <a:latin typeface="Arial"/>
                <a:cs typeface="Arial"/>
              </a:rPr>
              <a:t>keyword  </a:t>
            </a:r>
            <a:r>
              <a:rPr sz="2400" spc="-5" dirty="0">
                <a:latin typeface="Arial"/>
                <a:cs typeface="Arial"/>
              </a:rPr>
              <a:t>followed by a </a:t>
            </a:r>
            <a:r>
              <a:rPr sz="2400" dirty="0">
                <a:latin typeface="Arial"/>
                <a:cs typeface="Arial"/>
              </a:rPr>
              <a:t>comma-separated </a:t>
            </a:r>
            <a:r>
              <a:rPr sz="2400" spc="-5" dirty="0">
                <a:latin typeface="Arial"/>
                <a:cs typeface="Arial"/>
              </a:rPr>
              <a:t>list of all the  exceptions thrown by </a:t>
            </a:r>
            <a:r>
              <a:rPr sz="2400" dirty="0">
                <a:latin typeface="Arial"/>
                <a:cs typeface="Arial"/>
              </a:rPr>
              <a:t>that</a:t>
            </a:r>
            <a:r>
              <a:rPr sz="2400" spc="5" dirty="0">
                <a:latin typeface="Arial"/>
                <a:cs typeface="Arial"/>
              </a:rPr>
              <a:t> </a:t>
            </a:r>
            <a:r>
              <a:rPr sz="2400" spc="-5" dirty="0">
                <a:latin typeface="Arial"/>
                <a:cs typeface="Arial"/>
              </a:rPr>
              <a:t>method.</a:t>
            </a:r>
            <a:endParaRPr sz="2400">
              <a:latin typeface="Arial"/>
              <a:cs typeface="Arial"/>
            </a:endParaRPr>
          </a:p>
          <a:p>
            <a:pPr marL="381000" marR="5080" indent="-342900" algn="just">
              <a:lnSpc>
                <a:spcPts val="2590"/>
              </a:lnSpc>
              <a:spcBef>
                <a:spcPts val="575"/>
              </a:spcBef>
              <a:buClr>
                <a:srgbClr val="333399"/>
              </a:buClr>
              <a:buFont typeface="Wingdings"/>
              <a:buChar char=""/>
              <a:tabLst>
                <a:tab pos="381000" algn="l"/>
              </a:tabLst>
            </a:pPr>
            <a:r>
              <a:rPr sz="2400" dirty="0">
                <a:latin typeface="Arial"/>
                <a:cs typeface="Arial"/>
              </a:rPr>
              <a:t>The </a:t>
            </a:r>
            <a:r>
              <a:rPr sz="2400" spc="-5" dirty="0">
                <a:latin typeface="Arial"/>
                <a:cs typeface="Arial"/>
              </a:rPr>
              <a:t>clause goes after </a:t>
            </a:r>
            <a:r>
              <a:rPr sz="2400" dirty="0">
                <a:latin typeface="Arial"/>
                <a:cs typeface="Arial"/>
              </a:rPr>
              <a:t>the </a:t>
            </a:r>
            <a:r>
              <a:rPr sz="2400" spc="-5" dirty="0">
                <a:latin typeface="Arial"/>
                <a:cs typeface="Arial"/>
              </a:rPr>
              <a:t>method name and  </a:t>
            </a:r>
            <a:r>
              <a:rPr sz="2400" dirty="0">
                <a:latin typeface="Arial"/>
                <a:cs typeface="Arial"/>
              </a:rPr>
              <a:t>argument list </a:t>
            </a:r>
            <a:r>
              <a:rPr sz="2400" spc="-5" dirty="0">
                <a:latin typeface="Arial"/>
                <a:cs typeface="Arial"/>
              </a:rPr>
              <a:t>and before </a:t>
            </a:r>
            <a:r>
              <a:rPr sz="2400" dirty="0">
                <a:latin typeface="Arial"/>
                <a:cs typeface="Arial"/>
              </a:rPr>
              <a:t>the </a:t>
            </a:r>
            <a:r>
              <a:rPr sz="2400" spc="-5" dirty="0">
                <a:latin typeface="Arial"/>
                <a:cs typeface="Arial"/>
              </a:rPr>
              <a:t>brace </a:t>
            </a:r>
            <a:r>
              <a:rPr sz="2400" dirty="0">
                <a:latin typeface="Arial"/>
                <a:cs typeface="Arial"/>
              </a:rPr>
              <a:t>that </a:t>
            </a:r>
            <a:r>
              <a:rPr sz="2400" spc="-5" dirty="0">
                <a:latin typeface="Arial"/>
                <a:cs typeface="Arial"/>
              </a:rPr>
              <a:t>defines </a:t>
            </a:r>
            <a:r>
              <a:rPr sz="2400" dirty="0">
                <a:latin typeface="Arial"/>
                <a:cs typeface="Arial"/>
              </a:rPr>
              <a:t>the  </a:t>
            </a:r>
            <a:r>
              <a:rPr sz="2400" spc="-5" dirty="0">
                <a:latin typeface="Arial"/>
                <a:cs typeface="Arial"/>
              </a:rPr>
              <a:t>scope of </a:t>
            </a:r>
            <a:r>
              <a:rPr sz="2400" dirty="0">
                <a:latin typeface="Arial"/>
                <a:cs typeface="Arial"/>
              </a:rPr>
              <a:t>the</a:t>
            </a:r>
            <a:r>
              <a:rPr sz="2400" spc="-55" dirty="0">
                <a:latin typeface="Arial"/>
                <a:cs typeface="Arial"/>
              </a:rPr>
              <a:t> </a:t>
            </a:r>
            <a:r>
              <a:rPr sz="2400" spc="-5" dirty="0">
                <a:latin typeface="Arial"/>
                <a:cs typeface="Arial"/>
              </a:rPr>
              <a:t>method.</a:t>
            </a:r>
            <a:endParaRPr sz="2400">
              <a:latin typeface="Arial"/>
              <a:cs typeface="Arial"/>
            </a:endParaRPr>
          </a:p>
          <a:p>
            <a:pPr marL="12700">
              <a:lnSpc>
                <a:spcPct val="100000"/>
              </a:lnSpc>
              <a:spcBef>
                <a:spcPts val="1485"/>
              </a:spcBef>
            </a:pPr>
            <a:r>
              <a:rPr sz="2000" spc="-5" dirty="0">
                <a:latin typeface="Arial"/>
                <a:cs typeface="Arial"/>
              </a:rPr>
              <a:t>public void writeList() </a:t>
            </a:r>
            <a:r>
              <a:rPr sz="2000" b="1" spc="-5" dirty="0">
                <a:solidFill>
                  <a:srgbClr val="FF6600"/>
                </a:solidFill>
                <a:latin typeface="Arial"/>
                <a:cs typeface="Arial"/>
              </a:rPr>
              <a:t>throws IOException</a:t>
            </a:r>
            <a:r>
              <a:rPr sz="2000" b="1" spc="45" dirty="0">
                <a:solidFill>
                  <a:srgbClr val="FF6600"/>
                </a:solidFill>
                <a:latin typeface="Arial"/>
                <a:cs typeface="Arial"/>
              </a:rPr>
              <a:t> </a:t>
            </a:r>
            <a:r>
              <a:rPr sz="2000" b="1" dirty="0">
                <a:solidFill>
                  <a:srgbClr val="FF6600"/>
                </a:solidFill>
                <a:latin typeface="Arial"/>
                <a:cs typeface="Arial"/>
              </a:rPr>
              <a:t>,</a:t>
            </a:r>
            <a:endParaRPr sz="2000">
              <a:latin typeface="Arial"/>
              <a:cs typeface="Arial"/>
            </a:endParaRPr>
          </a:p>
          <a:p>
            <a:pPr marL="2755900">
              <a:lnSpc>
                <a:spcPct val="100000"/>
              </a:lnSpc>
              <a:tabLst>
                <a:tab pos="7101840" algn="l"/>
              </a:tabLst>
            </a:pPr>
            <a:r>
              <a:rPr sz="2000" b="1" spc="-5" dirty="0">
                <a:solidFill>
                  <a:srgbClr val="FF6600"/>
                </a:solidFill>
                <a:latin typeface="Arial"/>
                <a:cs typeface="Arial"/>
              </a:rPr>
              <a:t>ArrayIndexOutOfBoundsException	</a:t>
            </a:r>
            <a:r>
              <a:rPr sz="2000" spc="-5" dirty="0">
                <a:latin typeface="Arial"/>
                <a:cs typeface="Arial"/>
              </a:rPr>
              <a:t>{</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a:p>
            <a:pPr>
              <a:lnSpc>
                <a:spcPct val="100000"/>
              </a:lnSpc>
              <a:spcBef>
                <a:spcPts val="40"/>
              </a:spcBef>
            </a:pPr>
            <a:endParaRPr sz="2600">
              <a:latin typeface="Times New Roman"/>
              <a:cs typeface="Times New Roman"/>
            </a:endParaRPr>
          </a:p>
          <a:p>
            <a:pPr marL="381000" marR="6985" indent="-342900" algn="just">
              <a:lnSpc>
                <a:spcPts val="2160"/>
              </a:lnSpc>
              <a:buClr>
                <a:srgbClr val="333399"/>
              </a:buClr>
              <a:buFont typeface="Wingdings"/>
              <a:buChar char=""/>
              <a:tabLst>
                <a:tab pos="381000" algn="l"/>
              </a:tabLst>
            </a:pPr>
            <a:r>
              <a:rPr sz="2000" b="1" spc="-5" dirty="0">
                <a:latin typeface="Arial"/>
                <a:cs typeface="Arial"/>
              </a:rPr>
              <a:t>Here ArrayIndexOutOfBoundsException is </a:t>
            </a:r>
            <a:r>
              <a:rPr sz="2000" b="1" spc="-10" dirty="0">
                <a:latin typeface="Arial"/>
                <a:cs typeface="Arial"/>
              </a:rPr>
              <a:t>an </a:t>
            </a:r>
            <a:r>
              <a:rPr sz="2000" b="1" spc="-5" dirty="0">
                <a:latin typeface="Arial"/>
                <a:cs typeface="Arial"/>
              </a:rPr>
              <a:t>unchecked  exception, including it in the throws clause is </a:t>
            </a:r>
            <a:r>
              <a:rPr sz="2000" b="1" spc="-10" dirty="0">
                <a:latin typeface="Arial"/>
                <a:cs typeface="Arial"/>
              </a:rPr>
              <a:t>not  </a:t>
            </a:r>
            <a:r>
              <a:rPr sz="2000" b="1" spc="-20" dirty="0">
                <a:latin typeface="Arial"/>
                <a:cs typeface="Arial"/>
              </a:rPr>
              <a:t>mandatory.</a:t>
            </a:r>
            <a:endParaRPr sz="2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88514">
              <a:lnSpc>
                <a:spcPct val="100000"/>
              </a:lnSpc>
            </a:pPr>
            <a:r>
              <a:rPr spc="-5" dirty="0"/>
              <a:t>User defined</a:t>
            </a:r>
            <a:r>
              <a:rPr spc="-50" dirty="0"/>
              <a:t> </a:t>
            </a:r>
            <a:r>
              <a:rPr spc="-5" dirty="0"/>
              <a:t>Exceptions</a:t>
            </a:r>
          </a:p>
        </p:txBody>
      </p:sp>
      <p:sp>
        <p:nvSpPr>
          <p:cNvPr id="7" name="object 7"/>
          <p:cNvSpPr txBox="1"/>
          <p:nvPr/>
        </p:nvSpPr>
        <p:spPr>
          <a:xfrm>
            <a:off x="3518153" y="1912111"/>
            <a:ext cx="1507490" cy="741680"/>
          </a:xfrm>
          <a:prstGeom prst="rect">
            <a:avLst/>
          </a:prstGeom>
        </p:spPr>
        <p:txBody>
          <a:bodyPr vert="horz" wrap="square" lIns="0" tIns="0" rIns="0" bIns="0" rtlCol="0">
            <a:spAutoFit/>
          </a:bodyPr>
          <a:lstStyle/>
          <a:p>
            <a:pPr marL="12700">
              <a:lnSpc>
                <a:spcPct val="100000"/>
              </a:lnSpc>
              <a:tabLst>
                <a:tab pos="1070610" algn="l"/>
              </a:tabLst>
            </a:pPr>
            <a:r>
              <a:rPr sz="2400" spc="-5" dirty="0">
                <a:latin typeface="Arial"/>
                <a:cs typeface="Arial"/>
              </a:rPr>
              <a:t>else	the</a:t>
            </a:r>
            <a:endParaRPr sz="2400">
              <a:latin typeface="Arial"/>
              <a:cs typeface="Arial"/>
            </a:endParaRPr>
          </a:p>
          <a:p>
            <a:pPr marL="52069">
              <a:lnSpc>
                <a:spcPct val="100000"/>
              </a:lnSpc>
              <a:tabLst>
                <a:tab pos="849630" algn="l"/>
              </a:tabLst>
            </a:pPr>
            <a:r>
              <a:rPr sz="2400" spc="-5" dirty="0">
                <a:latin typeface="Arial"/>
                <a:cs typeface="Arial"/>
              </a:rPr>
              <a:t>can	write</a:t>
            </a:r>
            <a:endParaRPr sz="2400">
              <a:latin typeface="Arial"/>
              <a:cs typeface="Arial"/>
            </a:endParaRPr>
          </a:p>
        </p:txBody>
      </p:sp>
      <p:sp>
        <p:nvSpPr>
          <p:cNvPr id="8" name="object 8"/>
          <p:cNvSpPr txBox="1"/>
          <p:nvPr/>
        </p:nvSpPr>
        <p:spPr>
          <a:xfrm>
            <a:off x="1247139" y="1180591"/>
            <a:ext cx="3779520" cy="5276850"/>
          </a:xfrm>
          <a:prstGeom prst="rect">
            <a:avLst/>
          </a:prstGeom>
        </p:spPr>
        <p:txBody>
          <a:bodyPr vert="horz" wrap="square" lIns="0" tIns="0" rIns="0" bIns="0" rtlCol="0">
            <a:spAutoFit/>
          </a:bodyPr>
          <a:lstStyle/>
          <a:p>
            <a:pPr marL="355600" marR="5715" indent="-342900" algn="just">
              <a:lnSpc>
                <a:spcPct val="100000"/>
              </a:lnSpc>
              <a:buClr>
                <a:srgbClr val="333399"/>
              </a:buClr>
              <a:buFont typeface="Wingdings"/>
              <a:buChar char=""/>
              <a:tabLst>
                <a:tab pos="355600" algn="l"/>
              </a:tabLst>
            </a:pPr>
            <a:r>
              <a:rPr sz="2400" dirty="0">
                <a:latin typeface="Arial"/>
                <a:cs typeface="Arial"/>
              </a:rPr>
              <a:t>Java platform provides a  </a:t>
            </a:r>
            <a:r>
              <a:rPr sz="2400" spc="-5" dirty="0">
                <a:latin typeface="Arial"/>
                <a:cs typeface="Arial"/>
              </a:rPr>
              <a:t>lot of exception classes  </a:t>
            </a:r>
            <a:r>
              <a:rPr sz="2400" dirty="0">
                <a:latin typeface="Arial"/>
                <a:cs typeface="Arial"/>
              </a:rPr>
              <a:t>for    </a:t>
            </a:r>
            <a:r>
              <a:rPr sz="2400" spc="490" dirty="0">
                <a:latin typeface="Arial"/>
                <a:cs typeface="Arial"/>
              </a:rPr>
              <a:t> </a:t>
            </a:r>
            <a:r>
              <a:rPr sz="2400" dirty="0">
                <a:latin typeface="Arial"/>
                <a:cs typeface="Arial"/>
              </a:rPr>
              <a:t>use,</a:t>
            </a:r>
            <a:endParaRPr sz="2400">
              <a:latin typeface="Arial"/>
              <a:cs typeface="Arial"/>
            </a:endParaRPr>
          </a:p>
          <a:p>
            <a:pPr marL="355600">
              <a:lnSpc>
                <a:spcPct val="100000"/>
              </a:lnSpc>
            </a:pPr>
            <a:r>
              <a:rPr sz="2400" dirty="0">
                <a:latin typeface="Arial"/>
                <a:cs typeface="Arial"/>
              </a:rPr>
              <a:t>programmer</a:t>
            </a:r>
            <a:endParaRPr sz="2400">
              <a:latin typeface="Arial"/>
              <a:cs typeface="Arial"/>
            </a:endParaRPr>
          </a:p>
          <a:p>
            <a:pPr marL="355600">
              <a:lnSpc>
                <a:spcPct val="100000"/>
              </a:lnSpc>
            </a:pPr>
            <a:r>
              <a:rPr sz="2400" spc="-5" dirty="0">
                <a:latin typeface="Arial"/>
                <a:cs typeface="Arial"/>
              </a:rPr>
              <a:t>his own exception</a:t>
            </a:r>
            <a:r>
              <a:rPr sz="2400" spc="15" dirty="0">
                <a:latin typeface="Arial"/>
                <a:cs typeface="Arial"/>
              </a:rPr>
              <a:t> </a:t>
            </a:r>
            <a:r>
              <a:rPr sz="2400" spc="-5" dirty="0">
                <a:latin typeface="Arial"/>
                <a:cs typeface="Arial"/>
              </a:rPr>
              <a:t>class.</a:t>
            </a:r>
            <a:endParaRPr sz="2400">
              <a:latin typeface="Arial"/>
              <a:cs typeface="Arial"/>
            </a:endParaRPr>
          </a:p>
          <a:p>
            <a:pPr marL="355600" marR="5080" indent="-342900" algn="just">
              <a:lnSpc>
                <a:spcPct val="100000"/>
              </a:lnSpc>
              <a:spcBef>
                <a:spcPts val="575"/>
              </a:spcBef>
              <a:buClr>
                <a:srgbClr val="333399"/>
              </a:buClr>
              <a:buFont typeface="Wingdings"/>
              <a:buChar char=""/>
              <a:tabLst>
                <a:tab pos="355600" algn="l"/>
              </a:tabLst>
            </a:pPr>
            <a:r>
              <a:rPr sz="2400" spc="-5" dirty="0">
                <a:latin typeface="Arial"/>
                <a:cs typeface="Arial"/>
              </a:rPr>
              <a:t>If an exception cannot be  </a:t>
            </a:r>
            <a:r>
              <a:rPr sz="2400" dirty="0">
                <a:latin typeface="Arial"/>
                <a:cs typeface="Arial"/>
              </a:rPr>
              <a:t>represented </a:t>
            </a:r>
            <a:r>
              <a:rPr sz="2400" spc="-5" dirty="0">
                <a:latin typeface="Arial"/>
                <a:cs typeface="Arial"/>
              </a:rPr>
              <a:t>by those </a:t>
            </a:r>
            <a:r>
              <a:rPr sz="2400" dirty="0">
                <a:latin typeface="Arial"/>
                <a:cs typeface="Arial"/>
              </a:rPr>
              <a:t>in  </a:t>
            </a:r>
            <a:r>
              <a:rPr sz="2400" spc="-5" dirty="0">
                <a:latin typeface="Arial"/>
                <a:cs typeface="Arial"/>
              </a:rPr>
              <a:t>the </a:t>
            </a:r>
            <a:r>
              <a:rPr sz="2400" dirty="0">
                <a:latin typeface="Arial"/>
                <a:cs typeface="Arial"/>
              </a:rPr>
              <a:t>Java </a:t>
            </a:r>
            <a:r>
              <a:rPr sz="2400" spc="-5" dirty="0">
                <a:latin typeface="Arial"/>
                <a:cs typeface="Arial"/>
              </a:rPr>
              <a:t>platform, a user  </a:t>
            </a:r>
            <a:r>
              <a:rPr sz="2400" dirty="0">
                <a:latin typeface="Arial"/>
                <a:cs typeface="Arial"/>
              </a:rPr>
              <a:t>can define his own  </a:t>
            </a:r>
            <a:r>
              <a:rPr sz="2400" spc="-5" dirty="0">
                <a:latin typeface="Arial"/>
                <a:cs typeface="Arial"/>
              </a:rPr>
              <a:t>exception.</a:t>
            </a:r>
            <a:endParaRPr sz="2400">
              <a:latin typeface="Arial"/>
              <a:cs typeface="Arial"/>
            </a:endParaRPr>
          </a:p>
          <a:p>
            <a:pPr marL="355600" marR="5715" indent="-342900" algn="just">
              <a:lnSpc>
                <a:spcPct val="100000"/>
              </a:lnSpc>
              <a:spcBef>
                <a:spcPts val="575"/>
              </a:spcBef>
              <a:buClr>
                <a:srgbClr val="333399"/>
              </a:buClr>
              <a:buFont typeface="Wingdings"/>
              <a:buChar char=""/>
              <a:tabLst>
                <a:tab pos="355600" algn="l"/>
              </a:tabLst>
            </a:pPr>
            <a:r>
              <a:rPr sz="2400" dirty="0">
                <a:latin typeface="Arial"/>
                <a:cs typeface="Arial"/>
              </a:rPr>
              <a:t>This </a:t>
            </a:r>
            <a:r>
              <a:rPr sz="2400" spc="-5" dirty="0">
                <a:latin typeface="Arial"/>
                <a:cs typeface="Arial"/>
              </a:rPr>
              <a:t>exception class  should be a subclass of  </a:t>
            </a:r>
            <a:r>
              <a:rPr sz="2400" dirty="0">
                <a:latin typeface="Arial"/>
                <a:cs typeface="Arial"/>
              </a:rPr>
              <a:t>the Exception </a:t>
            </a:r>
            <a:r>
              <a:rPr sz="2400" spc="-5" dirty="0">
                <a:latin typeface="Arial"/>
                <a:cs typeface="Arial"/>
              </a:rPr>
              <a:t>class </a:t>
            </a:r>
            <a:r>
              <a:rPr sz="2400" spc="-10" dirty="0">
                <a:latin typeface="Arial"/>
                <a:cs typeface="Arial"/>
              </a:rPr>
              <a:t>or  </a:t>
            </a:r>
            <a:r>
              <a:rPr sz="2400" spc="-5" dirty="0">
                <a:latin typeface="Arial"/>
                <a:cs typeface="Arial"/>
              </a:rPr>
              <a:t>any of </a:t>
            </a:r>
            <a:r>
              <a:rPr sz="2400" dirty="0">
                <a:latin typeface="Arial"/>
                <a:cs typeface="Arial"/>
              </a:rPr>
              <a:t>its</a:t>
            </a:r>
            <a:r>
              <a:rPr sz="2400" spc="-65" dirty="0">
                <a:latin typeface="Arial"/>
                <a:cs typeface="Arial"/>
              </a:rPr>
              <a:t> </a:t>
            </a:r>
            <a:r>
              <a:rPr sz="2400" spc="-5" dirty="0">
                <a:latin typeface="Arial"/>
                <a:cs typeface="Arial"/>
              </a:rPr>
              <a:t>subclass.</a:t>
            </a:r>
            <a:endParaRPr sz="2400">
              <a:latin typeface="Arial"/>
              <a:cs typeface="Arial"/>
            </a:endParaRPr>
          </a:p>
        </p:txBody>
      </p:sp>
      <p:sp>
        <p:nvSpPr>
          <p:cNvPr id="9" name="object 9"/>
          <p:cNvSpPr/>
          <p:nvPr/>
        </p:nvSpPr>
        <p:spPr>
          <a:xfrm>
            <a:off x="4988052" y="1234439"/>
            <a:ext cx="4055363" cy="20619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988052" y="3735323"/>
            <a:ext cx="4055363" cy="2519172"/>
          </a:xfrm>
          <a:prstGeom prst="rect">
            <a:avLst/>
          </a:prstGeom>
          <a:blipFill>
            <a:blip r:embed="rId5" cstate="print"/>
            <a:stretch>
              <a:fillRect/>
            </a:stretch>
          </a:blipFill>
        </p:spPr>
        <p:txBody>
          <a:bodyPr wrap="square" lIns="0" tIns="0" rIns="0" bIns="0" rtlCol="0"/>
          <a:lstStyle/>
          <a:p>
            <a:endParaRPr/>
          </a:p>
        </p:txBody>
      </p:sp>
      <p:sp>
        <p:nvSpPr>
          <p:cNvPr id="11" name="object 11"/>
          <p:cNvSpPr txBox="1">
            <a:spLocks noGrp="1"/>
          </p:cNvSpPr>
          <p:nvPr>
            <p:ph sz="half" idx="3"/>
          </p:nvPr>
        </p:nvSpPr>
        <p:spPr>
          <a:prstGeom prst="rect">
            <a:avLst/>
          </a:prstGeom>
        </p:spPr>
        <p:txBody>
          <a:bodyPr vert="horz" wrap="square" lIns="0" tIns="0" rIns="0" bIns="0" rtlCol="0">
            <a:spAutoFit/>
          </a:bodyPr>
          <a:lstStyle/>
          <a:p>
            <a:pPr marL="12700" marR="163830">
              <a:lnSpc>
                <a:spcPct val="100000"/>
              </a:lnSpc>
            </a:pPr>
            <a:r>
              <a:rPr spc="-5" dirty="0"/>
              <a:t>public class  </a:t>
            </a:r>
            <a:r>
              <a:rPr i="1" spc="-5" dirty="0">
                <a:latin typeface="Arial"/>
                <a:cs typeface="Arial"/>
              </a:rPr>
              <a:t>ProductNotFoundException  </a:t>
            </a:r>
            <a:r>
              <a:rPr spc="-5" dirty="0"/>
              <a:t>extends</a:t>
            </a:r>
            <a:r>
              <a:rPr spc="-55" dirty="0"/>
              <a:t> </a:t>
            </a:r>
            <a:r>
              <a:rPr spc="-5" dirty="0"/>
              <a:t>Exception</a:t>
            </a:r>
          </a:p>
          <a:p>
            <a:pPr marL="12700">
              <a:lnSpc>
                <a:spcPct val="100000"/>
              </a:lnSpc>
              <a:spcBef>
                <a:spcPts val="1200"/>
              </a:spcBef>
            </a:pPr>
            <a:r>
              <a:rPr b="0" spc="-5" dirty="0">
                <a:solidFill>
                  <a:srgbClr val="000000"/>
                </a:solidFill>
                <a:latin typeface="Arial"/>
                <a:cs typeface="Arial"/>
              </a:rPr>
              <a:t>{</a:t>
            </a:r>
          </a:p>
          <a:p>
            <a:pPr marL="12700">
              <a:lnSpc>
                <a:spcPct val="100000"/>
              </a:lnSpc>
              <a:spcBef>
                <a:spcPts val="1200"/>
              </a:spcBef>
            </a:pPr>
            <a:r>
              <a:rPr b="0" spc="-5" dirty="0">
                <a:solidFill>
                  <a:srgbClr val="000000"/>
                </a:solidFill>
                <a:latin typeface="Arial"/>
                <a:cs typeface="Arial"/>
              </a:rPr>
              <a:t>}</a:t>
            </a:r>
          </a:p>
          <a:p>
            <a:pPr>
              <a:lnSpc>
                <a:spcPct val="100000"/>
              </a:lnSpc>
            </a:pPr>
            <a:endParaRPr b="0" spc="-5" dirty="0">
              <a:solidFill>
                <a:srgbClr val="000000"/>
              </a:solidFill>
              <a:latin typeface="Arial"/>
              <a:cs typeface="Arial"/>
            </a:endParaRPr>
          </a:p>
          <a:p>
            <a:pPr>
              <a:lnSpc>
                <a:spcPct val="100000"/>
              </a:lnSpc>
              <a:spcBef>
                <a:spcPts val="40"/>
              </a:spcBef>
            </a:pPr>
            <a:endParaRPr sz="2550" dirty="0">
              <a:latin typeface="Times New Roman"/>
              <a:cs typeface="Times New Roman"/>
            </a:endParaRPr>
          </a:p>
          <a:p>
            <a:pPr marL="12700" marR="5080">
              <a:lnSpc>
                <a:spcPct val="100000"/>
              </a:lnSpc>
            </a:pPr>
            <a:r>
              <a:rPr b="0" spc="-5" dirty="0">
                <a:solidFill>
                  <a:srgbClr val="000000"/>
                </a:solidFill>
                <a:latin typeface="Arial"/>
                <a:cs typeface="Arial"/>
              </a:rPr>
              <a:t>public Product getProducts()  throws  </a:t>
            </a:r>
            <a:r>
              <a:rPr i="1" spc="-5" dirty="0">
                <a:latin typeface="Arial"/>
                <a:cs typeface="Arial"/>
              </a:rPr>
              <a:t>ProductNotFoundException</a:t>
            </a:r>
            <a:r>
              <a:rPr i="1" spc="30" dirty="0">
                <a:latin typeface="Arial"/>
                <a:cs typeface="Arial"/>
              </a:rPr>
              <a:t> </a:t>
            </a:r>
            <a:r>
              <a:rPr b="0" spc="-5" dirty="0">
                <a:solidFill>
                  <a:srgbClr val="000000"/>
                </a:solidFill>
                <a:latin typeface="Arial"/>
                <a:cs typeface="Arial"/>
              </a:rPr>
              <a:t>{</a:t>
            </a:r>
          </a:p>
          <a:p>
            <a:pPr marL="571500">
              <a:lnSpc>
                <a:spcPct val="100000"/>
              </a:lnSpc>
              <a:spcBef>
                <a:spcPts val="1200"/>
              </a:spcBef>
            </a:pPr>
            <a:r>
              <a:rPr b="0" spc="-5" dirty="0">
                <a:solidFill>
                  <a:srgbClr val="000000"/>
                </a:solidFill>
                <a:latin typeface="Arial"/>
                <a:cs typeface="Arial"/>
              </a:rPr>
              <a:t>………</a:t>
            </a:r>
          </a:p>
          <a:p>
            <a:pPr marL="571500">
              <a:lnSpc>
                <a:spcPct val="100000"/>
              </a:lnSpc>
              <a:spcBef>
                <a:spcPts val="1200"/>
              </a:spcBef>
            </a:pPr>
            <a:r>
              <a:rPr b="0" spc="-5" dirty="0">
                <a:solidFill>
                  <a:srgbClr val="000000"/>
                </a:solidFill>
                <a:latin typeface="Arial"/>
                <a:cs typeface="Arial"/>
              </a:rPr>
              <a:t>………</a:t>
            </a:r>
          </a:p>
          <a:p>
            <a:pPr marL="12700">
              <a:lnSpc>
                <a:spcPct val="100000"/>
              </a:lnSpc>
              <a:spcBef>
                <a:spcPts val="1200"/>
              </a:spcBef>
            </a:pPr>
            <a:r>
              <a:rPr b="0" dirty="0">
                <a:solidFill>
                  <a:srgbClr val="000000"/>
                </a:solidFill>
                <a:latin typeface="Arial"/>
                <a:cs typeface="Aria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130935">
              <a:lnSpc>
                <a:spcPct val="100000"/>
              </a:lnSpc>
            </a:pPr>
            <a:r>
              <a:rPr spc="-5" dirty="0"/>
              <a:t>Method overriding and</a:t>
            </a:r>
            <a:r>
              <a:rPr spc="-45" dirty="0"/>
              <a:t> </a:t>
            </a:r>
            <a:r>
              <a:rPr spc="-5" dirty="0"/>
              <a:t>Exceptions</a:t>
            </a:r>
          </a:p>
        </p:txBody>
      </p:sp>
      <p:sp>
        <p:nvSpPr>
          <p:cNvPr id="7" name="object 7"/>
          <p:cNvSpPr txBox="1"/>
          <p:nvPr/>
        </p:nvSpPr>
        <p:spPr>
          <a:xfrm>
            <a:off x="1247139" y="1180591"/>
            <a:ext cx="7589520" cy="4984750"/>
          </a:xfrm>
          <a:prstGeom prst="rect">
            <a:avLst/>
          </a:prstGeom>
        </p:spPr>
        <p:txBody>
          <a:bodyPr vert="horz" wrap="square" lIns="0" tIns="0" rIns="0" bIns="0" rtlCol="0">
            <a:spAutoFit/>
          </a:bodyPr>
          <a:lstStyle/>
          <a:p>
            <a:pPr marL="355600" marR="5080" indent="-342900" algn="just">
              <a:lnSpc>
                <a:spcPct val="100000"/>
              </a:lnSpc>
              <a:buClr>
                <a:srgbClr val="333399"/>
              </a:buClr>
              <a:buFont typeface="Wingdings"/>
              <a:buChar char=""/>
              <a:tabLst>
                <a:tab pos="355600" algn="l"/>
              </a:tabLst>
            </a:pPr>
            <a:r>
              <a:rPr sz="2400" dirty="0">
                <a:latin typeface="Arial"/>
                <a:cs typeface="Arial"/>
              </a:rPr>
              <a:t>The checked exception classes named in the throws  </a:t>
            </a:r>
            <a:r>
              <a:rPr sz="2400" spc="-5" dirty="0">
                <a:latin typeface="Arial"/>
                <a:cs typeface="Arial"/>
              </a:rPr>
              <a:t>clause are </a:t>
            </a:r>
            <a:r>
              <a:rPr sz="2400" dirty="0">
                <a:latin typeface="Arial"/>
                <a:cs typeface="Arial"/>
              </a:rPr>
              <a:t>part </a:t>
            </a:r>
            <a:r>
              <a:rPr sz="2400" spc="-5" dirty="0">
                <a:latin typeface="Arial"/>
                <a:cs typeface="Arial"/>
              </a:rPr>
              <a:t>of </a:t>
            </a:r>
            <a:r>
              <a:rPr sz="2400" dirty="0">
                <a:latin typeface="Arial"/>
                <a:cs typeface="Arial"/>
              </a:rPr>
              <a:t>the contract </a:t>
            </a:r>
            <a:r>
              <a:rPr sz="2400" spc="-5" dirty="0">
                <a:latin typeface="Arial"/>
                <a:cs typeface="Arial"/>
              </a:rPr>
              <a:t>between </a:t>
            </a:r>
            <a:r>
              <a:rPr sz="2400" dirty="0">
                <a:latin typeface="Arial"/>
                <a:cs typeface="Arial"/>
              </a:rPr>
              <a:t>the  </a:t>
            </a:r>
            <a:r>
              <a:rPr sz="2400" spc="-5" dirty="0">
                <a:latin typeface="Arial"/>
                <a:cs typeface="Arial"/>
              </a:rPr>
              <a:t>implementer and user of </a:t>
            </a:r>
            <a:r>
              <a:rPr sz="2400" dirty="0">
                <a:latin typeface="Arial"/>
                <a:cs typeface="Arial"/>
              </a:rPr>
              <a:t>the </a:t>
            </a:r>
            <a:r>
              <a:rPr sz="2400" spc="-5" dirty="0">
                <a:latin typeface="Arial"/>
                <a:cs typeface="Arial"/>
              </a:rPr>
              <a:t>method or</a:t>
            </a:r>
            <a:r>
              <a:rPr sz="2400" spc="85" dirty="0">
                <a:latin typeface="Arial"/>
                <a:cs typeface="Arial"/>
              </a:rPr>
              <a:t> </a:t>
            </a:r>
            <a:r>
              <a:rPr sz="2400" spc="-5" dirty="0">
                <a:latin typeface="Arial"/>
                <a:cs typeface="Arial"/>
              </a:rPr>
              <a:t>constructor.</a:t>
            </a:r>
            <a:endParaRPr sz="2400">
              <a:latin typeface="Arial"/>
              <a:cs typeface="Arial"/>
            </a:endParaRPr>
          </a:p>
          <a:p>
            <a:pPr marL="355600" marR="5080" indent="-342900" algn="just">
              <a:lnSpc>
                <a:spcPct val="100000"/>
              </a:lnSpc>
              <a:spcBef>
                <a:spcPts val="575"/>
              </a:spcBef>
              <a:buClr>
                <a:srgbClr val="333399"/>
              </a:buClr>
              <a:buFont typeface="Wingdings"/>
              <a:buChar char=""/>
              <a:tabLst>
                <a:tab pos="355600" algn="l"/>
              </a:tabLst>
            </a:pPr>
            <a:r>
              <a:rPr sz="2400" dirty="0">
                <a:latin typeface="Arial"/>
                <a:cs typeface="Arial"/>
              </a:rPr>
              <a:t>The </a:t>
            </a:r>
            <a:r>
              <a:rPr sz="2400" spc="-5" dirty="0">
                <a:latin typeface="Arial"/>
                <a:cs typeface="Arial"/>
              </a:rPr>
              <a:t>throws clause of </a:t>
            </a:r>
            <a:r>
              <a:rPr sz="2400" dirty="0">
                <a:latin typeface="Arial"/>
                <a:cs typeface="Arial"/>
              </a:rPr>
              <a:t>overriding </a:t>
            </a:r>
            <a:r>
              <a:rPr sz="2400" spc="-5" dirty="0">
                <a:latin typeface="Arial"/>
                <a:cs typeface="Arial"/>
              </a:rPr>
              <a:t>method can specify  all or none of </a:t>
            </a:r>
            <a:r>
              <a:rPr sz="2400" dirty="0">
                <a:latin typeface="Arial"/>
                <a:cs typeface="Arial"/>
              </a:rPr>
              <a:t>the </a:t>
            </a:r>
            <a:r>
              <a:rPr sz="2400" spc="-5" dirty="0">
                <a:latin typeface="Arial"/>
                <a:cs typeface="Arial"/>
              </a:rPr>
              <a:t>exception </a:t>
            </a:r>
            <a:r>
              <a:rPr sz="2400" dirty="0">
                <a:latin typeface="Arial"/>
                <a:cs typeface="Arial"/>
              </a:rPr>
              <a:t>classes </a:t>
            </a:r>
            <a:r>
              <a:rPr sz="2400" spc="-5" dirty="0">
                <a:latin typeface="Arial"/>
                <a:cs typeface="Arial"/>
              </a:rPr>
              <a:t>specified in </a:t>
            </a:r>
            <a:r>
              <a:rPr sz="2400" dirty="0">
                <a:latin typeface="Arial"/>
                <a:cs typeface="Arial"/>
              </a:rPr>
              <a:t>the  </a:t>
            </a:r>
            <a:r>
              <a:rPr sz="2400" spc="-5" dirty="0">
                <a:latin typeface="Arial"/>
                <a:cs typeface="Arial"/>
              </a:rPr>
              <a:t>throws clause </a:t>
            </a:r>
            <a:r>
              <a:rPr sz="2400" dirty="0">
                <a:latin typeface="Arial"/>
                <a:cs typeface="Arial"/>
              </a:rPr>
              <a:t>of the overridden </a:t>
            </a:r>
            <a:r>
              <a:rPr sz="2400" spc="-5" dirty="0">
                <a:latin typeface="Arial"/>
                <a:cs typeface="Arial"/>
              </a:rPr>
              <a:t>method </a:t>
            </a:r>
            <a:r>
              <a:rPr sz="2400" dirty="0">
                <a:latin typeface="Arial"/>
                <a:cs typeface="Arial"/>
              </a:rPr>
              <a:t>in the </a:t>
            </a:r>
            <a:r>
              <a:rPr sz="2400" spc="-5" dirty="0">
                <a:latin typeface="Arial"/>
                <a:cs typeface="Arial"/>
              </a:rPr>
              <a:t>super  class.</a:t>
            </a:r>
            <a:endParaRPr sz="2400">
              <a:latin typeface="Arial"/>
              <a:cs typeface="Arial"/>
            </a:endParaRPr>
          </a:p>
          <a:p>
            <a:pPr marL="355600" marR="5715" indent="-342900" algn="just">
              <a:lnSpc>
                <a:spcPct val="100000"/>
              </a:lnSpc>
              <a:spcBef>
                <a:spcPts val="575"/>
              </a:spcBef>
              <a:buClr>
                <a:srgbClr val="333399"/>
              </a:buClr>
              <a:buFont typeface="Wingdings"/>
              <a:buChar char=""/>
              <a:tabLst>
                <a:tab pos="355600" algn="l"/>
              </a:tabLst>
            </a:pPr>
            <a:r>
              <a:rPr sz="2400" dirty="0">
                <a:latin typeface="Arial"/>
                <a:cs typeface="Arial"/>
              </a:rPr>
              <a:t>The overriding </a:t>
            </a:r>
            <a:r>
              <a:rPr sz="2400" spc="-5" dirty="0">
                <a:latin typeface="Arial"/>
                <a:cs typeface="Arial"/>
              </a:rPr>
              <a:t>method </a:t>
            </a:r>
            <a:r>
              <a:rPr sz="2400" dirty="0">
                <a:latin typeface="Arial"/>
                <a:cs typeface="Arial"/>
              </a:rPr>
              <a:t>may not specify that this  </a:t>
            </a:r>
            <a:r>
              <a:rPr sz="2400" spc="-5" dirty="0">
                <a:latin typeface="Arial"/>
                <a:cs typeface="Arial"/>
              </a:rPr>
              <a:t>method </a:t>
            </a:r>
            <a:r>
              <a:rPr sz="2400" dirty="0">
                <a:latin typeface="Arial"/>
                <a:cs typeface="Arial"/>
              </a:rPr>
              <a:t>will result </a:t>
            </a:r>
            <a:r>
              <a:rPr sz="2400" spc="-5" dirty="0">
                <a:latin typeface="Arial"/>
                <a:cs typeface="Arial"/>
              </a:rPr>
              <a:t>in </a:t>
            </a:r>
            <a:r>
              <a:rPr sz="2400" dirty="0">
                <a:latin typeface="Arial"/>
                <a:cs typeface="Arial"/>
              </a:rPr>
              <a:t>throwing </a:t>
            </a:r>
            <a:r>
              <a:rPr sz="2400" spc="-5" dirty="0">
                <a:latin typeface="Arial"/>
                <a:cs typeface="Arial"/>
              </a:rPr>
              <a:t>any </a:t>
            </a:r>
            <a:r>
              <a:rPr sz="2400" dirty="0">
                <a:latin typeface="Arial"/>
                <a:cs typeface="Arial"/>
              </a:rPr>
              <a:t>checked </a:t>
            </a:r>
            <a:r>
              <a:rPr sz="2400" spc="-5" dirty="0">
                <a:latin typeface="Arial"/>
                <a:cs typeface="Arial"/>
              </a:rPr>
              <a:t>exception  which </a:t>
            </a:r>
            <a:r>
              <a:rPr sz="2400" dirty="0">
                <a:latin typeface="Arial"/>
                <a:cs typeface="Arial"/>
              </a:rPr>
              <a:t>the </a:t>
            </a:r>
            <a:r>
              <a:rPr sz="2400" spc="-5" dirty="0">
                <a:latin typeface="Arial"/>
                <a:cs typeface="Arial"/>
              </a:rPr>
              <a:t>overridden method is not</a:t>
            </a:r>
            <a:r>
              <a:rPr sz="2400" spc="65" dirty="0">
                <a:latin typeface="Arial"/>
                <a:cs typeface="Arial"/>
              </a:rPr>
              <a:t> </a:t>
            </a:r>
            <a:r>
              <a:rPr sz="2400" spc="-5" dirty="0">
                <a:latin typeface="Arial"/>
                <a:cs typeface="Arial"/>
              </a:rPr>
              <a:t>permitted.</a:t>
            </a:r>
            <a:endParaRPr sz="2400">
              <a:latin typeface="Arial"/>
              <a:cs typeface="Arial"/>
            </a:endParaRPr>
          </a:p>
          <a:p>
            <a:pPr marL="355600" marR="5715" indent="-342900" algn="just">
              <a:lnSpc>
                <a:spcPct val="100000"/>
              </a:lnSpc>
              <a:spcBef>
                <a:spcPts val="575"/>
              </a:spcBef>
              <a:buClr>
                <a:srgbClr val="333399"/>
              </a:buClr>
              <a:buFont typeface="Wingdings"/>
              <a:buChar char=""/>
              <a:tabLst>
                <a:tab pos="355600" algn="l"/>
              </a:tabLst>
            </a:pPr>
            <a:r>
              <a:rPr sz="2400" dirty="0">
                <a:latin typeface="Arial"/>
                <a:cs typeface="Arial"/>
              </a:rPr>
              <a:t>However the overriding </a:t>
            </a:r>
            <a:r>
              <a:rPr sz="2400" spc="-5" dirty="0">
                <a:latin typeface="Arial"/>
                <a:cs typeface="Arial"/>
              </a:rPr>
              <a:t>method can throw exceptions  </a:t>
            </a:r>
            <a:r>
              <a:rPr sz="2400" dirty="0">
                <a:latin typeface="Arial"/>
                <a:cs typeface="Arial"/>
              </a:rPr>
              <a:t>which </a:t>
            </a:r>
            <a:r>
              <a:rPr sz="2400" spc="-5" dirty="0">
                <a:latin typeface="Arial"/>
                <a:cs typeface="Arial"/>
              </a:rPr>
              <a:t>are subclasses of </a:t>
            </a:r>
            <a:r>
              <a:rPr sz="2400" dirty="0">
                <a:latin typeface="Arial"/>
                <a:cs typeface="Arial"/>
              </a:rPr>
              <a:t>the </a:t>
            </a:r>
            <a:r>
              <a:rPr sz="2400" spc="-5" dirty="0">
                <a:latin typeface="Arial"/>
                <a:cs typeface="Arial"/>
              </a:rPr>
              <a:t>exceptions </a:t>
            </a:r>
            <a:r>
              <a:rPr sz="2400" dirty="0">
                <a:latin typeface="Arial"/>
                <a:cs typeface="Arial"/>
              </a:rPr>
              <a:t>in the </a:t>
            </a:r>
            <a:r>
              <a:rPr sz="2400" spc="-5" dirty="0">
                <a:latin typeface="Arial"/>
                <a:cs typeface="Arial"/>
              </a:rPr>
              <a:t>throws  clause of </a:t>
            </a:r>
            <a:r>
              <a:rPr sz="2400" dirty="0">
                <a:latin typeface="Arial"/>
                <a:cs typeface="Arial"/>
              </a:rPr>
              <a:t>the </a:t>
            </a:r>
            <a:r>
              <a:rPr sz="2400" spc="-5" dirty="0">
                <a:latin typeface="Arial"/>
                <a:cs typeface="Arial"/>
              </a:rPr>
              <a:t>overridden</a:t>
            </a:r>
            <a:r>
              <a:rPr sz="2400" spc="15" dirty="0">
                <a:latin typeface="Arial"/>
                <a:cs typeface="Arial"/>
              </a:rPr>
              <a:t> </a:t>
            </a:r>
            <a:r>
              <a:rPr sz="2400" spc="-5" dirty="0">
                <a:latin typeface="Arial"/>
                <a:cs typeface="Arial"/>
              </a:rPr>
              <a:t>method.</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3515995">
              <a:lnSpc>
                <a:spcPct val="100000"/>
              </a:lnSpc>
            </a:pPr>
            <a:r>
              <a:rPr sz="3600" spc="-5" dirty="0"/>
              <a:t>Exercise</a:t>
            </a:r>
            <a:endParaRPr sz="3600"/>
          </a:p>
        </p:txBody>
      </p:sp>
      <p:sp>
        <p:nvSpPr>
          <p:cNvPr id="7" name="object 7"/>
          <p:cNvSpPr/>
          <p:nvPr/>
        </p:nvSpPr>
        <p:spPr>
          <a:xfrm>
            <a:off x="1168400" y="1143000"/>
            <a:ext cx="7747000" cy="3962400"/>
          </a:xfrm>
          <a:custGeom>
            <a:avLst/>
            <a:gdLst/>
            <a:ahLst/>
            <a:cxnLst/>
            <a:rect l="l" t="t" r="r" b="b"/>
            <a:pathLst>
              <a:path w="7747000" h="3962400">
                <a:moveTo>
                  <a:pt x="0" y="3962400"/>
                </a:moveTo>
                <a:lnTo>
                  <a:pt x="7747000" y="3962400"/>
                </a:lnTo>
                <a:lnTo>
                  <a:pt x="7747000" y="0"/>
                </a:lnTo>
                <a:lnTo>
                  <a:pt x="0" y="0"/>
                </a:lnTo>
                <a:lnTo>
                  <a:pt x="0" y="3962400"/>
                </a:lnTo>
                <a:close/>
              </a:path>
            </a:pathLst>
          </a:custGeom>
          <a:solidFill>
            <a:srgbClr val="CCFFFF"/>
          </a:solidFill>
        </p:spPr>
        <p:txBody>
          <a:bodyPr wrap="square" lIns="0" tIns="0" rIns="0" bIns="0" rtlCol="0"/>
          <a:lstStyle/>
          <a:p>
            <a:endParaRPr/>
          </a:p>
        </p:txBody>
      </p:sp>
      <p:sp>
        <p:nvSpPr>
          <p:cNvPr id="8" name="object 8"/>
          <p:cNvSpPr/>
          <p:nvPr/>
        </p:nvSpPr>
        <p:spPr>
          <a:xfrm>
            <a:off x="1168400" y="1143000"/>
            <a:ext cx="7747000" cy="3962400"/>
          </a:xfrm>
          <a:custGeom>
            <a:avLst/>
            <a:gdLst/>
            <a:ahLst/>
            <a:cxnLst/>
            <a:rect l="l" t="t" r="r" b="b"/>
            <a:pathLst>
              <a:path w="7747000" h="3962400">
                <a:moveTo>
                  <a:pt x="0" y="3962400"/>
                </a:moveTo>
                <a:lnTo>
                  <a:pt x="7747000" y="3962400"/>
                </a:lnTo>
                <a:lnTo>
                  <a:pt x="7747000" y="0"/>
                </a:lnTo>
                <a:lnTo>
                  <a:pt x="0" y="0"/>
                </a:lnTo>
                <a:lnTo>
                  <a:pt x="0" y="396240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1247139" y="1179321"/>
            <a:ext cx="7590155" cy="3509010"/>
          </a:xfrm>
          <a:prstGeom prst="rect">
            <a:avLst/>
          </a:prstGeom>
        </p:spPr>
        <p:txBody>
          <a:bodyPr vert="horz" wrap="square" lIns="0" tIns="0" rIns="0" bIns="0" rtlCol="0">
            <a:spAutoFit/>
          </a:bodyPr>
          <a:lstStyle/>
          <a:p>
            <a:pPr marL="355600" marR="5080" indent="-342900" algn="just">
              <a:lnSpc>
                <a:spcPct val="100000"/>
              </a:lnSpc>
              <a:buClr>
                <a:srgbClr val="333399"/>
              </a:buClr>
              <a:buFont typeface="Wingdings"/>
              <a:buChar char=""/>
              <a:tabLst>
                <a:tab pos="355600" algn="l"/>
              </a:tabLst>
            </a:pPr>
            <a:r>
              <a:rPr sz="2800" dirty="0">
                <a:latin typeface="Arial"/>
                <a:cs typeface="Arial"/>
              </a:rPr>
              <a:t>Create a class with a main( ) that throws </a:t>
            </a:r>
            <a:r>
              <a:rPr sz="2800" spc="-5" dirty="0">
                <a:latin typeface="Arial"/>
                <a:cs typeface="Arial"/>
              </a:rPr>
              <a:t>an  </a:t>
            </a:r>
            <a:r>
              <a:rPr sz="2800" dirty="0">
                <a:latin typeface="Arial"/>
                <a:cs typeface="Arial"/>
              </a:rPr>
              <a:t>object </a:t>
            </a:r>
            <a:r>
              <a:rPr sz="2800" spc="-5" dirty="0">
                <a:latin typeface="Arial"/>
                <a:cs typeface="Arial"/>
              </a:rPr>
              <a:t>of </a:t>
            </a:r>
            <a:r>
              <a:rPr sz="2800" dirty="0">
                <a:latin typeface="Arial"/>
                <a:cs typeface="Arial"/>
              </a:rPr>
              <a:t>class Exception inside a try block.  Give the constructor for Exception a </a:t>
            </a:r>
            <a:r>
              <a:rPr sz="2800" spc="-5" dirty="0">
                <a:latin typeface="Arial"/>
                <a:cs typeface="Arial"/>
              </a:rPr>
              <a:t>String  </a:t>
            </a:r>
            <a:r>
              <a:rPr sz="2800" dirty="0">
                <a:latin typeface="Arial"/>
                <a:cs typeface="Arial"/>
              </a:rPr>
              <a:t>argument. Catch the exception inside a catch  clause and print the String argument. Add a  finally clause and print a message to prove  you were</a:t>
            </a:r>
            <a:r>
              <a:rPr sz="2800" spc="-80" dirty="0">
                <a:latin typeface="Arial"/>
                <a:cs typeface="Arial"/>
              </a:rPr>
              <a:t> </a:t>
            </a:r>
            <a:r>
              <a:rPr sz="2800" dirty="0">
                <a:latin typeface="Arial"/>
                <a:cs typeface="Arial"/>
              </a:rPr>
              <a:t>there.</a:t>
            </a:r>
            <a:endParaRPr sz="2800">
              <a:latin typeface="Arial"/>
              <a:cs typeface="Arial"/>
            </a:endParaRPr>
          </a:p>
          <a:p>
            <a:pPr marL="355600" indent="-342900">
              <a:lnSpc>
                <a:spcPct val="100000"/>
              </a:lnSpc>
              <a:spcBef>
                <a:spcPts val="670"/>
              </a:spcBef>
              <a:buClr>
                <a:srgbClr val="333399"/>
              </a:buClr>
              <a:buFont typeface="Wingdings"/>
              <a:buChar char=""/>
              <a:tabLst>
                <a:tab pos="354965" algn="l"/>
                <a:tab pos="355600" algn="l"/>
              </a:tabLst>
            </a:pPr>
            <a:r>
              <a:rPr sz="2800" dirty="0">
                <a:latin typeface="Arial"/>
                <a:cs typeface="Arial"/>
              </a:rPr>
              <a:t>See</a:t>
            </a:r>
            <a:r>
              <a:rPr sz="2800" spc="-65" dirty="0">
                <a:latin typeface="Arial"/>
                <a:cs typeface="Arial"/>
              </a:rPr>
              <a:t> </a:t>
            </a:r>
            <a:r>
              <a:rPr sz="2800" dirty="0">
                <a:latin typeface="Arial"/>
                <a:cs typeface="Arial"/>
              </a:rPr>
              <a:t>ExceptionExercise.doc</a:t>
            </a:r>
            <a:endParaRPr sz="2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326005">
              <a:lnSpc>
                <a:spcPct val="100000"/>
              </a:lnSpc>
            </a:pPr>
            <a:r>
              <a:rPr spc="-5" dirty="0"/>
              <a:t>What is an</a:t>
            </a:r>
            <a:r>
              <a:rPr spc="-65" dirty="0"/>
              <a:t> </a:t>
            </a:r>
            <a:r>
              <a:rPr spc="-5" dirty="0"/>
              <a:t>Assertion?</a:t>
            </a:r>
          </a:p>
        </p:txBody>
      </p:sp>
      <p:sp>
        <p:nvSpPr>
          <p:cNvPr id="7" name="object 7"/>
          <p:cNvSpPr txBox="1"/>
          <p:nvPr/>
        </p:nvSpPr>
        <p:spPr>
          <a:xfrm>
            <a:off x="1247139" y="1181862"/>
            <a:ext cx="3703954" cy="5314315"/>
          </a:xfrm>
          <a:prstGeom prst="rect">
            <a:avLst/>
          </a:prstGeom>
        </p:spPr>
        <p:txBody>
          <a:bodyPr vert="horz" wrap="square" lIns="0" tIns="0" rIns="0" bIns="0" rtlCol="0">
            <a:spAutoFit/>
          </a:bodyPr>
          <a:lstStyle/>
          <a:p>
            <a:pPr marL="355600" marR="5080" indent="-342900" algn="just">
              <a:lnSpc>
                <a:spcPct val="80000"/>
              </a:lnSpc>
              <a:buClr>
                <a:srgbClr val="333399"/>
              </a:buClr>
              <a:buFont typeface="Wingdings"/>
              <a:buChar char=""/>
              <a:tabLst>
                <a:tab pos="355600" algn="l"/>
              </a:tabLst>
            </a:pPr>
            <a:r>
              <a:rPr sz="2000" spc="-5" dirty="0">
                <a:latin typeface="Arial"/>
                <a:cs typeface="Arial"/>
              </a:rPr>
              <a:t>An </a:t>
            </a:r>
            <a:r>
              <a:rPr sz="2000" i="1" spc="-5" dirty="0">
                <a:latin typeface="Arial"/>
                <a:cs typeface="Arial"/>
              </a:rPr>
              <a:t>assertion </a:t>
            </a:r>
            <a:r>
              <a:rPr sz="2000" spc="-5" dirty="0">
                <a:latin typeface="Arial"/>
                <a:cs typeface="Arial"/>
              </a:rPr>
              <a:t>is a statement in  Java that enables you to test  the assumptions </a:t>
            </a:r>
            <a:r>
              <a:rPr sz="2000" spc="-10" dirty="0">
                <a:latin typeface="Arial"/>
                <a:cs typeface="Arial"/>
              </a:rPr>
              <a:t>about </a:t>
            </a:r>
            <a:r>
              <a:rPr sz="2000" spc="-5" dirty="0">
                <a:latin typeface="Arial"/>
                <a:cs typeface="Arial"/>
              </a:rPr>
              <a:t>your  program.</a:t>
            </a:r>
            <a:endParaRPr sz="2000" dirty="0">
              <a:latin typeface="Arial"/>
              <a:cs typeface="Arial"/>
            </a:endParaRPr>
          </a:p>
          <a:p>
            <a:pPr marL="355600" marR="5080" indent="-342900" algn="just">
              <a:lnSpc>
                <a:spcPts val="1920"/>
              </a:lnSpc>
              <a:spcBef>
                <a:spcPts val="459"/>
              </a:spcBef>
              <a:buClr>
                <a:srgbClr val="333399"/>
              </a:buClr>
              <a:buFont typeface="Wingdings"/>
              <a:buChar char=""/>
              <a:tabLst>
                <a:tab pos="355600" algn="l"/>
              </a:tabLst>
            </a:pPr>
            <a:r>
              <a:rPr sz="2000" spc="-5" dirty="0">
                <a:latin typeface="Arial"/>
                <a:cs typeface="Arial"/>
              </a:rPr>
              <a:t>Assertions are one </a:t>
            </a:r>
            <a:r>
              <a:rPr sz="2000" spc="-10" dirty="0">
                <a:latin typeface="Arial"/>
                <a:cs typeface="Arial"/>
              </a:rPr>
              <a:t>of </a:t>
            </a:r>
            <a:r>
              <a:rPr sz="2000" spc="-5" dirty="0">
                <a:latin typeface="Arial"/>
                <a:cs typeface="Arial"/>
              </a:rPr>
              <a:t>the  </a:t>
            </a:r>
            <a:r>
              <a:rPr sz="2000" dirty="0">
                <a:latin typeface="Arial"/>
                <a:cs typeface="Arial"/>
              </a:rPr>
              <a:t>quickest </a:t>
            </a:r>
            <a:r>
              <a:rPr sz="2000" spc="-5" dirty="0">
                <a:latin typeface="Arial"/>
                <a:cs typeface="Arial"/>
              </a:rPr>
              <a:t>and most effective  ways to detect and correct  bugs at development</a:t>
            </a:r>
            <a:r>
              <a:rPr sz="2000" spc="-40" dirty="0">
                <a:latin typeface="Arial"/>
                <a:cs typeface="Arial"/>
              </a:rPr>
              <a:t> </a:t>
            </a:r>
            <a:r>
              <a:rPr sz="2000" spc="-5" dirty="0">
                <a:latin typeface="Arial"/>
                <a:cs typeface="Arial"/>
              </a:rPr>
              <a:t>time.</a:t>
            </a:r>
            <a:endParaRPr sz="2000" dirty="0">
              <a:latin typeface="Arial"/>
              <a:cs typeface="Arial"/>
            </a:endParaRPr>
          </a:p>
          <a:p>
            <a:pPr marL="355600" marR="5080" indent="-342900" algn="just">
              <a:lnSpc>
                <a:spcPct val="80000"/>
              </a:lnSpc>
              <a:spcBef>
                <a:spcPts val="495"/>
              </a:spcBef>
              <a:buClr>
                <a:srgbClr val="333399"/>
              </a:buClr>
              <a:buFont typeface="Wingdings"/>
              <a:buChar char=""/>
              <a:tabLst>
                <a:tab pos="355600" algn="l"/>
              </a:tabLst>
            </a:pPr>
            <a:r>
              <a:rPr sz="2000" spc="-5" dirty="0">
                <a:latin typeface="Arial"/>
                <a:cs typeface="Arial"/>
              </a:rPr>
              <a:t>Each assertion contains a  boolean expression that you  </a:t>
            </a:r>
            <a:r>
              <a:rPr sz="2000" dirty="0">
                <a:latin typeface="Arial"/>
                <a:cs typeface="Arial"/>
              </a:rPr>
              <a:t>believe will </a:t>
            </a:r>
            <a:r>
              <a:rPr sz="2000" spc="-5" dirty="0">
                <a:latin typeface="Arial"/>
                <a:cs typeface="Arial"/>
              </a:rPr>
              <a:t>be true when the  assertion executes. If its not  true, the system </a:t>
            </a:r>
            <a:r>
              <a:rPr sz="2000" dirty="0">
                <a:latin typeface="Arial"/>
                <a:cs typeface="Arial"/>
              </a:rPr>
              <a:t>will </a:t>
            </a:r>
            <a:r>
              <a:rPr sz="2000" spc="-5" dirty="0">
                <a:latin typeface="Arial"/>
                <a:cs typeface="Arial"/>
              </a:rPr>
              <a:t>throw </a:t>
            </a:r>
            <a:r>
              <a:rPr sz="2000" spc="-10" dirty="0">
                <a:latin typeface="Arial"/>
                <a:cs typeface="Arial"/>
              </a:rPr>
              <a:t>an  </a:t>
            </a:r>
            <a:r>
              <a:rPr sz="2000" spc="-5" dirty="0">
                <a:latin typeface="Arial"/>
                <a:cs typeface="Arial"/>
              </a:rPr>
              <a:t>error.</a:t>
            </a:r>
            <a:endParaRPr sz="2000" dirty="0">
              <a:latin typeface="Arial"/>
              <a:cs typeface="Arial"/>
            </a:endParaRPr>
          </a:p>
          <a:p>
            <a:pPr marL="355600" marR="5080" indent="-342900" algn="just">
              <a:lnSpc>
                <a:spcPts val="1920"/>
              </a:lnSpc>
              <a:spcBef>
                <a:spcPts val="459"/>
              </a:spcBef>
              <a:buClr>
                <a:srgbClr val="333399"/>
              </a:buClr>
              <a:buFont typeface="Wingdings"/>
              <a:buChar char=""/>
              <a:tabLst>
                <a:tab pos="355600" algn="l"/>
              </a:tabLst>
            </a:pPr>
            <a:r>
              <a:rPr sz="2000" spc="-5" dirty="0">
                <a:latin typeface="Arial"/>
                <a:cs typeface="Arial"/>
              </a:rPr>
              <a:t>By verifying that the boolean  expression is indeed true, the  assertion</a:t>
            </a:r>
            <a:r>
              <a:rPr sz="2000" spc="545" dirty="0">
                <a:latin typeface="Arial"/>
                <a:cs typeface="Arial"/>
              </a:rPr>
              <a:t> </a:t>
            </a:r>
            <a:r>
              <a:rPr sz="2000" spc="-5" dirty="0">
                <a:latin typeface="Arial"/>
                <a:cs typeface="Arial"/>
              </a:rPr>
              <a:t>confirms</a:t>
            </a:r>
            <a:r>
              <a:rPr sz="2000" spc="545" dirty="0">
                <a:latin typeface="Arial"/>
                <a:cs typeface="Arial"/>
              </a:rPr>
              <a:t> </a:t>
            </a:r>
            <a:r>
              <a:rPr sz="2000" spc="-5" dirty="0">
                <a:latin typeface="Arial"/>
                <a:cs typeface="Arial"/>
              </a:rPr>
              <a:t>the  assumptions about the  </a:t>
            </a:r>
            <a:r>
              <a:rPr sz="2000" dirty="0">
                <a:latin typeface="Arial"/>
                <a:cs typeface="Arial"/>
              </a:rPr>
              <a:t>behavior </a:t>
            </a:r>
            <a:r>
              <a:rPr sz="2000" spc="-10" dirty="0">
                <a:latin typeface="Arial"/>
                <a:cs typeface="Arial"/>
              </a:rPr>
              <a:t>of </a:t>
            </a:r>
            <a:r>
              <a:rPr sz="2000" spc="-5" dirty="0">
                <a:latin typeface="Arial"/>
                <a:cs typeface="Arial"/>
              </a:rPr>
              <a:t>the program,  thereby</a:t>
            </a:r>
            <a:r>
              <a:rPr sz="2000" spc="545" dirty="0">
                <a:latin typeface="Arial"/>
                <a:cs typeface="Arial"/>
              </a:rPr>
              <a:t> </a:t>
            </a:r>
            <a:r>
              <a:rPr sz="2000" spc="-5" dirty="0">
                <a:latin typeface="Arial"/>
                <a:cs typeface="Arial"/>
              </a:rPr>
              <a:t>validating</a:t>
            </a:r>
            <a:r>
              <a:rPr sz="2000" spc="545" dirty="0">
                <a:latin typeface="Arial"/>
                <a:cs typeface="Arial"/>
              </a:rPr>
              <a:t> </a:t>
            </a:r>
            <a:r>
              <a:rPr sz="2000" spc="-5" dirty="0">
                <a:latin typeface="Arial"/>
                <a:cs typeface="Arial"/>
              </a:rPr>
              <a:t>the  program to be free of</a:t>
            </a:r>
            <a:r>
              <a:rPr sz="2000" spc="-50" dirty="0">
                <a:latin typeface="Arial"/>
                <a:cs typeface="Arial"/>
              </a:rPr>
              <a:t> </a:t>
            </a:r>
            <a:r>
              <a:rPr sz="2000" spc="-5" dirty="0">
                <a:latin typeface="Arial"/>
                <a:cs typeface="Arial"/>
              </a:rPr>
              <a:t>errors.</a:t>
            </a:r>
            <a:endParaRPr sz="2000" dirty="0">
              <a:latin typeface="Arial"/>
              <a:cs typeface="Arial"/>
            </a:endParaRPr>
          </a:p>
        </p:txBody>
      </p:sp>
      <p:sp>
        <p:nvSpPr>
          <p:cNvPr id="8" name="object 8"/>
          <p:cNvSpPr/>
          <p:nvPr/>
        </p:nvSpPr>
        <p:spPr>
          <a:xfrm>
            <a:off x="5061203" y="1234439"/>
            <a:ext cx="3913632" cy="3831336"/>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5184647" y="1334261"/>
            <a:ext cx="3597275" cy="5116195"/>
          </a:xfrm>
          <a:prstGeom prst="rect">
            <a:avLst/>
          </a:prstGeom>
        </p:spPr>
        <p:txBody>
          <a:bodyPr vert="horz" wrap="square" lIns="0" tIns="0" rIns="0" bIns="0" rtlCol="0">
            <a:spAutoFit/>
          </a:bodyPr>
          <a:lstStyle/>
          <a:p>
            <a:pPr marL="88900">
              <a:lnSpc>
                <a:spcPct val="100000"/>
              </a:lnSpc>
            </a:pPr>
            <a:r>
              <a:rPr sz="2000" spc="-5" dirty="0">
                <a:latin typeface="Arial"/>
                <a:cs typeface="Arial"/>
              </a:rPr>
              <a:t>public class MyClass </a:t>
            </a:r>
            <a:r>
              <a:rPr sz="2000" dirty="0">
                <a:latin typeface="Arial"/>
                <a:cs typeface="Arial"/>
              </a:rPr>
              <a:t>{</a:t>
            </a:r>
          </a:p>
          <a:p>
            <a:pPr marL="647700" marR="495934" indent="-280035">
              <a:lnSpc>
                <a:spcPct val="150000"/>
              </a:lnSpc>
            </a:pPr>
            <a:r>
              <a:rPr sz="2000" spc="-5" dirty="0">
                <a:latin typeface="Arial"/>
                <a:cs typeface="Arial"/>
              </a:rPr>
              <a:t>public void aMethod() {  Employee emp =</a:t>
            </a:r>
            <a:r>
              <a:rPr sz="2000" spc="-55" dirty="0">
                <a:latin typeface="Arial"/>
                <a:cs typeface="Arial"/>
              </a:rPr>
              <a:t> </a:t>
            </a:r>
            <a:r>
              <a:rPr sz="2000" spc="-5" dirty="0">
                <a:latin typeface="Arial"/>
                <a:cs typeface="Arial"/>
              </a:rPr>
              <a:t>null;</a:t>
            </a:r>
            <a:endParaRPr sz="2000" dirty="0">
              <a:latin typeface="Arial"/>
              <a:cs typeface="Arial"/>
            </a:endParaRPr>
          </a:p>
          <a:p>
            <a:pPr marL="647700">
              <a:lnSpc>
                <a:spcPct val="100000"/>
              </a:lnSpc>
              <a:spcBef>
                <a:spcPts val="1200"/>
              </a:spcBef>
            </a:pPr>
            <a:r>
              <a:rPr sz="2000" spc="-5" dirty="0">
                <a:latin typeface="Arial"/>
                <a:cs typeface="Arial"/>
              </a:rPr>
              <a:t>//Get a Employee</a:t>
            </a:r>
            <a:r>
              <a:rPr sz="2000" spc="-55" dirty="0">
                <a:latin typeface="Arial"/>
                <a:cs typeface="Arial"/>
              </a:rPr>
              <a:t> </a:t>
            </a:r>
            <a:r>
              <a:rPr sz="2000" spc="-5" dirty="0">
                <a:latin typeface="Arial"/>
                <a:cs typeface="Arial"/>
              </a:rPr>
              <a:t>object</a:t>
            </a:r>
            <a:endParaRPr sz="2000" dirty="0">
              <a:latin typeface="Arial"/>
              <a:cs typeface="Arial"/>
            </a:endParaRPr>
          </a:p>
          <a:p>
            <a:pPr marL="88900">
              <a:lnSpc>
                <a:spcPct val="100000"/>
              </a:lnSpc>
              <a:spcBef>
                <a:spcPts val="1200"/>
              </a:spcBef>
            </a:pPr>
            <a:r>
              <a:rPr sz="2000" spc="-5" dirty="0">
                <a:latin typeface="Arial"/>
                <a:cs typeface="Arial"/>
              </a:rPr>
              <a:t>//Check to ensure we have</a:t>
            </a:r>
            <a:r>
              <a:rPr sz="2000" spc="-30" dirty="0">
                <a:latin typeface="Arial"/>
                <a:cs typeface="Arial"/>
              </a:rPr>
              <a:t> </a:t>
            </a:r>
            <a:r>
              <a:rPr sz="2000" spc="-5" dirty="0">
                <a:latin typeface="Arial"/>
                <a:cs typeface="Arial"/>
              </a:rPr>
              <a:t>one</a:t>
            </a:r>
            <a:endParaRPr sz="2000" dirty="0">
              <a:latin typeface="Arial"/>
              <a:cs typeface="Arial"/>
            </a:endParaRPr>
          </a:p>
          <a:p>
            <a:pPr marL="647700">
              <a:lnSpc>
                <a:spcPct val="100000"/>
              </a:lnSpc>
              <a:spcBef>
                <a:spcPts val="1430"/>
              </a:spcBef>
            </a:pPr>
            <a:r>
              <a:rPr sz="2400" b="1" spc="-5" dirty="0">
                <a:solidFill>
                  <a:srgbClr val="FF6600"/>
                </a:solidFill>
                <a:latin typeface="Arial"/>
                <a:cs typeface="Arial"/>
              </a:rPr>
              <a:t>assert emp </a:t>
            </a:r>
            <a:r>
              <a:rPr sz="2400" b="1" dirty="0">
                <a:solidFill>
                  <a:srgbClr val="FF6600"/>
                </a:solidFill>
                <a:latin typeface="Arial"/>
                <a:cs typeface="Arial"/>
              </a:rPr>
              <a:t>!=</a:t>
            </a:r>
            <a:r>
              <a:rPr sz="2400" b="1" spc="-40" dirty="0">
                <a:solidFill>
                  <a:srgbClr val="FF6600"/>
                </a:solidFill>
                <a:latin typeface="Arial"/>
                <a:cs typeface="Arial"/>
              </a:rPr>
              <a:t> </a:t>
            </a:r>
            <a:r>
              <a:rPr sz="2400" b="1" spc="-5" dirty="0">
                <a:solidFill>
                  <a:srgbClr val="FF6600"/>
                </a:solidFill>
                <a:latin typeface="Arial"/>
                <a:cs typeface="Arial"/>
              </a:rPr>
              <a:t>null;</a:t>
            </a:r>
            <a:endParaRPr sz="2400" dirty="0">
              <a:latin typeface="Arial"/>
              <a:cs typeface="Arial"/>
            </a:endParaRPr>
          </a:p>
          <a:p>
            <a:pPr marL="368300">
              <a:lnSpc>
                <a:spcPct val="100000"/>
              </a:lnSpc>
              <a:spcBef>
                <a:spcPts val="1210"/>
              </a:spcBef>
            </a:pPr>
            <a:r>
              <a:rPr sz="2000" spc="-5" dirty="0">
                <a:latin typeface="Arial"/>
                <a:cs typeface="Arial"/>
              </a:rPr>
              <a:t>}</a:t>
            </a:r>
            <a:endParaRPr sz="2000" dirty="0">
              <a:latin typeface="Arial"/>
              <a:cs typeface="Arial"/>
            </a:endParaRPr>
          </a:p>
          <a:p>
            <a:pPr marL="88900">
              <a:lnSpc>
                <a:spcPct val="100000"/>
              </a:lnSpc>
              <a:spcBef>
                <a:spcPts val="1200"/>
              </a:spcBef>
            </a:pPr>
            <a:r>
              <a:rPr sz="2000" spc="-5" dirty="0">
                <a:latin typeface="Arial"/>
                <a:cs typeface="Arial"/>
              </a:rPr>
              <a:t>}</a:t>
            </a:r>
            <a:endParaRPr sz="2000" dirty="0">
              <a:latin typeface="Arial"/>
              <a:cs typeface="Arial"/>
            </a:endParaRPr>
          </a:p>
          <a:p>
            <a:pPr>
              <a:lnSpc>
                <a:spcPct val="100000"/>
              </a:lnSpc>
              <a:spcBef>
                <a:spcPts val="35"/>
              </a:spcBef>
            </a:pPr>
            <a:endParaRPr sz="1950" dirty="0">
              <a:latin typeface="Times New Roman"/>
              <a:cs typeface="Times New Roman"/>
            </a:endParaRPr>
          </a:p>
          <a:p>
            <a:pPr marL="12700" marR="71755">
              <a:lnSpc>
                <a:spcPct val="100000"/>
              </a:lnSpc>
            </a:pPr>
            <a:r>
              <a:rPr sz="2000" b="1" spc="-5" dirty="0">
                <a:solidFill>
                  <a:srgbClr val="FF6600"/>
                </a:solidFill>
                <a:latin typeface="Arial"/>
                <a:cs typeface="Arial"/>
              </a:rPr>
              <a:t>One of the most important  features </a:t>
            </a:r>
            <a:r>
              <a:rPr sz="2000" b="1" spc="-10" dirty="0">
                <a:solidFill>
                  <a:srgbClr val="FF6600"/>
                </a:solidFill>
                <a:latin typeface="Arial"/>
                <a:cs typeface="Arial"/>
              </a:rPr>
              <a:t>of </a:t>
            </a:r>
            <a:r>
              <a:rPr sz="2000" b="1" spc="-5" dirty="0">
                <a:solidFill>
                  <a:srgbClr val="FF6600"/>
                </a:solidFill>
                <a:latin typeface="Arial"/>
                <a:cs typeface="Arial"/>
              </a:rPr>
              <a:t>this facility is that  these checks can be turned  on and off at</a:t>
            </a:r>
            <a:r>
              <a:rPr sz="2000" b="1" spc="-35" dirty="0">
                <a:solidFill>
                  <a:srgbClr val="FF6600"/>
                </a:solidFill>
                <a:latin typeface="Arial"/>
                <a:cs typeface="Arial"/>
              </a:rPr>
              <a:t> </a:t>
            </a:r>
            <a:r>
              <a:rPr sz="2000" b="1" spc="-5" dirty="0">
                <a:solidFill>
                  <a:srgbClr val="FF6600"/>
                </a:solidFill>
                <a:latin typeface="Arial"/>
                <a:cs typeface="Arial"/>
              </a:rPr>
              <a:t>runtime.</a:t>
            </a:r>
            <a:endParaRPr sz="20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234565">
              <a:lnSpc>
                <a:spcPct val="100000"/>
              </a:lnSpc>
            </a:pPr>
            <a:r>
              <a:rPr spc="-5" dirty="0"/>
              <a:t>Simple Assertion</a:t>
            </a:r>
            <a:r>
              <a:rPr spc="-40" dirty="0"/>
              <a:t> </a:t>
            </a:r>
            <a:r>
              <a:rPr spc="-5" dirty="0"/>
              <a:t>Form</a:t>
            </a:r>
          </a:p>
        </p:txBody>
      </p:sp>
      <p:sp>
        <p:nvSpPr>
          <p:cNvPr id="7" name="object 7"/>
          <p:cNvSpPr txBox="1"/>
          <p:nvPr/>
        </p:nvSpPr>
        <p:spPr>
          <a:xfrm>
            <a:off x="1247139" y="1180591"/>
            <a:ext cx="6318250" cy="1692275"/>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Lst>
            </a:pPr>
            <a:r>
              <a:rPr sz="2400" spc="-5" dirty="0">
                <a:latin typeface="Arial"/>
                <a:cs typeface="Arial"/>
              </a:rPr>
              <a:t>The assertion statement has </a:t>
            </a:r>
            <a:r>
              <a:rPr sz="2400" dirty="0">
                <a:latin typeface="Arial"/>
                <a:cs typeface="Arial"/>
              </a:rPr>
              <a:t>two</a:t>
            </a:r>
            <a:r>
              <a:rPr sz="2400" spc="30" dirty="0">
                <a:latin typeface="Arial"/>
                <a:cs typeface="Arial"/>
              </a:rPr>
              <a:t> </a:t>
            </a:r>
            <a:r>
              <a:rPr sz="2400" spc="-5" dirty="0">
                <a:latin typeface="Arial"/>
                <a:cs typeface="Arial"/>
              </a:rPr>
              <a:t>forms</a:t>
            </a:r>
            <a:endParaRPr sz="2400">
              <a:latin typeface="Arial"/>
              <a:cs typeface="Arial"/>
            </a:endParaRPr>
          </a:p>
          <a:p>
            <a:pPr marL="355600" indent="-342900">
              <a:lnSpc>
                <a:spcPct val="100000"/>
              </a:lnSpc>
              <a:spcBef>
                <a:spcPts val="575"/>
              </a:spcBef>
              <a:buClr>
                <a:srgbClr val="333399"/>
              </a:buClr>
              <a:buFont typeface="Wingdings"/>
              <a:buChar char=""/>
              <a:tabLst>
                <a:tab pos="354965" algn="l"/>
                <a:tab pos="355600" algn="l"/>
              </a:tabLst>
            </a:pPr>
            <a:r>
              <a:rPr sz="2400" spc="-5" dirty="0">
                <a:latin typeface="Arial"/>
                <a:cs typeface="Arial"/>
              </a:rPr>
              <a:t>The </a:t>
            </a:r>
            <a:r>
              <a:rPr sz="2400" dirty="0">
                <a:latin typeface="Arial"/>
                <a:cs typeface="Arial"/>
              </a:rPr>
              <a:t>first</a:t>
            </a:r>
            <a:r>
              <a:rPr sz="2400" spc="-105" dirty="0">
                <a:latin typeface="Arial"/>
                <a:cs typeface="Arial"/>
              </a:rPr>
              <a:t> </a:t>
            </a:r>
            <a:r>
              <a:rPr sz="2400" dirty="0">
                <a:latin typeface="Arial"/>
                <a:cs typeface="Arial"/>
              </a:rPr>
              <a:t>is:</a:t>
            </a:r>
            <a:endParaRPr sz="2400">
              <a:latin typeface="Arial"/>
              <a:cs typeface="Arial"/>
            </a:endParaRPr>
          </a:p>
          <a:p>
            <a:pPr marL="927100">
              <a:lnSpc>
                <a:spcPct val="100000"/>
              </a:lnSpc>
              <a:spcBef>
                <a:spcPts val="575"/>
              </a:spcBef>
            </a:pPr>
            <a:r>
              <a:rPr sz="2400" b="1" spc="-5" dirty="0">
                <a:solidFill>
                  <a:srgbClr val="FF6600"/>
                </a:solidFill>
                <a:latin typeface="Arial"/>
                <a:cs typeface="Arial"/>
              </a:rPr>
              <a:t>assert </a:t>
            </a:r>
            <a:r>
              <a:rPr sz="2400" b="1" i="1" spc="-5" dirty="0">
                <a:solidFill>
                  <a:srgbClr val="FF6600"/>
                </a:solidFill>
                <a:latin typeface="Arial"/>
                <a:cs typeface="Arial"/>
              </a:rPr>
              <a:t>Expression1</a:t>
            </a:r>
            <a:r>
              <a:rPr sz="2400" b="1" i="1" spc="-25" dirty="0">
                <a:solidFill>
                  <a:srgbClr val="FF6600"/>
                </a:solidFill>
                <a:latin typeface="Arial"/>
                <a:cs typeface="Arial"/>
              </a:rPr>
              <a:t> </a:t>
            </a:r>
            <a:r>
              <a:rPr sz="2400" b="1" dirty="0">
                <a:solidFill>
                  <a:srgbClr val="FF6600"/>
                </a:solidFill>
                <a:latin typeface="Arial"/>
                <a:cs typeface="Arial"/>
              </a:rPr>
              <a:t>;</a:t>
            </a:r>
            <a:endParaRPr sz="2400">
              <a:latin typeface="Arial"/>
              <a:cs typeface="Arial"/>
            </a:endParaRPr>
          </a:p>
          <a:p>
            <a:pPr marL="355600">
              <a:lnSpc>
                <a:spcPct val="100000"/>
              </a:lnSpc>
              <a:spcBef>
                <a:spcPts val="575"/>
              </a:spcBef>
            </a:pPr>
            <a:r>
              <a:rPr sz="2400" spc="-5" dirty="0">
                <a:latin typeface="Arial"/>
                <a:cs typeface="Arial"/>
              </a:rPr>
              <a:t>Where </a:t>
            </a:r>
            <a:r>
              <a:rPr sz="2400" i="1" spc="-5" dirty="0">
                <a:latin typeface="Arial"/>
                <a:cs typeface="Arial"/>
              </a:rPr>
              <a:t>Expression1 </a:t>
            </a:r>
            <a:r>
              <a:rPr sz="2400" spc="-5" dirty="0">
                <a:latin typeface="Arial"/>
                <a:cs typeface="Arial"/>
              </a:rPr>
              <a:t>is a boolean</a:t>
            </a:r>
            <a:r>
              <a:rPr sz="2400" spc="90" dirty="0">
                <a:latin typeface="Arial"/>
                <a:cs typeface="Arial"/>
              </a:rPr>
              <a:t> </a:t>
            </a:r>
            <a:r>
              <a:rPr sz="2400" spc="-5" dirty="0">
                <a:latin typeface="Arial"/>
                <a:cs typeface="Arial"/>
              </a:rPr>
              <a:t>expression</a:t>
            </a:r>
            <a:endParaRPr sz="2400">
              <a:latin typeface="Arial"/>
              <a:cs typeface="Arial"/>
            </a:endParaRPr>
          </a:p>
        </p:txBody>
      </p:sp>
      <p:sp>
        <p:nvSpPr>
          <p:cNvPr id="8" name="object 8"/>
          <p:cNvSpPr txBox="1"/>
          <p:nvPr/>
        </p:nvSpPr>
        <p:spPr>
          <a:xfrm>
            <a:off x="1247139" y="2497328"/>
            <a:ext cx="7588250" cy="814705"/>
          </a:xfrm>
          <a:prstGeom prst="rect">
            <a:avLst/>
          </a:prstGeom>
        </p:spPr>
        <p:txBody>
          <a:bodyPr vert="horz" wrap="square" lIns="0" tIns="0" rIns="0" bIns="0" rtlCol="0">
            <a:spAutoFit/>
          </a:bodyPr>
          <a:lstStyle/>
          <a:p>
            <a:pPr marL="12700">
              <a:lnSpc>
                <a:spcPct val="100000"/>
              </a:lnSpc>
            </a:pPr>
            <a:r>
              <a:rPr sz="2400" dirty="0">
                <a:solidFill>
                  <a:srgbClr val="333399"/>
                </a:solidFill>
                <a:latin typeface="Wingdings"/>
                <a:cs typeface="Wingdings"/>
              </a:rPr>
              <a:t></a:t>
            </a:r>
            <a:endParaRPr sz="2400">
              <a:latin typeface="Wingdings"/>
              <a:cs typeface="Wingdings"/>
            </a:endParaRPr>
          </a:p>
          <a:p>
            <a:pPr marL="355600" indent="-342900">
              <a:lnSpc>
                <a:spcPct val="100000"/>
              </a:lnSpc>
              <a:spcBef>
                <a:spcPts val="575"/>
              </a:spcBef>
              <a:buClr>
                <a:srgbClr val="333399"/>
              </a:buClr>
              <a:buFont typeface="Wingdings"/>
              <a:buChar char=""/>
              <a:tabLst>
                <a:tab pos="354965" algn="l"/>
                <a:tab pos="355600" algn="l"/>
                <a:tab pos="1691005" algn="l"/>
                <a:tab pos="2654300" algn="l"/>
                <a:tab pos="4157979" algn="l"/>
                <a:tab pos="5290185" algn="l"/>
                <a:tab pos="6253480" algn="l"/>
              </a:tabLst>
            </a:pPr>
            <a:r>
              <a:rPr sz="2400" spc="-5" dirty="0">
                <a:latin typeface="Arial"/>
                <a:cs typeface="Arial"/>
              </a:rPr>
              <a:t>When	</a:t>
            </a:r>
            <a:r>
              <a:rPr sz="2400" dirty="0">
                <a:latin typeface="Arial"/>
                <a:cs typeface="Arial"/>
              </a:rPr>
              <a:t>the	</a:t>
            </a:r>
            <a:r>
              <a:rPr sz="2400" spc="-5" dirty="0">
                <a:latin typeface="Arial"/>
                <a:cs typeface="Arial"/>
              </a:rPr>
              <a:t>system	runs	</a:t>
            </a:r>
            <a:r>
              <a:rPr sz="2400" dirty="0">
                <a:latin typeface="Arial"/>
                <a:cs typeface="Arial"/>
              </a:rPr>
              <a:t>the	</a:t>
            </a:r>
            <a:r>
              <a:rPr sz="2400" spc="-5" dirty="0">
                <a:latin typeface="Arial"/>
                <a:cs typeface="Arial"/>
              </a:rPr>
              <a:t>assertion,</a:t>
            </a:r>
            <a:endParaRPr sz="2400">
              <a:latin typeface="Arial"/>
              <a:cs typeface="Arial"/>
            </a:endParaRPr>
          </a:p>
        </p:txBody>
      </p:sp>
      <p:sp>
        <p:nvSpPr>
          <p:cNvPr id="9" name="object 9"/>
          <p:cNvSpPr/>
          <p:nvPr/>
        </p:nvSpPr>
        <p:spPr>
          <a:xfrm>
            <a:off x="1024127" y="4114798"/>
            <a:ext cx="8019288" cy="2743199"/>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221739" y="3302000"/>
            <a:ext cx="7614920" cy="3513454"/>
          </a:xfrm>
          <a:prstGeom prst="rect">
            <a:avLst/>
          </a:prstGeom>
        </p:spPr>
        <p:txBody>
          <a:bodyPr vert="horz" wrap="square" lIns="0" tIns="0" rIns="0" bIns="0" rtlCol="0">
            <a:spAutoFit/>
          </a:bodyPr>
          <a:lstStyle/>
          <a:p>
            <a:pPr marL="381000">
              <a:lnSpc>
                <a:spcPct val="100000"/>
              </a:lnSpc>
              <a:tabLst>
                <a:tab pos="662940" algn="l"/>
                <a:tab pos="2099310" algn="l"/>
                <a:tab pos="3907790" algn="l"/>
                <a:tab pos="4545965" algn="l"/>
                <a:tab pos="4829175" algn="l"/>
                <a:tab pos="5111115" algn="l"/>
                <a:tab pos="5459730" algn="l"/>
                <a:tab pos="6233795" algn="l"/>
                <a:tab pos="7261225" algn="l"/>
              </a:tabLst>
            </a:pPr>
            <a:r>
              <a:rPr sz="2400" dirty="0">
                <a:latin typeface="Arial"/>
                <a:cs typeface="Arial"/>
              </a:rPr>
              <a:t>it	</a:t>
            </a:r>
            <a:r>
              <a:rPr sz="2400" spc="-5" dirty="0">
                <a:latin typeface="Arial"/>
                <a:cs typeface="Arial"/>
              </a:rPr>
              <a:t>evaluates	</a:t>
            </a:r>
            <a:r>
              <a:rPr sz="2400" i="1" spc="-5" dirty="0">
                <a:latin typeface="Arial"/>
                <a:cs typeface="Arial"/>
              </a:rPr>
              <a:t>Ex</a:t>
            </a:r>
            <a:r>
              <a:rPr sz="2400" i="1" spc="-10" dirty="0">
                <a:latin typeface="Arial"/>
                <a:cs typeface="Arial"/>
              </a:rPr>
              <a:t>p</a:t>
            </a:r>
            <a:r>
              <a:rPr sz="2400" i="1" dirty="0">
                <a:latin typeface="Arial"/>
                <a:cs typeface="Arial"/>
              </a:rPr>
              <a:t>res</a:t>
            </a:r>
            <a:r>
              <a:rPr sz="2400" i="1" spc="5" dirty="0">
                <a:latin typeface="Arial"/>
                <a:cs typeface="Arial"/>
              </a:rPr>
              <a:t>s</a:t>
            </a:r>
            <a:r>
              <a:rPr sz="2400" i="1" spc="-5" dirty="0">
                <a:latin typeface="Arial"/>
                <a:cs typeface="Arial"/>
              </a:rPr>
              <a:t>ion1</a:t>
            </a:r>
            <a:r>
              <a:rPr sz="2400" i="1" dirty="0">
                <a:latin typeface="Arial"/>
                <a:cs typeface="Arial"/>
              </a:rPr>
              <a:t>	</a:t>
            </a:r>
            <a:r>
              <a:rPr sz="2400" spc="-5" dirty="0">
                <a:latin typeface="Arial"/>
                <a:cs typeface="Arial"/>
              </a:rPr>
              <a:t>and</a:t>
            </a:r>
            <a:r>
              <a:rPr sz="2400" dirty="0">
                <a:latin typeface="Arial"/>
                <a:cs typeface="Arial"/>
              </a:rPr>
              <a:t>	</a:t>
            </a:r>
            <a:r>
              <a:rPr sz="2400" spc="5" dirty="0">
                <a:latin typeface="Arial"/>
                <a:cs typeface="Arial"/>
              </a:rPr>
              <a:t>i</a:t>
            </a:r>
            <a:r>
              <a:rPr sz="2400" dirty="0">
                <a:latin typeface="Arial"/>
                <a:cs typeface="Arial"/>
              </a:rPr>
              <a:t>f	it	</a:t>
            </a:r>
            <a:r>
              <a:rPr sz="2400" spc="-5" dirty="0">
                <a:latin typeface="Arial"/>
                <a:cs typeface="Arial"/>
              </a:rPr>
              <a:t>is</a:t>
            </a:r>
            <a:r>
              <a:rPr sz="2400" dirty="0">
                <a:latin typeface="Arial"/>
                <a:cs typeface="Arial"/>
              </a:rPr>
              <a:t>	</a:t>
            </a:r>
            <a:r>
              <a:rPr sz="2400" spc="-5" dirty="0">
                <a:latin typeface="Arial"/>
                <a:cs typeface="Arial"/>
              </a:rPr>
              <a:t>false</a:t>
            </a:r>
            <a:r>
              <a:rPr sz="2400" dirty="0">
                <a:latin typeface="Arial"/>
                <a:cs typeface="Arial"/>
              </a:rPr>
              <a:t>	</a:t>
            </a:r>
            <a:r>
              <a:rPr sz="2400" spc="-5" dirty="0">
                <a:latin typeface="Arial"/>
                <a:cs typeface="Arial"/>
              </a:rPr>
              <a:t>throws</a:t>
            </a:r>
            <a:r>
              <a:rPr sz="2400" dirty="0">
                <a:latin typeface="Arial"/>
                <a:cs typeface="Arial"/>
              </a:rPr>
              <a:t>	</a:t>
            </a:r>
            <a:r>
              <a:rPr sz="2400" spc="-5" dirty="0">
                <a:latin typeface="Arial"/>
                <a:cs typeface="Arial"/>
              </a:rPr>
              <a:t>an</a:t>
            </a:r>
            <a:endParaRPr sz="2400">
              <a:latin typeface="Arial"/>
              <a:cs typeface="Arial"/>
            </a:endParaRPr>
          </a:p>
          <a:p>
            <a:pPr marL="381000">
              <a:lnSpc>
                <a:spcPct val="100000"/>
              </a:lnSpc>
            </a:pPr>
            <a:r>
              <a:rPr sz="2400" b="1" spc="-5" dirty="0">
                <a:solidFill>
                  <a:srgbClr val="FF6600"/>
                </a:solidFill>
                <a:latin typeface="Arial"/>
                <a:cs typeface="Arial"/>
              </a:rPr>
              <a:t>AssertionError </a:t>
            </a:r>
            <a:r>
              <a:rPr sz="2400" spc="-5" dirty="0">
                <a:latin typeface="Arial"/>
                <a:cs typeface="Arial"/>
              </a:rPr>
              <a:t>with no detail</a:t>
            </a:r>
            <a:r>
              <a:rPr sz="2400" spc="55" dirty="0">
                <a:latin typeface="Arial"/>
                <a:cs typeface="Arial"/>
              </a:rPr>
              <a:t> </a:t>
            </a:r>
            <a:r>
              <a:rPr sz="2400" spc="-5" dirty="0">
                <a:latin typeface="Arial"/>
                <a:cs typeface="Arial"/>
              </a:rPr>
              <a:t>message.</a:t>
            </a:r>
            <a:endParaRPr sz="2400">
              <a:latin typeface="Arial"/>
              <a:cs typeface="Arial"/>
            </a:endParaRPr>
          </a:p>
          <a:p>
            <a:pPr marL="572135" marR="2628900" indent="-560070">
              <a:lnSpc>
                <a:spcPct val="150000"/>
              </a:lnSpc>
              <a:spcBef>
                <a:spcPts val="220"/>
              </a:spcBef>
            </a:pPr>
            <a:r>
              <a:rPr sz="2000" spc="-5" dirty="0">
                <a:latin typeface="Arial"/>
                <a:cs typeface="Arial"/>
              </a:rPr>
              <a:t>public void display(String empId) {  Employee emp = getEmployee(empId);  </a:t>
            </a:r>
            <a:r>
              <a:rPr sz="2000" b="1" spc="-5" dirty="0">
                <a:solidFill>
                  <a:srgbClr val="FF6600"/>
                </a:solidFill>
                <a:latin typeface="Arial"/>
                <a:cs typeface="Arial"/>
              </a:rPr>
              <a:t>assert emp !=</a:t>
            </a:r>
            <a:r>
              <a:rPr sz="2000" b="1" spc="-75" dirty="0">
                <a:solidFill>
                  <a:srgbClr val="FF6600"/>
                </a:solidFill>
                <a:latin typeface="Arial"/>
                <a:cs typeface="Arial"/>
              </a:rPr>
              <a:t> </a:t>
            </a:r>
            <a:r>
              <a:rPr sz="2000" b="1" spc="-5" dirty="0">
                <a:solidFill>
                  <a:srgbClr val="FF6600"/>
                </a:solidFill>
                <a:latin typeface="Arial"/>
                <a:cs typeface="Arial"/>
              </a:rPr>
              <a:t>null;</a:t>
            </a:r>
            <a:endParaRPr sz="2000">
              <a:latin typeface="Arial"/>
              <a:cs typeface="Arial"/>
            </a:endParaRPr>
          </a:p>
          <a:p>
            <a:pPr marL="572135" marR="258445">
              <a:lnSpc>
                <a:spcPct val="150000"/>
              </a:lnSpc>
            </a:pPr>
            <a:r>
              <a:rPr sz="2000" spc="-5" dirty="0">
                <a:latin typeface="Arial"/>
                <a:cs typeface="Arial"/>
              </a:rPr>
              <a:t>System.out.println(“Employee name “+emp.getName());  System.out.println(“Employee address</a:t>
            </a:r>
            <a:r>
              <a:rPr sz="2000" spc="95" dirty="0">
                <a:latin typeface="Arial"/>
                <a:cs typeface="Arial"/>
              </a:rPr>
              <a:t> </a:t>
            </a:r>
            <a:r>
              <a:rPr sz="2000" spc="-5" dirty="0">
                <a:latin typeface="Arial"/>
                <a:cs typeface="Arial"/>
              </a:rPr>
              <a:t>“+emp.getAddress());</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spc="-5" dirty="0"/>
              <a:t>Exception</a:t>
            </a:r>
            <a:r>
              <a:rPr sz="2000" spc="-45" dirty="0"/>
              <a:t> </a:t>
            </a:r>
            <a:r>
              <a:rPr sz="2000" spc="-5" dirty="0"/>
              <a:t>Handling</a:t>
            </a:r>
            <a:endParaRPr sz="2000"/>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p:nvPr/>
        </p:nvSpPr>
        <p:spPr>
          <a:xfrm>
            <a:off x="2666745" y="583438"/>
            <a:ext cx="4852035" cy="496570"/>
          </a:xfrm>
          <a:prstGeom prst="rect">
            <a:avLst/>
          </a:prstGeom>
        </p:spPr>
        <p:txBody>
          <a:bodyPr vert="horz" wrap="square" lIns="0" tIns="0" rIns="0" bIns="0" rtlCol="0">
            <a:spAutoFit/>
          </a:bodyPr>
          <a:lstStyle/>
          <a:p>
            <a:pPr marL="12700">
              <a:lnSpc>
                <a:spcPct val="100000"/>
              </a:lnSpc>
            </a:pPr>
            <a:r>
              <a:rPr sz="3200" b="1" spc="-5" dirty="0">
                <a:solidFill>
                  <a:srgbClr val="FFFFFF"/>
                </a:solidFill>
                <a:latin typeface="Arial"/>
                <a:cs typeface="Arial"/>
              </a:rPr>
              <a:t>Complex Assertion</a:t>
            </a:r>
            <a:r>
              <a:rPr sz="3200" b="1" spc="-50" dirty="0">
                <a:solidFill>
                  <a:srgbClr val="FFFFFF"/>
                </a:solidFill>
                <a:latin typeface="Arial"/>
                <a:cs typeface="Arial"/>
              </a:rPr>
              <a:t> </a:t>
            </a:r>
            <a:r>
              <a:rPr sz="3200" b="1" spc="-5" dirty="0">
                <a:solidFill>
                  <a:srgbClr val="FFFFFF"/>
                </a:solidFill>
                <a:latin typeface="Arial"/>
                <a:cs typeface="Arial"/>
              </a:rPr>
              <a:t>Form</a:t>
            </a:r>
            <a:endParaRPr sz="3200">
              <a:latin typeface="Arial"/>
              <a:cs typeface="Arial"/>
            </a:endParaRPr>
          </a:p>
        </p:txBody>
      </p:sp>
      <p:sp>
        <p:nvSpPr>
          <p:cNvPr id="7" name="object 7"/>
          <p:cNvSpPr txBox="1"/>
          <p:nvPr/>
        </p:nvSpPr>
        <p:spPr>
          <a:xfrm>
            <a:off x="1297939" y="4306316"/>
            <a:ext cx="352107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message for the</a:t>
            </a:r>
            <a:r>
              <a:rPr sz="2000" spc="-125" dirty="0">
                <a:latin typeface="Arial"/>
                <a:cs typeface="Arial"/>
              </a:rPr>
              <a:t> </a:t>
            </a:r>
            <a:r>
              <a:rPr sz="2000" spc="-5" dirty="0">
                <a:latin typeface="Arial"/>
                <a:cs typeface="Arial"/>
              </a:rPr>
              <a:t>AssertionError</a:t>
            </a:r>
            <a:endParaRPr sz="2000">
              <a:latin typeface="Arial"/>
              <a:cs typeface="Arial"/>
            </a:endParaRPr>
          </a:p>
        </p:txBody>
      </p:sp>
      <p:sp>
        <p:nvSpPr>
          <p:cNvPr id="8" name="object 8"/>
          <p:cNvSpPr txBox="1"/>
          <p:nvPr/>
        </p:nvSpPr>
        <p:spPr>
          <a:xfrm>
            <a:off x="1297939" y="4763516"/>
            <a:ext cx="7368540" cy="314960"/>
          </a:xfrm>
          <a:prstGeom prst="rect">
            <a:avLst/>
          </a:prstGeom>
        </p:spPr>
        <p:txBody>
          <a:bodyPr vert="horz" wrap="square" lIns="0" tIns="0" rIns="0" bIns="0" rtlCol="0">
            <a:spAutoFit/>
          </a:bodyPr>
          <a:lstStyle/>
          <a:p>
            <a:pPr marL="264160" indent="-251460">
              <a:lnSpc>
                <a:spcPct val="100000"/>
              </a:lnSpc>
              <a:buClr>
                <a:srgbClr val="333399"/>
              </a:buClr>
              <a:buFont typeface="Wingdings"/>
              <a:buChar char=""/>
              <a:tabLst>
                <a:tab pos="263525" algn="l"/>
                <a:tab pos="264160" algn="l"/>
              </a:tabLst>
            </a:pPr>
            <a:r>
              <a:rPr sz="2000" spc="-5" dirty="0">
                <a:latin typeface="Arial"/>
                <a:cs typeface="Arial"/>
              </a:rPr>
              <a:t>The system passes the value of </a:t>
            </a:r>
            <a:r>
              <a:rPr sz="2000" i="1" spc="-5" dirty="0">
                <a:latin typeface="Arial"/>
                <a:cs typeface="Arial"/>
              </a:rPr>
              <a:t>Expression2 </a:t>
            </a:r>
            <a:r>
              <a:rPr sz="2000" spc="-5" dirty="0">
                <a:latin typeface="Arial"/>
                <a:cs typeface="Arial"/>
              </a:rPr>
              <a:t>to the</a:t>
            </a:r>
            <a:r>
              <a:rPr sz="2000" spc="90" dirty="0">
                <a:latin typeface="Arial"/>
                <a:cs typeface="Arial"/>
              </a:rPr>
              <a:t> </a:t>
            </a:r>
            <a:r>
              <a:rPr sz="2000" spc="-5" dirty="0">
                <a:latin typeface="Arial"/>
                <a:cs typeface="Arial"/>
              </a:rPr>
              <a:t>appropriate</a:t>
            </a:r>
            <a:endParaRPr sz="2000">
              <a:latin typeface="Arial"/>
              <a:cs typeface="Arial"/>
            </a:endParaRPr>
          </a:p>
        </p:txBody>
      </p:sp>
      <p:sp>
        <p:nvSpPr>
          <p:cNvPr id="9" name="object 9"/>
          <p:cNvSpPr/>
          <p:nvPr/>
        </p:nvSpPr>
        <p:spPr>
          <a:xfrm>
            <a:off x="1024127" y="3899915"/>
            <a:ext cx="8019288" cy="282092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221739" y="1151382"/>
            <a:ext cx="7614920" cy="3164840"/>
          </a:xfrm>
          <a:prstGeom prst="rect">
            <a:avLst/>
          </a:prstGeom>
        </p:spPr>
        <p:txBody>
          <a:bodyPr vert="horz" wrap="square" lIns="0" tIns="0" rIns="0" bIns="0" rtlCol="0">
            <a:spAutoFit/>
          </a:bodyPr>
          <a:lstStyle/>
          <a:p>
            <a:pPr marL="381000" indent="-342900">
              <a:lnSpc>
                <a:spcPct val="100000"/>
              </a:lnSpc>
              <a:buClr>
                <a:srgbClr val="333399"/>
              </a:buClr>
              <a:buFont typeface="Wingdings"/>
              <a:buChar char=""/>
              <a:tabLst>
                <a:tab pos="380365" algn="l"/>
                <a:tab pos="381000" algn="l"/>
              </a:tabLst>
            </a:pPr>
            <a:r>
              <a:rPr sz="2000" spc="-5" dirty="0">
                <a:latin typeface="Arial"/>
                <a:cs typeface="Arial"/>
              </a:rPr>
              <a:t>The second </a:t>
            </a:r>
            <a:r>
              <a:rPr sz="2000" dirty="0">
                <a:latin typeface="Arial"/>
                <a:cs typeface="Arial"/>
              </a:rPr>
              <a:t>form </a:t>
            </a:r>
            <a:r>
              <a:rPr sz="2000" spc="-5" dirty="0">
                <a:latin typeface="Arial"/>
                <a:cs typeface="Arial"/>
              </a:rPr>
              <a:t>of </a:t>
            </a:r>
            <a:r>
              <a:rPr sz="2000" dirty="0">
                <a:latin typeface="Arial"/>
                <a:cs typeface="Arial"/>
              </a:rPr>
              <a:t>the </a:t>
            </a:r>
            <a:r>
              <a:rPr sz="2000" spc="-5" dirty="0">
                <a:latin typeface="Arial"/>
                <a:cs typeface="Arial"/>
              </a:rPr>
              <a:t>assertion </a:t>
            </a:r>
            <a:r>
              <a:rPr sz="2000" dirty="0">
                <a:latin typeface="Arial"/>
                <a:cs typeface="Arial"/>
              </a:rPr>
              <a:t>statement</a:t>
            </a:r>
            <a:r>
              <a:rPr sz="2000" spc="-90" dirty="0">
                <a:latin typeface="Arial"/>
                <a:cs typeface="Arial"/>
              </a:rPr>
              <a:t> </a:t>
            </a:r>
            <a:r>
              <a:rPr sz="2000" dirty="0">
                <a:latin typeface="Arial"/>
                <a:cs typeface="Arial"/>
              </a:rPr>
              <a:t>is:</a:t>
            </a:r>
            <a:endParaRPr sz="2000">
              <a:latin typeface="Arial"/>
              <a:cs typeface="Arial"/>
            </a:endParaRPr>
          </a:p>
          <a:p>
            <a:pPr marL="952500">
              <a:lnSpc>
                <a:spcPct val="100000"/>
              </a:lnSpc>
              <a:spcBef>
                <a:spcPts val="155"/>
              </a:spcBef>
            </a:pPr>
            <a:r>
              <a:rPr sz="2000" b="1" spc="-5" dirty="0">
                <a:solidFill>
                  <a:srgbClr val="FF6600"/>
                </a:solidFill>
                <a:latin typeface="Arial"/>
                <a:cs typeface="Arial"/>
              </a:rPr>
              <a:t>assert </a:t>
            </a:r>
            <a:r>
              <a:rPr sz="2000" b="1" i="1" spc="-5" dirty="0">
                <a:solidFill>
                  <a:srgbClr val="FF6600"/>
                </a:solidFill>
                <a:latin typeface="Arial"/>
                <a:cs typeface="Arial"/>
              </a:rPr>
              <a:t>Expression1 </a:t>
            </a:r>
            <a:r>
              <a:rPr sz="2000" b="1" spc="-5" dirty="0">
                <a:solidFill>
                  <a:srgbClr val="FF6600"/>
                </a:solidFill>
                <a:latin typeface="Arial"/>
                <a:cs typeface="Arial"/>
              </a:rPr>
              <a:t>: </a:t>
            </a:r>
            <a:r>
              <a:rPr sz="2000" b="1" i="1" spc="-5" dirty="0">
                <a:solidFill>
                  <a:srgbClr val="FF6600"/>
                </a:solidFill>
                <a:latin typeface="Arial"/>
                <a:cs typeface="Arial"/>
              </a:rPr>
              <a:t>Expression2</a:t>
            </a:r>
            <a:r>
              <a:rPr sz="2000" b="1" i="1" spc="20" dirty="0">
                <a:solidFill>
                  <a:srgbClr val="FF6600"/>
                </a:solidFill>
                <a:latin typeface="Arial"/>
                <a:cs typeface="Arial"/>
              </a:rPr>
              <a:t> </a:t>
            </a:r>
            <a:r>
              <a:rPr sz="2000" b="1" spc="-5" dirty="0">
                <a:solidFill>
                  <a:srgbClr val="FF6600"/>
                </a:solidFill>
                <a:latin typeface="Arial"/>
                <a:cs typeface="Arial"/>
              </a:rPr>
              <a:t>;</a:t>
            </a:r>
            <a:endParaRPr sz="2000">
              <a:latin typeface="Arial"/>
              <a:cs typeface="Arial"/>
            </a:endParaRPr>
          </a:p>
          <a:p>
            <a:pPr marL="381000" indent="-342900">
              <a:lnSpc>
                <a:spcPct val="100000"/>
              </a:lnSpc>
              <a:spcBef>
                <a:spcPts val="320"/>
              </a:spcBef>
              <a:buClr>
                <a:srgbClr val="333399"/>
              </a:buClr>
              <a:buFont typeface="Wingdings"/>
              <a:buChar char=""/>
              <a:tabLst>
                <a:tab pos="380365" algn="l"/>
                <a:tab pos="381000" algn="l"/>
              </a:tabLst>
            </a:pPr>
            <a:r>
              <a:rPr sz="2000" spc="-5" dirty="0">
                <a:latin typeface="Arial"/>
                <a:cs typeface="Arial"/>
              </a:rPr>
              <a:t>where:</a:t>
            </a:r>
            <a:endParaRPr sz="2000">
              <a:latin typeface="Arial"/>
              <a:cs typeface="Arial"/>
            </a:endParaRPr>
          </a:p>
          <a:p>
            <a:pPr marL="781050" lvl="1" indent="-285750">
              <a:lnSpc>
                <a:spcPct val="100000"/>
              </a:lnSpc>
              <a:spcBef>
                <a:spcPts val="240"/>
              </a:spcBef>
              <a:buClr>
                <a:srgbClr val="333399"/>
              </a:buClr>
              <a:buFont typeface="Wingdings"/>
              <a:buChar char=""/>
              <a:tabLst>
                <a:tab pos="781050" algn="l"/>
                <a:tab pos="781685" algn="l"/>
              </a:tabLst>
            </a:pPr>
            <a:r>
              <a:rPr sz="2000" i="1" spc="-5" dirty="0">
                <a:solidFill>
                  <a:srgbClr val="FF6600"/>
                </a:solidFill>
                <a:latin typeface="Arial"/>
                <a:cs typeface="Arial"/>
              </a:rPr>
              <a:t>Expression1 </a:t>
            </a:r>
            <a:r>
              <a:rPr sz="2000" spc="-5" dirty="0">
                <a:latin typeface="Arial"/>
                <a:cs typeface="Arial"/>
              </a:rPr>
              <a:t>is a boolean</a:t>
            </a:r>
            <a:r>
              <a:rPr sz="2000" spc="35" dirty="0">
                <a:latin typeface="Arial"/>
                <a:cs typeface="Arial"/>
              </a:rPr>
              <a:t> </a:t>
            </a:r>
            <a:r>
              <a:rPr sz="2000" spc="-5" dirty="0">
                <a:latin typeface="Arial"/>
                <a:cs typeface="Arial"/>
              </a:rPr>
              <a:t>expression</a:t>
            </a:r>
            <a:endParaRPr sz="2000">
              <a:latin typeface="Arial"/>
              <a:cs typeface="Arial"/>
            </a:endParaRPr>
          </a:p>
          <a:p>
            <a:pPr marL="781050" lvl="1" indent="-285750">
              <a:lnSpc>
                <a:spcPct val="100000"/>
              </a:lnSpc>
              <a:spcBef>
                <a:spcPts val="240"/>
              </a:spcBef>
              <a:buClr>
                <a:srgbClr val="333399"/>
              </a:buClr>
              <a:buFont typeface="Wingdings"/>
              <a:buChar char=""/>
              <a:tabLst>
                <a:tab pos="781050" algn="l"/>
                <a:tab pos="781685" algn="l"/>
              </a:tabLst>
            </a:pPr>
            <a:r>
              <a:rPr sz="2000" i="1" spc="-5" dirty="0">
                <a:solidFill>
                  <a:srgbClr val="FF6600"/>
                </a:solidFill>
                <a:latin typeface="Arial"/>
                <a:cs typeface="Arial"/>
              </a:rPr>
              <a:t>Expression2 </a:t>
            </a:r>
            <a:r>
              <a:rPr sz="2000" spc="-5" dirty="0">
                <a:latin typeface="Arial"/>
                <a:cs typeface="Arial"/>
              </a:rPr>
              <a:t>is an expression that has a</a:t>
            </a:r>
            <a:r>
              <a:rPr sz="2000" spc="35" dirty="0">
                <a:latin typeface="Arial"/>
                <a:cs typeface="Arial"/>
              </a:rPr>
              <a:t> </a:t>
            </a:r>
            <a:r>
              <a:rPr sz="2000" spc="-5" dirty="0">
                <a:latin typeface="Arial"/>
                <a:cs typeface="Arial"/>
              </a:rPr>
              <a:t>value</a:t>
            </a:r>
            <a:endParaRPr sz="2000">
              <a:latin typeface="Arial"/>
              <a:cs typeface="Arial"/>
            </a:endParaRPr>
          </a:p>
          <a:p>
            <a:pPr marL="781050" marR="5080" lvl="1" indent="-285750" algn="just">
              <a:lnSpc>
                <a:spcPts val="2160"/>
              </a:lnSpc>
              <a:spcBef>
                <a:spcPts val="509"/>
              </a:spcBef>
              <a:buClr>
                <a:srgbClr val="333399"/>
              </a:buClr>
              <a:buFont typeface="Wingdings"/>
              <a:buChar char=""/>
              <a:tabLst>
                <a:tab pos="781685" algn="l"/>
              </a:tabLst>
            </a:pPr>
            <a:r>
              <a:rPr sz="2000" i="1" spc="-5" dirty="0">
                <a:solidFill>
                  <a:srgbClr val="FF6600"/>
                </a:solidFill>
                <a:latin typeface="Arial"/>
                <a:cs typeface="Arial"/>
              </a:rPr>
              <a:t>Expression2 </a:t>
            </a:r>
            <a:r>
              <a:rPr sz="2000" spc="-5" dirty="0">
                <a:latin typeface="Arial"/>
                <a:cs typeface="Arial"/>
              </a:rPr>
              <a:t>cannot be invocation of a method that returns  </a:t>
            </a:r>
            <a:r>
              <a:rPr sz="2000" b="1" spc="-5" dirty="0">
                <a:latin typeface="Arial"/>
                <a:cs typeface="Arial"/>
              </a:rPr>
              <a:t>void. </a:t>
            </a:r>
            <a:r>
              <a:rPr sz="2000" spc="-5" dirty="0">
                <a:latin typeface="Arial"/>
                <a:cs typeface="Arial"/>
              </a:rPr>
              <a:t>It can be an object, boolean, char, int, long, float </a:t>
            </a:r>
            <a:r>
              <a:rPr sz="2000" spc="-15" dirty="0">
                <a:latin typeface="Arial"/>
                <a:cs typeface="Arial"/>
              </a:rPr>
              <a:t>or  </a:t>
            </a:r>
            <a:r>
              <a:rPr sz="2000" spc="-5" dirty="0">
                <a:latin typeface="Arial"/>
                <a:cs typeface="Arial"/>
              </a:rPr>
              <a:t>double.</a:t>
            </a:r>
            <a:endParaRPr sz="2000">
              <a:latin typeface="Arial"/>
              <a:cs typeface="Arial"/>
            </a:endParaRPr>
          </a:p>
          <a:p>
            <a:pPr>
              <a:lnSpc>
                <a:spcPct val="100000"/>
              </a:lnSpc>
              <a:spcBef>
                <a:spcPts val="15"/>
              </a:spcBef>
            </a:pPr>
            <a:endParaRPr sz="2150">
              <a:latin typeface="Times New Roman"/>
              <a:cs typeface="Times New Roman"/>
            </a:endParaRPr>
          </a:p>
          <a:p>
            <a:pPr marL="12700">
              <a:lnSpc>
                <a:spcPct val="100000"/>
              </a:lnSpc>
            </a:pPr>
            <a:r>
              <a:rPr sz="2000" spc="-395" dirty="0">
                <a:latin typeface="Arial"/>
                <a:cs typeface="Arial"/>
              </a:rPr>
              <a:t>p</a:t>
            </a:r>
            <a:r>
              <a:rPr sz="2000" spc="-395" dirty="0">
                <a:solidFill>
                  <a:srgbClr val="333399"/>
                </a:solidFill>
                <a:latin typeface="Wingdings"/>
                <a:cs typeface="Wingdings"/>
              </a:rPr>
              <a:t></a:t>
            </a:r>
            <a:r>
              <a:rPr sz="2000" spc="-395" dirty="0">
                <a:latin typeface="Arial"/>
                <a:cs typeface="Arial"/>
              </a:rPr>
              <a:t>ubUliscevtohidisdviesrpslaioyn(Sotfritnhge  </a:t>
            </a:r>
            <a:r>
              <a:rPr sz="2000" spc="-280" dirty="0">
                <a:latin typeface="Arial"/>
                <a:cs typeface="Arial"/>
              </a:rPr>
              <a:t>eamsspeIdrt)s{tatement  </a:t>
            </a:r>
            <a:r>
              <a:rPr sz="2000" spc="-5" dirty="0">
                <a:latin typeface="Arial"/>
                <a:cs typeface="Arial"/>
              </a:rPr>
              <a:t>to provide a</a:t>
            </a:r>
            <a:r>
              <a:rPr sz="2000" spc="105" dirty="0">
                <a:latin typeface="Arial"/>
                <a:cs typeface="Arial"/>
              </a:rPr>
              <a:t> </a:t>
            </a:r>
            <a:r>
              <a:rPr sz="2000" spc="-5" dirty="0">
                <a:latin typeface="Arial"/>
                <a:cs typeface="Arial"/>
              </a:rPr>
              <a:t>detailed</a:t>
            </a:r>
            <a:endParaRPr sz="2000">
              <a:latin typeface="Arial"/>
              <a:cs typeface="Arial"/>
            </a:endParaRPr>
          </a:p>
        </p:txBody>
      </p:sp>
      <p:sp>
        <p:nvSpPr>
          <p:cNvPr id="11" name="object 11"/>
          <p:cNvSpPr txBox="1"/>
          <p:nvPr/>
        </p:nvSpPr>
        <p:spPr>
          <a:xfrm>
            <a:off x="1781301" y="4458716"/>
            <a:ext cx="4431030"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Employee emp =</a:t>
            </a:r>
            <a:r>
              <a:rPr sz="2000" spc="-10" dirty="0">
                <a:latin typeface="Arial"/>
                <a:cs typeface="Arial"/>
              </a:rPr>
              <a:t> </a:t>
            </a:r>
            <a:r>
              <a:rPr sz="2000" spc="-5" dirty="0">
                <a:latin typeface="Arial"/>
                <a:cs typeface="Arial"/>
              </a:rPr>
              <a:t>getEmployee(empId);</a:t>
            </a:r>
            <a:endParaRPr sz="2000">
              <a:latin typeface="Arial"/>
              <a:cs typeface="Arial"/>
            </a:endParaRPr>
          </a:p>
        </p:txBody>
      </p:sp>
      <p:sp>
        <p:nvSpPr>
          <p:cNvPr id="12" name="object 12"/>
          <p:cNvSpPr txBox="1"/>
          <p:nvPr/>
        </p:nvSpPr>
        <p:spPr>
          <a:xfrm>
            <a:off x="1781301" y="4915916"/>
            <a:ext cx="6077585" cy="314960"/>
          </a:xfrm>
          <a:prstGeom prst="rect">
            <a:avLst/>
          </a:prstGeom>
        </p:spPr>
        <p:txBody>
          <a:bodyPr vert="horz" wrap="square" lIns="0" tIns="0" rIns="0" bIns="0" rtlCol="0">
            <a:spAutoFit/>
          </a:bodyPr>
          <a:lstStyle/>
          <a:p>
            <a:pPr marL="12700">
              <a:lnSpc>
                <a:spcPct val="100000"/>
              </a:lnSpc>
            </a:pPr>
            <a:r>
              <a:rPr sz="2000" b="1" spc="-5" dirty="0">
                <a:solidFill>
                  <a:srgbClr val="FF6600"/>
                </a:solidFill>
                <a:latin typeface="Arial"/>
                <a:cs typeface="Arial"/>
              </a:rPr>
              <a:t>assert emp != null : “Employee object not found</a:t>
            </a:r>
            <a:r>
              <a:rPr sz="2000" b="1" spc="25" dirty="0">
                <a:solidFill>
                  <a:srgbClr val="FF6600"/>
                </a:solidFill>
                <a:latin typeface="Arial"/>
                <a:cs typeface="Arial"/>
              </a:rPr>
              <a:t> </a:t>
            </a:r>
            <a:r>
              <a:rPr sz="2000" b="1" spc="-5" dirty="0">
                <a:solidFill>
                  <a:srgbClr val="FF6600"/>
                </a:solidFill>
                <a:latin typeface="Arial"/>
                <a:cs typeface="Arial"/>
              </a:rPr>
              <a:t>“;</a:t>
            </a:r>
            <a:endParaRPr sz="2000">
              <a:latin typeface="Arial"/>
              <a:cs typeface="Arial"/>
            </a:endParaRPr>
          </a:p>
        </p:txBody>
      </p:sp>
      <p:sp>
        <p:nvSpPr>
          <p:cNvPr id="13" name="object 13"/>
          <p:cNvSpPr txBox="1"/>
          <p:nvPr/>
        </p:nvSpPr>
        <p:spPr>
          <a:xfrm>
            <a:off x="1221739" y="5068316"/>
            <a:ext cx="7614920" cy="1595120"/>
          </a:xfrm>
          <a:prstGeom prst="rect">
            <a:avLst/>
          </a:prstGeom>
        </p:spPr>
        <p:txBody>
          <a:bodyPr vert="horz" wrap="square" lIns="0" tIns="0" rIns="0" bIns="0" rtlCol="0">
            <a:spAutoFit/>
          </a:bodyPr>
          <a:lstStyle/>
          <a:p>
            <a:pPr marL="88900" marR="102870">
              <a:lnSpc>
                <a:spcPct val="100000"/>
              </a:lnSpc>
            </a:pPr>
            <a:r>
              <a:rPr sz="2000" spc="-5" dirty="0">
                <a:latin typeface="Arial"/>
                <a:cs typeface="Arial"/>
              </a:rPr>
              <a:t>AssertionError </a:t>
            </a:r>
            <a:r>
              <a:rPr sz="2000" spc="-10" dirty="0">
                <a:latin typeface="Arial"/>
                <a:cs typeface="Arial"/>
              </a:rPr>
              <a:t>constructor, </a:t>
            </a:r>
            <a:r>
              <a:rPr sz="2000" spc="-5" dirty="0">
                <a:latin typeface="Arial"/>
                <a:cs typeface="Arial"/>
              </a:rPr>
              <a:t>which uses the string representation of  the </a:t>
            </a:r>
            <a:r>
              <a:rPr sz="2000" spc="-445" dirty="0">
                <a:latin typeface="Arial"/>
                <a:cs typeface="Arial"/>
              </a:rPr>
              <a:t>vSayluseteams.othuet.perrirnotrln’s(“dEemtapillomyeeessnaagme.e    </a:t>
            </a:r>
            <a:r>
              <a:rPr sz="2000" spc="-375" dirty="0">
                <a:latin typeface="Arial"/>
                <a:cs typeface="Arial"/>
              </a:rPr>
              <a:t> </a:t>
            </a:r>
            <a:r>
              <a:rPr sz="2000" spc="-5" dirty="0">
                <a:latin typeface="Arial"/>
                <a:cs typeface="Arial"/>
              </a:rPr>
              <a:t>“+emp.getName());</a:t>
            </a:r>
            <a:endParaRPr sz="2000" dirty="0">
              <a:latin typeface="Arial"/>
              <a:cs typeface="Arial"/>
            </a:endParaRPr>
          </a:p>
          <a:p>
            <a:pPr>
              <a:lnSpc>
                <a:spcPct val="100000"/>
              </a:lnSpc>
              <a:spcBef>
                <a:spcPts val="20"/>
              </a:spcBef>
            </a:pPr>
            <a:endParaRPr sz="1650" dirty="0">
              <a:latin typeface="Times New Roman"/>
              <a:cs typeface="Times New Roman"/>
            </a:endParaRPr>
          </a:p>
          <a:p>
            <a:pPr marL="88900" marR="5080">
              <a:lnSpc>
                <a:spcPct val="70000"/>
              </a:lnSpc>
              <a:buClr>
                <a:srgbClr val="333399"/>
              </a:buClr>
              <a:buFont typeface="Wingdings"/>
              <a:buChar char=""/>
              <a:tabLst>
                <a:tab pos="340995" algn="l"/>
                <a:tab pos="341630" algn="l"/>
              </a:tabLst>
            </a:pPr>
            <a:r>
              <a:rPr sz="3000" spc="-667" baseline="19444" dirty="0">
                <a:latin typeface="Arial"/>
                <a:cs typeface="Arial"/>
              </a:rPr>
              <a:t>Th</a:t>
            </a:r>
            <a:r>
              <a:rPr sz="2000" spc="-445" dirty="0">
                <a:latin typeface="Arial"/>
                <a:cs typeface="Arial"/>
              </a:rPr>
              <a:t>S</a:t>
            </a:r>
            <a:r>
              <a:rPr sz="3000" spc="-667" baseline="19444" dirty="0">
                <a:latin typeface="Arial"/>
                <a:cs typeface="Arial"/>
              </a:rPr>
              <a:t>e</a:t>
            </a:r>
            <a:r>
              <a:rPr sz="2000" spc="-445" dirty="0">
                <a:latin typeface="Arial"/>
                <a:cs typeface="Arial"/>
              </a:rPr>
              <a:t>y</a:t>
            </a:r>
            <a:r>
              <a:rPr sz="3000" spc="-667" baseline="19444" dirty="0">
                <a:latin typeface="Arial"/>
                <a:cs typeface="Arial"/>
              </a:rPr>
              <a:t>p</a:t>
            </a:r>
            <a:r>
              <a:rPr sz="2000" spc="-445" dirty="0">
                <a:latin typeface="Arial"/>
                <a:cs typeface="Arial"/>
              </a:rPr>
              <a:t>st</a:t>
            </a:r>
            <a:r>
              <a:rPr sz="3000" spc="-667" baseline="19444" dirty="0">
                <a:latin typeface="Arial"/>
                <a:cs typeface="Arial"/>
              </a:rPr>
              <a:t>u</a:t>
            </a:r>
            <a:r>
              <a:rPr sz="2000" spc="-445" dirty="0">
                <a:latin typeface="Arial"/>
                <a:cs typeface="Arial"/>
              </a:rPr>
              <a:t>e</a:t>
            </a:r>
            <a:r>
              <a:rPr sz="3000" spc="-667" baseline="19444" dirty="0">
                <a:latin typeface="Arial"/>
                <a:cs typeface="Arial"/>
              </a:rPr>
              <a:t>r</a:t>
            </a:r>
            <a:r>
              <a:rPr sz="2000" spc="-445" dirty="0">
                <a:latin typeface="Arial"/>
                <a:cs typeface="Arial"/>
              </a:rPr>
              <a:t>m</a:t>
            </a:r>
            <a:r>
              <a:rPr sz="3000" spc="-667" baseline="19444" dirty="0">
                <a:latin typeface="Arial"/>
                <a:cs typeface="Arial"/>
              </a:rPr>
              <a:t>po</a:t>
            </a:r>
            <a:r>
              <a:rPr sz="2000" spc="-445" dirty="0">
                <a:latin typeface="Arial"/>
                <a:cs typeface="Arial"/>
              </a:rPr>
              <a:t>.o</a:t>
            </a:r>
            <a:r>
              <a:rPr sz="3000" spc="-667" baseline="19444" dirty="0">
                <a:latin typeface="Arial"/>
                <a:cs typeface="Arial"/>
              </a:rPr>
              <a:t>s</a:t>
            </a:r>
            <a:r>
              <a:rPr sz="2000" spc="-445" dirty="0">
                <a:latin typeface="Arial"/>
                <a:cs typeface="Arial"/>
              </a:rPr>
              <a:t>u</a:t>
            </a:r>
            <a:r>
              <a:rPr sz="3000" spc="-667" baseline="19444" dirty="0">
                <a:latin typeface="Arial"/>
                <a:cs typeface="Arial"/>
              </a:rPr>
              <a:t>e</a:t>
            </a:r>
            <a:r>
              <a:rPr sz="2000" spc="-445" dirty="0">
                <a:latin typeface="Arial"/>
                <a:cs typeface="Arial"/>
              </a:rPr>
              <a:t>t.</a:t>
            </a:r>
            <a:r>
              <a:rPr sz="3000" spc="-667" baseline="19444" dirty="0">
                <a:latin typeface="Arial"/>
                <a:cs typeface="Arial"/>
              </a:rPr>
              <a:t>o</a:t>
            </a:r>
            <a:r>
              <a:rPr sz="2000" spc="-445" dirty="0">
                <a:latin typeface="Arial"/>
                <a:cs typeface="Arial"/>
              </a:rPr>
              <a:t>p</a:t>
            </a:r>
            <a:r>
              <a:rPr sz="3000" spc="-667" baseline="19444" dirty="0">
                <a:latin typeface="Arial"/>
                <a:cs typeface="Arial"/>
              </a:rPr>
              <a:t>f</a:t>
            </a:r>
            <a:r>
              <a:rPr sz="2000" spc="-445" dirty="0">
                <a:latin typeface="Arial"/>
                <a:cs typeface="Arial"/>
              </a:rPr>
              <a:t>ri</a:t>
            </a:r>
            <a:r>
              <a:rPr sz="3000" spc="-667" baseline="19444" dirty="0">
                <a:latin typeface="Arial"/>
                <a:cs typeface="Arial"/>
              </a:rPr>
              <a:t>t</a:t>
            </a:r>
            <a:r>
              <a:rPr sz="2000" spc="-445" dirty="0">
                <a:latin typeface="Arial"/>
                <a:cs typeface="Arial"/>
              </a:rPr>
              <a:t>n</a:t>
            </a:r>
            <a:r>
              <a:rPr sz="3000" spc="-667" baseline="19444" dirty="0">
                <a:latin typeface="Arial"/>
                <a:cs typeface="Arial"/>
              </a:rPr>
              <a:t>h</a:t>
            </a:r>
            <a:r>
              <a:rPr sz="2000" spc="-445" dirty="0">
                <a:latin typeface="Arial"/>
                <a:cs typeface="Arial"/>
              </a:rPr>
              <a:t>t</a:t>
            </a:r>
            <a:r>
              <a:rPr sz="3000" spc="-667" baseline="19444" dirty="0">
                <a:latin typeface="Arial"/>
                <a:cs typeface="Arial"/>
              </a:rPr>
              <a:t>e</a:t>
            </a:r>
            <a:r>
              <a:rPr sz="2000" spc="-445" dirty="0">
                <a:latin typeface="Arial"/>
                <a:cs typeface="Arial"/>
              </a:rPr>
              <a:t>ln</a:t>
            </a:r>
            <a:r>
              <a:rPr sz="3000" spc="-667" baseline="19444" dirty="0">
                <a:latin typeface="Arial"/>
                <a:cs typeface="Arial"/>
              </a:rPr>
              <a:t>m</a:t>
            </a:r>
            <a:r>
              <a:rPr sz="2000" spc="-445" dirty="0">
                <a:latin typeface="Arial"/>
                <a:cs typeface="Arial"/>
              </a:rPr>
              <a:t>(“E</a:t>
            </a:r>
            <a:r>
              <a:rPr sz="3000" spc="-667" baseline="19444" dirty="0">
                <a:latin typeface="Arial"/>
                <a:cs typeface="Arial"/>
              </a:rPr>
              <a:t>es</a:t>
            </a:r>
            <a:r>
              <a:rPr sz="2000" spc="-445" dirty="0">
                <a:latin typeface="Arial"/>
                <a:cs typeface="Arial"/>
              </a:rPr>
              <a:t>m</a:t>
            </a:r>
            <a:r>
              <a:rPr sz="3000" spc="-667" baseline="19444" dirty="0">
                <a:latin typeface="Arial"/>
                <a:cs typeface="Arial"/>
              </a:rPr>
              <a:t>s</a:t>
            </a:r>
            <a:r>
              <a:rPr sz="2000" spc="-445" dirty="0">
                <a:latin typeface="Arial"/>
                <a:cs typeface="Arial"/>
              </a:rPr>
              <a:t>p</a:t>
            </a:r>
            <a:r>
              <a:rPr sz="3000" spc="-667" baseline="19444" dirty="0">
                <a:latin typeface="Arial"/>
                <a:cs typeface="Arial"/>
              </a:rPr>
              <a:t>a</a:t>
            </a:r>
            <a:r>
              <a:rPr sz="2000" spc="-445" dirty="0">
                <a:latin typeface="Arial"/>
                <a:cs typeface="Arial"/>
              </a:rPr>
              <a:t>l</a:t>
            </a:r>
            <a:r>
              <a:rPr sz="3000" spc="-667" baseline="19444" dirty="0">
                <a:latin typeface="Arial"/>
                <a:cs typeface="Arial"/>
              </a:rPr>
              <a:t>g</a:t>
            </a:r>
            <a:r>
              <a:rPr sz="2000" spc="-445" dirty="0">
                <a:latin typeface="Arial"/>
                <a:cs typeface="Arial"/>
              </a:rPr>
              <a:t>o</a:t>
            </a:r>
            <a:r>
              <a:rPr sz="3000" spc="-667" baseline="19444" dirty="0">
                <a:latin typeface="Arial"/>
                <a:cs typeface="Arial"/>
              </a:rPr>
              <a:t>e</a:t>
            </a:r>
            <a:r>
              <a:rPr sz="2000" spc="-445" dirty="0">
                <a:latin typeface="Arial"/>
                <a:cs typeface="Arial"/>
              </a:rPr>
              <a:t>ye</a:t>
            </a:r>
            <a:r>
              <a:rPr sz="3000" spc="-667" baseline="19444" dirty="0">
                <a:latin typeface="Arial"/>
                <a:cs typeface="Arial"/>
              </a:rPr>
              <a:t>is</a:t>
            </a:r>
            <a:r>
              <a:rPr sz="2000" spc="-445" dirty="0">
                <a:latin typeface="Arial"/>
                <a:cs typeface="Arial"/>
              </a:rPr>
              <a:t>e </a:t>
            </a:r>
            <a:r>
              <a:rPr sz="3000" spc="-675" baseline="19444" dirty="0">
                <a:latin typeface="Arial"/>
                <a:cs typeface="Arial"/>
              </a:rPr>
              <a:t>t</a:t>
            </a:r>
            <a:r>
              <a:rPr sz="2000" spc="-450" dirty="0">
                <a:latin typeface="Arial"/>
                <a:cs typeface="Arial"/>
              </a:rPr>
              <a:t>a</a:t>
            </a:r>
            <a:r>
              <a:rPr sz="3000" spc="-675" baseline="19444" dirty="0">
                <a:latin typeface="Arial"/>
                <a:cs typeface="Arial"/>
              </a:rPr>
              <a:t>o</a:t>
            </a:r>
            <a:r>
              <a:rPr sz="2000" spc="-450" dirty="0">
                <a:latin typeface="Arial"/>
                <a:cs typeface="Arial"/>
              </a:rPr>
              <a:t>d</a:t>
            </a:r>
            <a:r>
              <a:rPr sz="3000" spc="-675" baseline="19444" dirty="0">
                <a:latin typeface="Arial"/>
                <a:cs typeface="Arial"/>
              </a:rPr>
              <a:t>c</a:t>
            </a:r>
            <a:r>
              <a:rPr sz="2000" spc="-450" dirty="0">
                <a:latin typeface="Arial"/>
                <a:cs typeface="Arial"/>
              </a:rPr>
              <a:t>d</a:t>
            </a:r>
            <a:r>
              <a:rPr sz="3000" spc="-675" baseline="19444" dirty="0">
                <a:latin typeface="Arial"/>
                <a:cs typeface="Arial"/>
              </a:rPr>
              <a:t>a</a:t>
            </a:r>
            <a:r>
              <a:rPr sz="2000" spc="-450" dirty="0">
                <a:latin typeface="Arial"/>
                <a:cs typeface="Arial"/>
              </a:rPr>
              <a:t>re</a:t>
            </a:r>
            <a:r>
              <a:rPr sz="3000" spc="-675" baseline="19444" dirty="0">
                <a:latin typeface="Arial"/>
                <a:cs typeface="Arial"/>
              </a:rPr>
              <a:t>p</a:t>
            </a:r>
            <a:r>
              <a:rPr sz="2000" spc="-450" dirty="0">
                <a:latin typeface="Arial"/>
                <a:cs typeface="Arial"/>
              </a:rPr>
              <a:t>s</a:t>
            </a:r>
            <a:r>
              <a:rPr sz="3000" spc="-675" baseline="19444" dirty="0">
                <a:latin typeface="Arial"/>
                <a:cs typeface="Arial"/>
              </a:rPr>
              <a:t>tu</a:t>
            </a:r>
            <a:r>
              <a:rPr sz="2000" spc="-450" dirty="0">
                <a:latin typeface="Arial"/>
                <a:cs typeface="Arial"/>
              </a:rPr>
              <a:t>s</a:t>
            </a:r>
            <a:r>
              <a:rPr sz="3000" spc="-675" baseline="19444" dirty="0">
                <a:latin typeface="Arial"/>
                <a:cs typeface="Arial"/>
              </a:rPr>
              <a:t>re</a:t>
            </a:r>
            <a:r>
              <a:rPr sz="2000" spc="-450" dirty="0">
                <a:latin typeface="Arial"/>
                <a:cs typeface="Arial"/>
              </a:rPr>
              <a:t>“+</a:t>
            </a:r>
            <a:r>
              <a:rPr sz="3000" spc="-675" baseline="19444" dirty="0">
                <a:latin typeface="Arial"/>
                <a:cs typeface="Arial"/>
              </a:rPr>
              <a:t>a</a:t>
            </a:r>
            <a:r>
              <a:rPr sz="2000" spc="-450" dirty="0">
                <a:latin typeface="Arial"/>
                <a:cs typeface="Arial"/>
              </a:rPr>
              <a:t>e</a:t>
            </a:r>
            <a:r>
              <a:rPr sz="3000" spc="-675" baseline="19444" dirty="0">
                <a:latin typeface="Arial"/>
                <a:cs typeface="Arial"/>
              </a:rPr>
              <a:t>n</a:t>
            </a:r>
            <a:r>
              <a:rPr sz="2000" spc="-450" dirty="0">
                <a:latin typeface="Arial"/>
                <a:cs typeface="Arial"/>
              </a:rPr>
              <a:t>m</a:t>
            </a:r>
            <a:r>
              <a:rPr sz="3000" spc="-675" baseline="19444" dirty="0">
                <a:latin typeface="Arial"/>
                <a:cs typeface="Arial"/>
              </a:rPr>
              <a:t>d</a:t>
            </a:r>
            <a:r>
              <a:rPr sz="2000" spc="-450" dirty="0">
                <a:latin typeface="Arial"/>
                <a:cs typeface="Arial"/>
              </a:rPr>
              <a:t>p</a:t>
            </a:r>
            <a:r>
              <a:rPr sz="3000" spc="-675" baseline="19444" dirty="0">
                <a:latin typeface="Arial"/>
                <a:cs typeface="Arial"/>
              </a:rPr>
              <a:t>c</a:t>
            </a:r>
            <a:r>
              <a:rPr sz="2000" spc="-450" dirty="0">
                <a:latin typeface="Arial"/>
                <a:cs typeface="Arial"/>
              </a:rPr>
              <a:t>.g</a:t>
            </a:r>
            <a:r>
              <a:rPr sz="3000" spc="-675" baseline="19444" dirty="0">
                <a:latin typeface="Arial"/>
                <a:cs typeface="Arial"/>
              </a:rPr>
              <a:t>o</a:t>
            </a:r>
            <a:r>
              <a:rPr sz="2000" spc="-450" dirty="0">
                <a:latin typeface="Arial"/>
                <a:cs typeface="Arial"/>
              </a:rPr>
              <a:t>e</a:t>
            </a:r>
            <a:r>
              <a:rPr sz="3000" spc="-675" baseline="19444" dirty="0">
                <a:latin typeface="Arial"/>
                <a:cs typeface="Arial"/>
              </a:rPr>
              <a:t>m</a:t>
            </a:r>
            <a:r>
              <a:rPr sz="2000" spc="-450" dirty="0">
                <a:latin typeface="Arial"/>
                <a:cs typeface="Arial"/>
              </a:rPr>
              <a:t>tA</a:t>
            </a:r>
            <a:r>
              <a:rPr sz="3000" spc="-675" baseline="19444" dirty="0">
                <a:latin typeface="Arial"/>
                <a:cs typeface="Arial"/>
              </a:rPr>
              <a:t>m</a:t>
            </a:r>
            <a:r>
              <a:rPr sz="2000" spc="-450" dirty="0">
                <a:latin typeface="Arial"/>
                <a:cs typeface="Arial"/>
              </a:rPr>
              <a:t>d</a:t>
            </a:r>
            <a:r>
              <a:rPr sz="3000" spc="-675" baseline="19444" dirty="0">
                <a:latin typeface="Arial"/>
                <a:cs typeface="Arial"/>
              </a:rPr>
              <a:t>u</a:t>
            </a:r>
            <a:r>
              <a:rPr sz="2000" spc="-450" dirty="0">
                <a:latin typeface="Arial"/>
                <a:cs typeface="Arial"/>
              </a:rPr>
              <a:t>d</a:t>
            </a:r>
            <a:r>
              <a:rPr sz="3000" spc="-675" baseline="19444" dirty="0">
                <a:latin typeface="Arial"/>
                <a:cs typeface="Arial"/>
              </a:rPr>
              <a:t>n</a:t>
            </a:r>
            <a:r>
              <a:rPr sz="2000" spc="-450" dirty="0">
                <a:latin typeface="Arial"/>
                <a:cs typeface="Arial"/>
              </a:rPr>
              <a:t>re</a:t>
            </a:r>
            <a:r>
              <a:rPr sz="3000" spc="-675" baseline="19444" dirty="0">
                <a:latin typeface="Arial"/>
                <a:cs typeface="Arial"/>
              </a:rPr>
              <a:t>ic</a:t>
            </a:r>
            <a:r>
              <a:rPr sz="2000" spc="-450" dirty="0">
                <a:latin typeface="Arial"/>
                <a:cs typeface="Arial"/>
              </a:rPr>
              <a:t>s</a:t>
            </a:r>
            <a:r>
              <a:rPr sz="3000" spc="-675" baseline="19444" dirty="0">
                <a:latin typeface="Arial"/>
                <a:cs typeface="Arial"/>
              </a:rPr>
              <a:t>a</a:t>
            </a:r>
            <a:r>
              <a:rPr sz="2000" spc="-450" dirty="0">
                <a:latin typeface="Arial"/>
                <a:cs typeface="Arial"/>
              </a:rPr>
              <a:t>s</a:t>
            </a:r>
            <a:r>
              <a:rPr sz="3000" spc="-675" baseline="19444" dirty="0">
                <a:latin typeface="Arial"/>
                <a:cs typeface="Arial"/>
              </a:rPr>
              <a:t>t</a:t>
            </a:r>
            <a:r>
              <a:rPr sz="2000" spc="-450" dirty="0">
                <a:latin typeface="Arial"/>
                <a:cs typeface="Arial"/>
              </a:rPr>
              <a:t>(</a:t>
            </a:r>
            <a:r>
              <a:rPr sz="3000" spc="-675" baseline="19444" dirty="0">
                <a:latin typeface="Arial"/>
                <a:cs typeface="Arial"/>
              </a:rPr>
              <a:t>e</a:t>
            </a:r>
            <a:r>
              <a:rPr sz="2000" spc="-450" dirty="0">
                <a:latin typeface="Arial"/>
                <a:cs typeface="Arial"/>
              </a:rPr>
              <a:t>))</a:t>
            </a:r>
            <a:r>
              <a:rPr sz="3000" spc="-675" baseline="19444" dirty="0">
                <a:latin typeface="Arial"/>
                <a:cs typeface="Arial"/>
              </a:rPr>
              <a:t>t</a:t>
            </a:r>
            <a:r>
              <a:rPr sz="2000" spc="-450" dirty="0">
                <a:latin typeface="Arial"/>
                <a:cs typeface="Arial"/>
              </a:rPr>
              <a:t>;</a:t>
            </a:r>
            <a:r>
              <a:rPr sz="3000" spc="-675" baseline="19444" dirty="0">
                <a:latin typeface="Arial"/>
                <a:cs typeface="Arial"/>
              </a:rPr>
              <a:t>he  </a:t>
            </a:r>
            <a:r>
              <a:rPr sz="2000" spc="-5" dirty="0">
                <a:latin typeface="Arial"/>
                <a:cs typeface="Arial"/>
              </a:rPr>
              <a:t>details </a:t>
            </a:r>
            <a:r>
              <a:rPr sz="2000" spc="-10" dirty="0">
                <a:latin typeface="Arial"/>
                <a:cs typeface="Arial"/>
              </a:rPr>
              <a:t>of </a:t>
            </a:r>
            <a:r>
              <a:rPr sz="2000" spc="-5" dirty="0">
                <a:latin typeface="Arial"/>
                <a:cs typeface="Arial"/>
              </a:rPr>
              <a:t>the assertion failure and </a:t>
            </a:r>
            <a:r>
              <a:rPr sz="2000" dirty="0">
                <a:latin typeface="Arial"/>
                <a:cs typeface="Arial"/>
              </a:rPr>
              <a:t>will allow </a:t>
            </a:r>
            <a:r>
              <a:rPr sz="2000" spc="-5" dirty="0">
                <a:latin typeface="Arial"/>
                <a:cs typeface="Arial"/>
              </a:rPr>
              <a:t>to diagnose and fix</a:t>
            </a:r>
            <a:r>
              <a:rPr sz="2000" spc="250" dirty="0">
                <a:latin typeface="Arial"/>
                <a:cs typeface="Arial"/>
              </a:rPr>
              <a:t> </a:t>
            </a:r>
            <a:r>
              <a:rPr sz="2000" spc="-5" dirty="0">
                <a:latin typeface="Arial"/>
                <a:cs typeface="Arial"/>
              </a:rPr>
              <a:t>the</a:t>
            </a:r>
            <a:endParaRPr sz="2000" dirty="0">
              <a:latin typeface="Arial"/>
              <a:cs typeface="Arial"/>
            </a:endParaRPr>
          </a:p>
          <a:p>
            <a:pPr marL="12700">
              <a:lnSpc>
                <a:spcPct val="100000"/>
              </a:lnSpc>
            </a:pPr>
            <a:r>
              <a:rPr sz="3000" spc="-44" baseline="13888" dirty="0">
                <a:latin typeface="Arial"/>
                <a:cs typeface="Arial"/>
              </a:rPr>
              <a:t>}</a:t>
            </a:r>
            <a:r>
              <a:rPr sz="2000" spc="-30" dirty="0">
                <a:latin typeface="Arial"/>
                <a:cs typeface="Arial"/>
              </a:rPr>
              <a:t>error.</a:t>
            </a:r>
            <a:endParaRPr sz="20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064260">
              <a:lnSpc>
                <a:spcPct val="100000"/>
              </a:lnSpc>
            </a:pPr>
            <a:r>
              <a:rPr spc="-5" dirty="0"/>
              <a:t>Compiling files that use</a:t>
            </a:r>
            <a:r>
              <a:rPr spc="-45" dirty="0"/>
              <a:t> </a:t>
            </a:r>
            <a:r>
              <a:rPr spc="-5" dirty="0"/>
              <a:t>Assertions</a:t>
            </a:r>
          </a:p>
        </p:txBody>
      </p:sp>
      <p:sp>
        <p:nvSpPr>
          <p:cNvPr id="7" name="object 7"/>
          <p:cNvSpPr txBox="1"/>
          <p:nvPr/>
        </p:nvSpPr>
        <p:spPr>
          <a:xfrm>
            <a:off x="1145539" y="1179321"/>
            <a:ext cx="7691755" cy="5482590"/>
          </a:xfrm>
          <a:prstGeom prst="rect">
            <a:avLst/>
          </a:prstGeom>
        </p:spPr>
        <p:txBody>
          <a:bodyPr vert="horz" wrap="square" lIns="0" tIns="0" rIns="0" bIns="0" rtlCol="0">
            <a:spAutoFit/>
          </a:bodyPr>
          <a:lstStyle/>
          <a:p>
            <a:pPr marL="457200" marR="5080" indent="-342900" algn="just">
              <a:lnSpc>
                <a:spcPct val="100000"/>
              </a:lnSpc>
              <a:buClr>
                <a:srgbClr val="333399"/>
              </a:buClr>
              <a:buFont typeface="Wingdings"/>
              <a:buChar char=""/>
              <a:tabLst>
                <a:tab pos="457200" algn="l"/>
              </a:tabLst>
            </a:pPr>
            <a:r>
              <a:rPr sz="2800" dirty="0">
                <a:latin typeface="Arial"/>
                <a:cs typeface="Arial"/>
              </a:rPr>
              <a:t>In order for the javac compiler </a:t>
            </a:r>
            <a:r>
              <a:rPr sz="2800" spc="-5" dirty="0">
                <a:latin typeface="Arial"/>
                <a:cs typeface="Arial"/>
              </a:rPr>
              <a:t>to </a:t>
            </a:r>
            <a:r>
              <a:rPr sz="2800" dirty="0">
                <a:latin typeface="Arial"/>
                <a:cs typeface="Arial"/>
              </a:rPr>
              <a:t>accept code  containing assertions, use the </a:t>
            </a:r>
            <a:r>
              <a:rPr sz="2800" dirty="0">
                <a:solidFill>
                  <a:srgbClr val="FF6600"/>
                </a:solidFill>
                <a:latin typeface="Arial"/>
                <a:cs typeface="Arial"/>
              </a:rPr>
              <a:t>–source 1.4  </a:t>
            </a:r>
            <a:r>
              <a:rPr sz="2800" dirty="0">
                <a:latin typeface="Arial"/>
                <a:cs typeface="Arial"/>
              </a:rPr>
              <a:t>command-line</a:t>
            </a:r>
            <a:r>
              <a:rPr sz="2800" spc="-55" dirty="0">
                <a:latin typeface="Arial"/>
                <a:cs typeface="Arial"/>
              </a:rPr>
              <a:t> </a:t>
            </a:r>
            <a:r>
              <a:rPr sz="2800" dirty="0">
                <a:latin typeface="Arial"/>
                <a:cs typeface="Arial"/>
              </a:rPr>
              <a:t>option.</a:t>
            </a:r>
            <a:endParaRPr sz="2800">
              <a:latin typeface="Arial"/>
              <a:cs typeface="Arial"/>
            </a:endParaRPr>
          </a:p>
          <a:p>
            <a:pPr>
              <a:lnSpc>
                <a:spcPct val="100000"/>
              </a:lnSpc>
              <a:spcBef>
                <a:spcPts val="45"/>
              </a:spcBef>
              <a:buClr>
                <a:srgbClr val="333399"/>
              </a:buClr>
              <a:buFont typeface="Wingdings"/>
              <a:buChar char=""/>
            </a:pPr>
            <a:endParaRPr sz="4050">
              <a:latin typeface="Times New Roman"/>
              <a:cs typeface="Times New Roman"/>
            </a:endParaRPr>
          </a:p>
          <a:p>
            <a:pPr marL="457200" indent="-342900">
              <a:lnSpc>
                <a:spcPct val="100000"/>
              </a:lnSpc>
              <a:buClr>
                <a:srgbClr val="333399"/>
              </a:buClr>
              <a:buFont typeface="Wingdings"/>
              <a:buChar char=""/>
              <a:tabLst>
                <a:tab pos="456565" algn="l"/>
                <a:tab pos="457200" algn="l"/>
              </a:tabLst>
            </a:pPr>
            <a:r>
              <a:rPr sz="2800" dirty="0">
                <a:latin typeface="Arial"/>
                <a:cs typeface="Arial"/>
              </a:rPr>
              <a:t>Example</a:t>
            </a:r>
            <a:endParaRPr sz="2800">
              <a:latin typeface="Arial"/>
              <a:cs typeface="Arial"/>
            </a:endParaRPr>
          </a:p>
          <a:p>
            <a:pPr marL="783590">
              <a:lnSpc>
                <a:spcPct val="100000"/>
              </a:lnSpc>
              <a:spcBef>
                <a:spcPts val="480"/>
              </a:spcBef>
            </a:pPr>
            <a:r>
              <a:rPr sz="2800" b="1" dirty="0">
                <a:solidFill>
                  <a:srgbClr val="FF6600"/>
                </a:solidFill>
                <a:latin typeface="Arial"/>
                <a:cs typeface="Arial"/>
              </a:rPr>
              <a:t>javac –source 1.4</a:t>
            </a:r>
            <a:r>
              <a:rPr sz="2800" b="1" spc="-60" dirty="0">
                <a:solidFill>
                  <a:srgbClr val="FF6600"/>
                </a:solidFill>
                <a:latin typeface="Arial"/>
                <a:cs typeface="Arial"/>
              </a:rPr>
              <a:t> </a:t>
            </a:r>
            <a:r>
              <a:rPr sz="2800" b="1" dirty="0">
                <a:solidFill>
                  <a:srgbClr val="FF6600"/>
                </a:solidFill>
                <a:latin typeface="Arial"/>
                <a:cs typeface="Arial"/>
              </a:rPr>
              <a:t>MyClass.java</a:t>
            </a:r>
            <a:endParaRPr sz="2800">
              <a:latin typeface="Arial"/>
              <a:cs typeface="Arial"/>
            </a:endParaRPr>
          </a:p>
          <a:p>
            <a:pPr>
              <a:lnSpc>
                <a:spcPct val="100000"/>
              </a:lnSpc>
            </a:pPr>
            <a:endParaRPr sz="2800">
              <a:latin typeface="Times New Roman"/>
              <a:cs typeface="Times New Roman"/>
            </a:endParaRPr>
          </a:p>
          <a:p>
            <a:pPr marL="457200" marR="5080" indent="-342900" algn="just">
              <a:lnSpc>
                <a:spcPct val="100000"/>
              </a:lnSpc>
              <a:spcBef>
                <a:spcPts val="1675"/>
              </a:spcBef>
              <a:buClr>
                <a:srgbClr val="333399"/>
              </a:buClr>
              <a:buFont typeface="Wingdings"/>
              <a:buChar char=""/>
              <a:tabLst>
                <a:tab pos="457200" algn="l"/>
              </a:tabLst>
            </a:pPr>
            <a:r>
              <a:rPr sz="2800" dirty="0">
                <a:latin typeface="Arial"/>
                <a:cs typeface="Arial"/>
              </a:rPr>
              <a:t>Assertions were introduced from </a:t>
            </a:r>
            <a:r>
              <a:rPr sz="2800" spc="-5" dirty="0">
                <a:latin typeface="Arial"/>
                <a:cs typeface="Arial"/>
              </a:rPr>
              <a:t>J2SE 1.4,  </a:t>
            </a:r>
            <a:r>
              <a:rPr sz="2800" dirty="0">
                <a:latin typeface="Arial"/>
                <a:cs typeface="Arial"/>
              </a:rPr>
              <a:t>so the flag is a must and necessary </a:t>
            </a:r>
            <a:r>
              <a:rPr sz="2800" spc="-5" dirty="0">
                <a:latin typeface="Arial"/>
                <a:cs typeface="Arial"/>
              </a:rPr>
              <a:t>so as to  </a:t>
            </a:r>
            <a:r>
              <a:rPr sz="2800" dirty="0">
                <a:latin typeface="Arial"/>
                <a:cs typeface="Arial"/>
              </a:rPr>
              <a:t>not cause source compatibility</a:t>
            </a:r>
            <a:r>
              <a:rPr sz="2800" spc="-55" dirty="0">
                <a:latin typeface="Arial"/>
                <a:cs typeface="Arial"/>
              </a:rPr>
              <a:t> </a:t>
            </a:r>
            <a:r>
              <a:rPr sz="2800" dirty="0">
                <a:latin typeface="Arial"/>
                <a:cs typeface="Arial"/>
              </a:rPr>
              <a:t>problems.</a:t>
            </a:r>
            <a:endParaRPr sz="2800">
              <a:latin typeface="Arial"/>
              <a:cs typeface="Arial"/>
            </a:endParaRPr>
          </a:p>
          <a:p>
            <a:pPr>
              <a:lnSpc>
                <a:spcPct val="100000"/>
              </a:lnSpc>
              <a:spcBef>
                <a:spcPts val="30"/>
              </a:spcBef>
            </a:pPr>
            <a:endParaRPr sz="2800">
              <a:latin typeface="Times New Roman"/>
              <a:cs typeface="Times New Roman"/>
            </a:endParaRPr>
          </a:p>
          <a:p>
            <a:pPr marL="12700">
              <a:lnSpc>
                <a:spcPct val="100000"/>
              </a:lnSpc>
            </a:pPr>
            <a:r>
              <a:rPr sz="2400" spc="-5" dirty="0">
                <a:latin typeface="Arial"/>
                <a:cs typeface="Arial"/>
              </a:rPr>
              <a:t>See listing </a:t>
            </a:r>
            <a:r>
              <a:rPr sz="2400" dirty="0">
                <a:latin typeface="Arial"/>
                <a:cs typeface="Arial"/>
              </a:rPr>
              <a:t>:</a:t>
            </a:r>
            <a:r>
              <a:rPr sz="2400" spc="25" dirty="0">
                <a:latin typeface="Arial"/>
                <a:cs typeface="Arial"/>
              </a:rPr>
              <a:t> </a:t>
            </a:r>
            <a:r>
              <a:rPr sz="2400" b="1" spc="-5" dirty="0">
                <a:solidFill>
                  <a:srgbClr val="FF6600"/>
                </a:solidFill>
                <a:latin typeface="Arial"/>
                <a:cs typeface="Arial"/>
              </a:rPr>
              <a:t>AssertionDemo.java</a:t>
            </a:r>
            <a:endParaRPr sz="2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186180">
              <a:lnSpc>
                <a:spcPct val="100000"/>
              </a:lnSpc>
            </a:pPr>
            <a:r>
              <a:rPr sz="2800" dirty="0"/>
              <a:t>Error handling in traditional</a:t>
            </a:r>
            <a:r>
              <a:rPr sz="2800" spc="-120" dirty="0"/>
              <a:t> </a:t>
            </a:r>
            <a:r>
              <a:rPr sz="2800" dirty="0"/>
              <a:t>languages</a:t>
            </a:r>
            <a:endParaRPr sz="2800"/>
          </a:p>
        </p:txBody>
      </p:sp>
      <p:sp>
        <p:nvSpPr>
          <p:cNvPr id="7" name="object 7"/>
          <p:cNvSpPr txBox="1"/>
          <p:nvPr/>
        </p:nvSpPr>
        <p:spPr>
          <a:xfrm>
            <a:off x="1247139" y="1180591"/>
            <a:ext cx="6116320" cy="1474470"/>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Lst>
            </a:pPr>
            <a:r>
              <a:rPr sz="2400" spc="-5" dirty="0">
                <a:latin typeface="Arial"/>
                <a:cs typeface="Arial"/>
              </a:rPr>
              <a:t>Traditional error handling methods</a:t>
            </a:r>
            <a:r>
              <a:rPr sz="2400" spc="90" dirty="0">
                <a:latin typeface="Arial"/>
                <a:cs typeface="Arial"/>
              </a:rPr>
              <a:t> </a:t>
            </a:r>
            <a:r>
              <a:rPr sz="2400" dirty="0">
                <a:latin typeface="Arial"/>
                <a:cs typeface="Arial"/>
              </a:rPr>
              <a:t>include</a:t>
            </a:r>
            <a:endParaRPr sz="2400">
              <a:latin typeface="Arial"/>
              <a:cs typeface="Arial"/>
            </a:endParaRPr>
          </a:p>
          <a:p>
            <a:pPr marL="755650" lvl="1" indent="-285750">
              <a:lnSpc>
                <a:spcPct val="100000"/>
              </a:lnSpc>
              <a:spcBef>
                <a:spcPts val="490"/>
              </a:spcBef>
              <a:buClr>
                <a:srgbClr val="333399"/>
              </a:buClr>
              <a:buFont typeface="Wingdings"/>
              <a:buChar char=""/>
              <a:tabLst>
                <a:tab pos="755650" algn="l"/>
                <a:tab pos="756285" algn="l"/>
              </a:tabLst>
            </a:pPr>
            <a:r>
              <a:rPr sz="2000" spc="-5" dirty="0">
                <a:latin typeface="Arial"/>
                <a:cs typeface="Arial"/>
              </a:rPr>
              <a:t>Boolean functions (which return</a:t>
            </a:r>
            <a:r>
              <a:rPr sz="2000" spc="65" dirty="0">
                <a:latin typeface="Arial"/>
                <a:cs typeface="Arial"/>
              </a:rPr>
              <a:t> </a:t>
            </a:r>
            <a:r>
              <a:rPr sz="2000" spc="-5" dirty="0">
                <a:latin typeface="Arial"/>
                <a:cs typeface="Arial"/>
              </a:rPr>
              <a:t>TRUE/FALSE).</a:t>
            </a:r>
            <a:endParaRPr sz="2000">
              <a:latin typeface="Arial"/>
              <a:cs typeface="Arial"/>
            </a:endParaRPr>
          </a:p>
          <a:p>
            <a:pPr marL="755650" lvl="1" indent="-285750">
              <a:lnSpc>
                <a:spcPct val="100000"/>
              </a:lnSpc>
              <a:spcBef>
                <a:spcPts val="480"/>
              </a:spcBef>
              <a:buClr>
                <a:srgbClr val="333399"/>
              </a:buClr>
              <a:buFont typeface="Wingdings"/>
              <a:buChar char=""/>
              <a:tabLst>
                <a:tab pos="755650" algn="l"/>
                <a:tab pos="756285" algn="l"/>
              </a:tabLst>
            </a:pPr>
            <a:r>
              <a:rPr sz="2000" spc="-5" dirty="0">
                <a:latin typeface="Arial"/>
                <a:cs typeface="Arial"/>
              </a:rPr>
              <a:t>Integer functions (returns –1 on</a:t>
            </a:r>
            <a:r>
              <a:rPr sz="2000" dirty="0">
                <a:latin typeface="Arial"/>
                <a:cs typeface="Arial"/>
              </a:rPr>
              <a:t> </a:t>
            </a:r>
            <a:r>
              <a:rPr sz="2000" spc="-5" dirty="0">
                <a:latin typeface="Arial"/>
                <a:cs typeface="Arial"/>
              </a:rPr>
              <a:t>error).</a:t>
            </a:r>
            <a:endParaRPr sz="2000">
              <a:latin typeface="Arial"/>
              <a:cs typeface="Arial"/>
            </a:endParaRPr>
          </a:p>
          <a:p>
            <a:pPr marL="755650" lvl="1" indent="-285750">
              <a:lnSpc>
                <a:spcPct val="100000"/>
              </a:lnSpc>
              <a:spcBef>
                <a:spcPts val="480"/>
              </a:spcBef>
              <a:buClr>
                <a:srgbClr val="333399"/>
              </a:buClr>
              <a:buFont typeface="Wingdings"/>
              <a:buChar char=""/>
              <a:tabLst>
                <a:tab pos="755650" algn="l"/>
                <a:tab pos="756285" algn="l"/>
              </a:tabLst>
            </a:pPr>
            <a:r>
              <a:rPr sz="2000" spc="-5" dirty="0">
                <a:latin typeface="Arial"/>
                <a:cs typeface="Arial"/>
              </a:rPr>
              <a:t>And other return arguments and special</a:t>
            </a:r>
            <a:r>
              <a:rPr sz="2000" spc="30" dirty="0">
                <a:latin typeface="Arial"/>
                <a:cs typeface="Arial"/>
              </a:rPr>
              <a:t> </a:t>
            </a:r>
            <a:r>
              <a:rPr sz="2000" spc="-5" dirty="0">
                <a:latin typeface="Arial"/>
                <a:cs typeface="Arial"/>
              </a:rPr>
              <a:t>values.</a:t>
            </a:r>
            <a:endParaRPr sz="2000">
              <a:latin typeface="Arial"/>
              <a:cs typeface="Arial"/>
            </a:endParaRPr>
          </a:p>
        </p:txBody>
      </p:sp>
      <p:sp>
        <p:nvSpPr>
          <p:cNvPr id="8" name="object 8"/>
          <p:cNvSpPr txBox="1"/>
          <p:nvPr/>
        </p:nvSpPr>
        <p:spPr>
          <a:xfrm>
            <a:off x="1266825" y="2876550"/>
            <a:ext cx="7038975" cy="3749675"/>
          </a:xfrm>
          <a:prstGeom prst="rect">
            <a:avLst/>
          </a:prstGeom>
          <a:solidFill>
            <a:srgbClr val="CCFFFF"/>
          </a:solidFill>
          <a:ln w="12700">
            <a:solidFill>
              <a:srgbClr val="993300"/>
            </a:solidFill>
          </a:ln>
        </p:spPr>
        <p:txBody>
          <a:bodyPr vert="horz" wrap="square" lIns="0" tIns="32384" rIns="0" bIns="0" rtlCol="0">
            <a:spAutoFit/>
          </a:bodyPr>
          <a:lstStyle/>
          <a:p>
            <a:pPr marL="85090">
              <a:lnSpc>
                <a:spcPct val="100000"/>
              </a:lnSpc>
              <a:spcBef>
                <a:spcPts val="254"/>
              </a:spcBef>
            </a:pPr>
            <a:r>
              <a:rPr sz="2000" b="1" spc="-5" dirty="0">
                <a:latin typeface="Arial"/>
                <a:cs typeface="Arial"/>
              </a:rPr>
              <a:t>int main ()</a:t>
            </a:r>
            <a:r>
              <a:rPr sz="2000" b="1" spc="-95" dirty="0">
                <a:latin typeface="Arial"/>
                <a:cs typeface="Arial"/>
              </a:rPr>
              <a:t> </a:t>
            </a:r>
            <a:r>
              <a:rPr sz="2000" b="1" spc="-5" dirty="0">
                <a:latin typeface="Arial"/>
                <a:cs typeface="Arial"/>
              </a:rPr>
              <a:t>{</a:t>
            </a:r>
            <a:endParaRPr sz="2000">
              <a:latin typeface="Arial"/>
              <a:cs typeface="Arial"/>
            </a:endParaRPr>
          </a:p>
          <a:p>
            <a:pPr marL="644525">
              <a:lnSpc>
                <a:spcPct val="100000"/>
              </a:lnSpc>
            </a:pPr>
            <a:r>
              <a:rPr sz="2000" b="1" spc="-5" dirty="0">
                <a:latin typeface="Arial"/>
                <a:cs typeface="Arial"/>
              </a:rPr>
              <a:t>int</a:t>
            </a:r>
            <a:r>
              <a:rPr sz="2000" b="1" spc="-100" dirty="0">
                <a:latin typeface="Arial"/>
                <a:cs typeface="Arial"/>
              </a:rPr>
              <a:t> </a:t>
            </a:r>
            <a:r>
              <a:rPr sz="2000" b="1" spc="-5" dirty="0">
                <a:latin typeface="Arial"/>
                <a:cs typeface="Arial"/>
              </a:rPr>
              <a:t>res;</a:t>
            </a:r>
            <a:endParaRPr sz="2000">
              <a:latin typeface="Arial"/>
              <a:cs typeface="Arial"/>
            </a:endParaRPr>
          </a:p>
          <a:p>
            <a:pPr marL="644525">
              <a:lnSpc>
                <a:spcPct val="100000"/>
              </a:lnSpc>
            </a:pPr>
            <a:r>
              <a:rPr sz="2000" b="1" spc="-5" dirty="0">
                <a:solidFill>
                  <a:srgbClr val="FF6600"/>
                </a:solidFill>
                <a:latin typeface="Arial"/>
                <a:cs typeface="Arial"/>
              </a:rPr>
              <a:t>if (can_fail () == -1)</a:t>
            </a:r>
            <a:r>
              <a:rPr sz="2000" b="1" spc="-85" dirty="0">
                <a:solidFill>
                  <a:srgbClr val="FF6600"/>
                </a:solidFill>
                <a:latin typeface="Arial"/>
                <a:cs typeface="Arial"/>
              </a:rPr>
              <a:t> </a:t>
            </a:r>
            <a:r>
              <a:rPr sz="2000" b="1" spc="-5" dirty="0">
                <a:latin typeface="Arial"/>
                <a:cs typeface="Arial"/>
              </a:rPr>
              <a:t>{</a:t>
            </a:r>
            <a:endParaRPr sz="2000">
              <a:latin typeface="Arial"/>
              <a:cs typeface="Arial"/>
            </a:endParaRPr>
          </a:p>
          <a:p>
            <a:pPr marL="1202690">
              <a:lnSpc>
                <a:spcPct val="100000"/>
              </a:lnSpc>
            </a:pPr>
            <a:r>
              <a:rPr sz="2000" b="1" spc="-5" dirty="0">
                <a:latin typeface="Arial"/>
                <a:cs typeface="Arial"/>
              </a:rPr>
              <a:t>cout &lt;&lt; "Something failed!" &lt;&lt;</a:t>
            </a:r>
            <a:r>
              <a:rPr sz="2000" b="1" spc="-25" dirty="0">
                <a:latin typeface="Arial"/>
                <a:cs typeface="Arial"/>
              </a:rPr>
              <a:t> </a:t>
            </a:r>
            <a:r>
              <a:rPr sz="2000" b="1" spc="-5" dirty="0">
                <a:latin typeface="Arial"/>
                <a:cs typeface="Arial"/>
              </a:rPr>
              <a:t>endl;</a:t>
            </a:r>
            <a:endParaRPr sz="2000">
              <a:latin typeface="Arial"/>
              <a:cs typeface="Arial"/>
            </a:endParaRPr>
          </a:p>
          <a:p>
            <a:pPr marL="1202690">
              <a:lnSpc>
                <a:spcPct val="100000"/>
              </a:lnSpc>
            </a:pPr>
            <a:r>
              <a:rPr sz="2000" b="1" spc="-5" dirty="0">
                <a:solidFill>
                  <a:srgbClr val="FF6600"/>
                </a:solidFill>
                <a:latin typeface="Arial"/>
                <a:cs typeface="Arial"/>
              </a:rPr>
              <a:t>return</a:t>
            </a:r>
            <a:r>
              <a:rPr sz="2000" b="1" spc="-85" dirty="0">
                <a:solidFill>
                  <a:srgbClr val="FF6600"/>
                </a:solidFill>
                <a:latin typeface="Arial"/>
                <a:cs typeface="Arial"/>
              </a:rPr>
              <a:t> </a:t>
            </a:r>
            <a:r>
              <a:rPr sz="2000" b="1" spc="-5" dirty="0">
                <a:solidFill>
                  <a:srgbClr val="FF6600"/>
                </a:solidFill>
                <a:latin typeface="Arial"/>
                <a:cs typeface="Arial"/>
              </a:rPr>
              <a:t>1</a:t>
            </a:r>
            <a:r>
              <a:rPr sz="2000" b="1" spc="-5" dirty="0">
                <a:latin typeface="Arial"/>
                <a:cs typeface="Arial"/>
              </a:rPr>
              <a:t>;</a:t>
            </a:r>
            <a:endParaRPr sz="2000">
              <a:latin typeface="Arial"/>
              <a:cs typeface="Arial"/>
            </a:endParaRPr>
          </a:p>
          <a:p>
            <a:pPr marL="644525">
              <a:lnSpc>
                <a:spcPct val="100000"/>
              </a:lnSpc>
            </a:pPr>
            <a:r>
              <a:rPr sz="2000" b="1" spc="-5" dirty="0">
                <a:latin typeface="Arial"/>
                <a:cs typeface="Arial"/>
              </a:rPr>
              <a:t>}</a:t>
            </a:r>
            <a:endParaRPr sz="2000">
              <a:latin typeface="Arial"/>
              <a:cs typeface="Arial"/>
            </a:endParaRPr>
          </a:p>
          <a:p>
            <a:pPr marL="644525">
              <a:lnSpc>
                <a:spcPct val="100000"/>
              </a:lnSpc>
            </a:pPr>
            <a:r>
              <a:rPr sz="2000" b="1" spc="-5" dirty="0">
                <a:solidFill>
                  <a:srgbClr val="FF6600"/>
                </a:solidFill>
                <a:latin typeface="Arial"/>
                <a:cs typeface="Arial"/>
              </a:rPr>
              <a:t>if(div(10,0,res) == -1)</a:t>
            </a:r>
            <a:r>
              <a:rPr sz="2000" b="1" spc="-75" dirty="0">
                <a:solidFill>
                  <a:srgbClr val="FF6600"/>
                </a:solidFill>
                <a:latin typeface="Arial"/>
                <a:cs typeface="Arial"/>
              </a:rPr>
              <a:t> </a:t>
            </a:r>
            <a:r>
              <a:rPr sz="2000" b="1" spc="-5" dirty="0">
                <a:latin typeface="Arial"/>
                <a:cs typeface="Arial"/>
              </a:rPr>
              <a:t>{</a:t>
            </a:r>
            <a:endParaRPr sz="2000">
              <a:latin typeface="Arial"/>
              <a:cs typeface="Arial"/>
            </a:endParaRPr>
          </a:p>
          <a:p>
            <a:pPr marL="1139825" marR="1504315" indent="62865">
              <a:lnSpc>
                <a:spcPct val="100000"/>
              </a:lnSpc>
            </a:pPr>
            <a:r>
              <a:rPr sz="2000" b="1" spc="-5" dirty="0">
                <a:latin typeface="Arial"/>
                <a:cs typeface="Arial"/>
              </a:rPr>
              <a:t>cout &lt;&lt; "Division by Zero!" &lt;&lt; endl;  </a:t>
            </a:r>
            <a:r>
              <a:rPr sz="2000" b="1" spc="-5" dirty="0">
                <a:solidFill>
                  <a:srgbClr val="FF6600"/>
                </a:solidFill>
                <a:latin typeface="Arial"/>
                <a:cs typeface="Arial"/>
              </a:rPr>
              <a:t>return</a:t>
            </a:r>
            <a:r>
              <a:rPr sz="2000" b="1" spc="-85" dirty="0">
                <a:solidFill>
                  <a:srgbClr val="FF6600"/>
                </a:solidFill>
                <a:latin typeface="Arial"/>
                <a:cs typeface="Arial"/>
              </a:rPr>
              <a:t> </a:t>
            </a:r>
            <a:r>
              <a:rPr sz="2000" b="1" spc="-5" dirty="0">
                <a:solidFill>
                  <a:srgbClr val="FF6600"/>
                </a:solidFill>
                <a:latin typeface="Arial"/>
                <a:cs typeface="Arial"/>
              </a:rPr>
              <a:t>2</a:t>
            </a:r>
            <a:r>
              <a:rPr sz="2000" b="1" spc="-5" dirty="0">
                <a:latin typeface="Arial"/>
                <a:cs typeface="Arial"/>
              </a:rPr>
              <a:t>;</a:t>
            </a:r>
            <a:endParaRPr sz="2000">
              <a:latin typeface="Arial"/>
              <a:cs typeface="Arial"/>
            </a:endParaRPr>
          </a:p>
          <a:p>
            <a:pPr marL="644525">
              <a:lnSpc>
                <a:spcPct val="100000"/>
              </a:lnSpc>
            </a:pPr>
            <a:r>
              <a:rPr sz="2000" b="1" spc="-5" dirty="0">
                <a:latin typeface="Arial"/>
                <a:cs typeface="Arial"/>
              </a:rPr>
              <a:t>}</a:t>
            </a:r>
            <a:endParaRPr sz="2000">
              <a:latin typeface="Arial"/>
              <a:cs typeface="Arial"/>
            </a:endParaRPr>
          </a:p>
          <a:p>
            <a:pPr marL="1068705">
              <a:lnSpc>
                <a:spcPct val="100000"/>
              </a:lnSpc>
            </a:pPr>
            <a:r>
              <a:rPr sz="2000" b="1" spc="-5" dirty="0">
                <a:solidFill>
                  <a:srgbClr val="FF6600"/>
                </a:solidFill>
                <a:latin typeface="Arial"/>
                <a:cs typeface="Arial"/>
              </a:rPr>
              <a:t>return</a:t>
            </a:r>
            <a:r>
              <a:rPr sz="2000" b="1" spc="-75" dirty="0">
                <a:solidFill>
                  <a:srgbClr val="FF6600"/>
                </a:solidFill>
                <a:latin typeface="Arial"/>
                <a:cs typeface="Arial"/>
              </a:rPr>
              <a:t> </a:t>
            </a:r>
            <a:r>
              <a:rPr sz="2000" b="1" spc="-5" dirty="0">
                <a:solidFill>
                  <a:srgbClr val="FF6600"/>
                </a:solidFill>
                <a:latin typeface="Arial"/>
                <a:cs typeface="Arial"/>
              </a:rPr>
              <a:t>0</a:t>
            </a:r>
            <a:r>
              <a:rPr sz="2000" b="1" spc="-5" dirty="0">
                <a:latin typeface="Arial"/>
                <a:cs typeface="Arial"/>
              </a:rPr>
              <a:t>;</a:t>
            </a:r>
            <a:endParaRPr sz="2000">
              <a:latin typeface="Arial"/>
              <a:cs typeface="Arial"/>
            </a:endParaRPr>
          </a:p>
          <a:p>
            <a:pPr marL="225425">
              <a:lnSpc>
                <a:spcPct val="100000"/>
              </a:lnSpc>
            </a:pPr>
            <a:r>
              <a:rPr sz="2000" b="1" spc="-5" dirty="0">
                <a:latin typeface="Arial"/>
                <a:cs typeface="Arial"/>
              </a:rPr>
              <a:t>}</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052830">
              <a:lnSpc>
                <a:spcPct val="100000"/>
              </a:lnSpc>
              <a:tabLst>
                <a:tab pos="2990215" algn="l"/>
              </a:tabLst>
            </a:pPr>
            <a:r>
              <a:rPr spc="-5" dirty="0"/>
              <a:t>Enabling	and Disabling</a:t>
            </a:r>
            <a:r>
              <a:rPr spc="-65" dirty="0"/>
              <a:t> </a:t>
            </a:r>
            <a:r>
              <a:rPr spc="-5" dirty="0"/>
              <a:t>Assertions</a:t>
            </a:r>
          </a:p>
        </p:txBody>
      </p:sp>
      <p:sp>
        <p:nvSpPr>
          <p:cNvPr id="7" name="object 7"/>
          <p:cNvSpPr txBox="1"/>
          <p:nvPr/>
        </p:nvSpPr>
        <p:spPr>
          <a:xfrm>
            <a:off x="1247139" y="1261617"/>
            <a:ext cx="7590155" cy="4651375"/>
          </a:xfrm>
          <a:prstGeom prst="rect">
            <a:avLst/>
          </a:prstGeom>
        </p:spPr>
        <p:txBody>
          <a:bodyPr vert="horz" wrap="square" lIns="0" tIns="0" rIns="0" bIns="0" rtlCol="0">
            <a:spAutoFit/>
          </a:bodyPr>
          <a:lstStyle/>
          <a:p>
            <a:pPr marL="355600" marR="5080" indent="-342900" algn="just">
              <a:lnSpc>
                <a:spcPts val="3020"/>
              </a:lnSpc>
              <a:buClr>
                <a:srgbClr val="333399"/>
              </a:buClr>
              <a:buFont typeface="Wingdings"/>
              <a:buChar char=""/>
              <a:tabLst>
                <a:tab pos="355600" algn="l"/>
              </a:tabLst>
            </a:pPr>
            <a:r>
              <a:rPr sz="2800" spc="-5" dirty="0">
                <a:latin typeface="Arial"/>
                <a:cs typeface="Arial"/>
              </a:rPr>
              <a:t>By </a:t>
            </a:r>
            <a:r>
              <a:rPr sz="2800" dirty="0">
                <a:latin typeface="Arial"/>
                <a:cs typeface="Arial"/>
              </a:rPr>
              <a:t>default, assertions are disabled at  runtime. </a:t>
            </a:r>
            <a:r>
              <a:rPr sz="2800" spc="-5" dirty="0">
                <a:latin typeface="Arial"/>
                <a:cs typeface="Arial"/>
              </a:rPr>
              <a:t>Two </a:t>
            </a:r>
            <a:r>
              <a:rPr sz="2800" dirty="0">
                <a:latin typeface="Arial"/>
                <a:cs typeface="Arial"/>
              </a:rPr>
              <a:t>command line switches allow </a:t>
            </a:r>
            <a:r>
              <a:rPr sz="2800" spc="5" dirty="0">
                <a:latin typeface="Arial"/>
                <a:cs typeface="Arial"/>
              </a:rPr>
              <a:t>to  </a:t>
            </a:r>
            <a:r>
              <a:rPr sz="2800" dirty="0">
                <a:latin typeface="Arial"/>
                <a:cs typeface="Arial"/>
              </a:rPr>
              <a:t>selectively enable or disable</a:t>
            </a:r>
            <a:r>
              <a:rPr sz="2800" spc="-40" dirty="0">
                <a:latin typeface="Arial"/>
                <a:cs typeface="Arial"/>
              </a:rPr>
              <a:t> </a:t>
            </a:r>
            <a:r>
              <a:rPr sz="2800" dirty="0">
                <a:latin typeface="Arial"/>
                <a:cs typeface="Arial"/>
              </a:rPr>
              <a:t>assertions.</a:t>
            </a:r>
            <a:endParaRPr sz="2800">
              <a:latin typeface="Arial"/>
              <a:cs typeface="Arial"/>
            </a:endParaRPr>
          </a:p>
          <a:p>
            <a:pPr marL="355600" marR="7620" indent="-342900" algn="just">
              <a:lnSpc>
                <a:spcPts val="3020"/>
              </a:lnSpc>
              <a:spcBef>
                <a:spcPts val="675"/>
              </a:spcBef>
              <a:buClr>
                <a:srgbClr val="333399"/>
              </a:buClr>
              <a:buFont typeface="Wingdings"/>
              <a:buChar char=""/>
              <a:tabLst>
                <a:tab pos="355600" algn="l"/>
              </a:tabLst>
            </a:pPr>
            <a:r>
              <a:rPr sz="2800" spc="-5" dirty="0">
                <a:latin typeface="Arial"/>
                <a:cs typeface="Arial"/>
              </a:rPr>
              <a:t>To </a:t>
            </a:r>
            <a:r>
              <a:rPr sz="2800" dirty="0">
                <a:latin typeface="Arial"/>
                <a:cs typeface="Arial"/>
              </a:rPr>
              <a:t>enable assertions at various granularities,  use</a:t>
            </a:r>
            <a:r>
              <a:rPr sz="2800" spc="-105" dirty="0">
                <a:latin typeface="Arial"/>
                <a:cs typeface="Arial"/>
              </a:rPr>
              <a:t> </a:t>
            </a:r>
            <a:r>
              <a:rPr sz="2800" dirty="0">
                <a:latin typeface="Arial"/>
                <a:cs typeface="Arial"/>
              </a:rPr>
              <a:t>the</a:t>
            </a:r>
            <a:endParaRPr sz="2800">
              <a:latin typeface="Arial"/>
              <a:cs typeface="Arial"/>
            </a:endParaRPr>
          </a:p>
          <a:p>
            <a:pPr marL="863600">
              <a:lnSpc>
                <a:spcPct val="100000"/>
              </a:lnSpc>
              <a:spcBef>
                <a:spcPts val="290"/>
              </a:spcBef>
            </a:pPr>
            <a:r>
              <a:rPr sz="2800" b="1" dirty="0">
                <a:solidFill>
                  <a:srgbClr val="FF6600"/>
                </a:solidFill>
                <a:latin typeface="Arial"/>
                <a:cs typeface="Arial"/>
              </a:rPr>
              <a:t>-enableassertions</a:t>
            </a:r>
            <a:r>
              <a:rPr sz="2400" dirty="0">
                <a:latin typeface="Arial"/>
                <a:cs typeface="Arial"/>
              </a:rPr>
              <a:t>, </a:t>
            </a:r>
            <a:r>
              <a:rPr sz="2400" spc="-5" dirty="0">
                <a:latin typeface="Arial"/>
                <a:cs typeface="Arial"/>
              </a:rPr>
              <a:t>or </a:t>
            </a:r>
            <a:r>
              <a:rPr sz="2800" b="1" dirty="0">
                <a:solidFill>
                  <a:srgbClr val="FF6600"/>
                </a:solidFill>
                <a:latin typeface="Arial"/>
                <a:cs typeface="Arial"/>
              </a:rPr>
              <a:t>–ea </a:t>
            </a:r>
            <a:r>
              <a:rPr sz="2400" dirty="0">
                <a:latin typeface="Arial"/>
                <a:cs typeface="Arial"/>
              </a:rPr>
              <a:t>,</a:t>
            </a:r>
            <a:r>
              <a:rPr sz="2400" spc="-40" dirty="0">
                <a:latin typeface="Arial"/>
                <a:cs typeface="Arial"/>
              </a:rPr>
              <a:t> </a:t>
            </a:r>
            <a:r>
              <a:rPr sz="2400" spc="-5" dirty="0">
                <a:latin typeface="Arial"/>
                <a:cs typeface="Arial"/>
              </a:rPr>
              <a:t>switch</a:t>
            </a:r>
            <a:endParaRPr sz="2400">
              <a:latin typeface="Arial"/>
              <a:cs typeface="Arial"/>
            </a:endParaRPr>
          </a:p>
          <a:p>
            <a:pPr marL="355600" indent="-342900">
              <a:lnSpc>
                <a:spcPts val="3195"/>
              </a:lnSpc>
              <a:spcBef>
                <a:spcPts val="335"/>
              </a:spcBef>
              <a:buClr>
                <a:srgbClr val="333399"/>
              </a:buClr>
              <a:buFont typeface="Wingdings"/>
              <a:buChar char=""/>
              <a:tabLst>
                <a:tab pos="354965" algn="l"/>
                <a:tab pos="355600" algn="l"/>
              </a:tabLst>
            </a:pPr>
            <a:r>
              <a:rPr sz="2800" spc="-5" dirty="0">
                <a:latin typeface="Arial"/>
                <a:cs typeface="Arial"/>
              </a:rPr>
              <a:t>To </a:t>
            </a:r>
            <a:r>
              <a:rPr sz="2800" dirty="0">
                <a:latin typeface="Arial"/>
                <a:cs typeface="Arial"/>
              </a:rPr>
              <a:t>disable assertions at various</a:t>
            </a:r>
            <a:r>
              <a:rPr sz="2800" spc="545" dirty="0">
                <a:latin typeface="Arial"/>
                <a:cs typeface="Arial"/>
              </a:rPr>
              <a:t> </a:t>
            </a:r>
            <a:r>
              <a:rPr sz="2800" dirty="0">
                <a:latin typeface="Arial"/>
                <a:cs typeface="Arial"/>
              </a:rPr>
              <a:t>granularities,</a:t>
            </a:r>
            <a:endParaRPr sz="2800">
              <a:latin typeface="Arial"/>
              <a:cs typeface="Arial"/>
            </a:endParaRPr>
          </a:p>
          <a:p>
            <a:pPr marL="355600">
              <a:lnSpc>
                <a:spcPts val="3195"/>
              </a:lnSpc>
            </a:pPr>
            <a:r>
              <a:rPr sz="2800" dirty="0">
                <a:latin typeface="Arial"/>
                <a:cs typeface="Arial"/>
              </a:rPr>
              <a:t>use</a:t>
            </a:r>
            <a:r>
              <a:rPr sz="2800" spc="-95" dirty="0">
                <a:latin typeface="Arial"/>
                <a:cs typeface="Arial"/>
              </a:rPr>
              <a:t> </a:t>
            </a:r>
            <a:r>
              <a:rPr sz="2800" dirty="0">
                <a:latin typeface="Arial"/>
                <a:cs typeface="Arial"/>
              </a:rPr>
              <a:t>the</a:t>
            </a:r>
            <a:endParaRPr sz="2800">
              <a:latin typeface="Arial"/>
              <a:cs typeface="Arial"/>
            </a:endParaRPr>
          </a:p>
          <a:p>
            <a:pPr marL="721360">
              <a:lnSpc>
                <a:spcPct val="100000"/>
              </a:lnSpc>
              <a:spcBef>
                <a:spcPts val="335"/>
              </a:spcBef>
            </a:pPr>
            <a:r>
              <a:rPr sz="2800" b="1" dirty="0">
                <a:solidFill>
                  <a:srgbClr val="FF6600"/>
                </a:solidFill>
                <a:latin typeface="Arial"/>
                <a:cs typeface="Arial"/>
              </a:rPr>
              <a:t>-disableassertions</a:t>
            </a:r>
            <a:r>
              <a:rPr sz="2400" dirty="0">
                <a:latin typeface="Arial"/>
                <a:cs typeface="Arial"/>
              </a:rPr>
              <a:t>, </a:t>
            </a:r>
            <a:r>
              <a:rPr sz="2400" spc="-5" dirty="0">
                <a:latin typeface="Arial"/>
                <a:cs typeface="Arial"/>
              </a:rPr>
              <a:t>or </a:t>
            </a:r>
            <a:r>
              <a:rPr sz="2800" b="1" spc="-5" dirty="0">
                <a:solidFill>
                  <a:srgbClr val="FF6600"/>
                </a:solidFill>
                <a:latin typeface="Arial"/>
                <a:cs typeface="Arial"/>
              </a:rPr>
              <a:t>-da</a:t>
            </a:r>
            <a:r>
              <a:rPr sz="2400" spc="-5" dirty="0">
                <a:latin typeface="Arial"/>
                <a:cs typeface="Arial"/>
              </a:rPr>
              <a:t>,</a:t>
            </a:r>
            <a:r>
              <a:rPr sz="2400" spc="-20" dirty="0">
                <a:latin typeface="Arial"/>
                <a:cs typeface="Arial"/>
              </a:rPr>
              <a:t> </a:t>
            </a:r>
            <a:r>
              <a:rPr sz="2400" spc="-5" dirty="0">
                <a:latin typeface="Arial"/>
                <a:cs typeface="Arial"/>
              </a:rPr>
              <a:t>switch</a:t>
            </a:r>
            <a:endParaRPr sz="2400">
              <a:latin typeface="Arial"/>
              <a:cs typeface="Arial"/>
            </a:endParaRPr>
          </a:p>
          <a:p>
            <a:pPr marL="355600" marR="6350" indent="-342900" algn="just">
              <a:lnSpc>
                <a:spcPts val="3020"/>
              </a:lnSpc>
              <a:spcBef>
                <a:spcPts val="720"/>
              </a:spcBef>
              <a:buClr>
                <a:srgbClr val="333399"/>
              </a:buClr>
              <a:buFont typeface="Wingdings"/>
              <a:buChar char=""/>
              <a:tabLst>
                <a:tab pos="355600" algn="l"/>
              </a:tabLst>
            </a:pPr>
            <a:r>
              <a:rPr sz="2800" dirty="0">
                <a:latin typeface="Arial"/>
                <a:cs typeface="Arial"/>
              </a:rPr>
              <a:t>Specify the granularity with the arguments  that you provide to the</a:t>
            </a:r>
            <a:r>
              <a:rPr sz="2800" spc="-95" dirty="0">
                <a:latin typeface="Arial"/>
                <a:cs typeface="Arial"/>
              </a:rPr>
              <a:t> </a:t>
            </a:r>
            <a:r>
              <a:rPr sz="2800" dirty="0">
                <a:latin typeface="Arial"/>
                <a:cs typeface="Arial"/>
              </a:rPr>
              <a:t>switch</a:t>
            </a:r>
            <a:endParaRPr sz="2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3384550">
              <a:lnSpc>
                <a:spcPct val="100000"/>
              </a:lnSpc>
            </a:pPr>
            <a:r>
              <a:rPr spc="-5" dirty="0"/>
              <a:t>Arguments</a:t>
            </a:r>
          </a:p>
        </p:txBody>
      </p:sp>
      <p:sp>
        <p:nvSpPr>
          <p:cNvPr id="7" name="object 7"/>
          <p:cNvSpPr txBox="1"/>
          <p:nvPr/>
        </p:nvSpPr>
        <p:spPr>
          <a:xfrm>
            <a:off x="6679945" y="1575815"/>
            <a:ext cx="2155190" cy="405765"/>
          </a:xfrm>
          <a:prstGeom prst="rect">
            <a:avLst/>
          </a:prstGeom>
        </p:spPr>
        <p:txBody>
          <a:bodyPr vert="horz" wrap="square" lIns="0" tIns="0" rIns="0" bIns="0" rtlCol="0">
            <a:spAutoFit/>
          </a:bodyPr>
          <a:lstStyle/>
          <a:p>
            <a:pPr marL="12700">
              <a:lnSpc>
                <a:spcPct val="100000"/>
              </a:lnSpc>
              <a:tabLst>
                <a:tab pos="490855" algn="l"/>
                <a:tab pos="1040765" algn="l"/>
              </a:tabLst>
            </a:pPr>
            <a:r>
              <a:rPr sz="2600" dirty="0">
                <a:latin typeface="Arial"/>
                <a:cs typeface="Arial"/>
              </a:rPr>
              <a:t>in	</a:t>
            </a:r>
            <a:r>
              <a:rPr sz="2600" spc="-5" dirty="0">
                <a:latin typeface="Arial"/>
                <a:cs typeface="Arial"/>
              </a:rPr>
              <a:t>all	classes</a:t>
            </a:r>
            <a:endParaRPr sz="2600">
              <a:latin typeface="Arial"/>
              <a:cs typeface="Arial"/>
            </a:endParaRPr>
          </a:p>
        </p:txBody>
      </p:sp>
      <p:sp>
        <p:nvSpPr>
          <p:cNvPr id="8" name="object 8"/>
          <p:cNvSpPr txBox="1"/>
          <p:nvPr/>
        </p:nvSpPr>
        <p:spPr>
          <a:xfrm>
            <a:off x="1247139" y="1139952"/>
            <a:ext cx="5236845" cy="1990725"/>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Lst>
            </a:pPr>
            <a:r>
              <a:rPr sz="2600" i="1" spc="-5" dirty="0">
                <a:solidFill>
                  <a:srgbClr val="FF6600"/>
                </a:solidFill>
                <a:latin typeface="Arial"/>
                <a:cs typeface="Arial"/>
              </a:rPr>
              <a:t>no</a:t>
            </a:r>
            <a:r>
              <a:rPr sz="2600" i="1" spc="-45" dirty="0">
                <a:solidFill>
                  <a:srgbClr val="FF6600"/>
                </a:solidFill>
                <a:latin typeface="Arial"/>
                <a:cs typeface="Arial"/>
              </a:rPr>
              <a:t> </a:t>
            </a:r>
            <a:r>
              <a:rPr sz="2600" i="1" spc="-5" dirty="0">
                <a:solidFill>
                  <a:srgbClr val="FF6600"/>
                </a:solidFill>
                <a:latin typeface="Arial"/>
                <a:cs typeface="Arial"/>
              </a:rPr>
              <a:t>arguments</a:t>
            </a:r>
            <a:endParaRPr sz="2600">
              <a:latin typeface="Arial"/>
              <a:cs typeface="Arial"/>
            </a:endParaRPr>
          </a:p>
          <a:p>
            <a:pPr marL="355600" marR="5080">
              <a:lnSpc>
                <a:spcPts val="2810"/>
              </a:lnSpc>
              <a:spcBef>
                <a:spcPts val="660"/>
              </a:spcBef>
              <a:tabLst>
                <a:tab pos="1771014" algn="l"/>
                <a:tab pos="2284730" algn="l"/>
                <a:tab pos="3717925" algn="l"/>
              </a:tabLst>
            </a:pPr>
            <a:r>
              <a:rPr sz="2600" spc="-5" dirty="0">
                <a:latin typeface="Arial"/>
                <a:cs typeface="Arial"/>
              </a:rPr>
              <a:t>E</a:t>
            </a:r>
            <a:r>
              <a:rPr sz="2600" dirty="0">
                <a:latin typeface="Arial"/>
                <a:cs typeface="Arial"/>
              </a:rPr>
              <a:t>n</a:t>
            </a:r>
            <a:r>
              <a:rPr sz="2600" spc="-5" dirty="0">
                <a:latin typeface="Arial"/>
                <a:cs typeface="Arial"/>
              </a:rPr>
              <a:t>a</a:t>
            </a:r>
            <a:r>
              <a:rPr sz="2600" spc="0" dirty="0">
                <a:latin typeface="Arial"/>
                <a:cs typeface="Arial"/>
              </a:rPr>
              <a:t>b</a:t>
            </a:r>
            <a:r>
              <a:rPr sz="2600" spc="-5" dirty="0">
                <a:latin typeface="Arial"/>
                <a:cs typeface="Arial"/>
              </a:rPr>
              <a:t>les</a:t>
            </a:r>
            <a:r>
              <a:rPr sz="2600" dirty="0">
                <a:latin typeface="Arial"/>
                <a:cs typeface="Arial"/>
              </a:rPr>
              <a:t>	</a:t>
            </a:r>
            <a:r>
              <a:rPr sz="2600" spc="-5" dirty="0">
                <a:latin typeface="Arial"/>
                <a:cs typeface="Arial"/>
              </a:rPr>
              <a:t>or</a:t>
            </a:r>
            <a:r>
              <a:rPr sz="2600" dirty="0">
                <a:latin typeface="Arial"/>
                <a:cs typeface="Arial"/>
              </a:rPr>
              <a:t>	</a:t>
            </a:r>
            <a:r>
              <a:rPr sz="2600" spc="-5" dirty="0">
                <a:latin typeface="Arial"/>
                <a:cs typeface="Arial"/>
              </a:rPr>
              <a:t>di</a:t>
            </a:r>
            <a:r>
              <a:rPr sz="2600" dirty="0">
                <a:latin typeface="Arial"/>
                <a:cs typeface="Arial"/>
              </a:rPr>
              <a:t>s</a:t>
            </a:r>
            <a:r>
              <a:rPr sz="2600" spc="-5" dirty="0">
                <a:latin typeface="Arial"/>
                <a:cs typeface="Arial"/>
              </a:rPr>
              <a:t>ab</a:t>
            </a:r>
            <a:r>
              <a:rPr sz="2600" dirty="0">
                <a:latin typeface="Arial"/>
                <a:cs typeface="Arial"/>
              </a:rPr>
              <a:t>l</a:t>
            </a:r>
            <a:r>
              <a:rPr sz="2600" spc="-5" dirty="0">
                <a:latin typeface="Arial"/>
                <a:cs typeface="Arial"/>
              </a:rPr>
              <a:t>es</a:t>
            </a:r>
            <a:r>
              <a:rPr sz="2600" dirty="0">
                <a:latin typeface="Arial"/>
                <a:cs typeface="Arial"/>
              </a:rPr>
              <a:t>	</a:t>
            </a:r>
            <a:r>
              <a:rPr sz="2600" spc="-5" dirty="0">
                <a:latin typeface="Arial"/>
                <a:cs typeface="Arial"/>
              </a:rPr>
              <a:t>a</a:t>
            </a:r>
            <a:r>
              <a:rPr sz="2600" dirty="0">
                <a:latin typeface="Arial"/>
                <a:cs typeface="Arial"/>
              </a:rPr>
              <a:t>s</a:t>
            </a:r>
            <a:r>
              <a:rPr sz="2600" spc="-5" dirty="0">
                <a:latin typeface="Arial"/>
                <a:cs typeface="Arial"/>
              </a:rPr>
              <a:t>serti</a:t>
            </a:r>
            <a:r>
              <a:rPr sz="2600" dirty="0">
                <a:latin typeface="Arial"/>
                <a:cs typeface="Arial"/>
              </a:rPr>
              <a:t>o</a:t>
            </a:r>
            <a:r>
              <a:rPr sz="2600" spc="-5" dirty="0">
                <a:latin typeface="Arial"/>
                <a:cs typeface="Arial"/>
              </a:rPr>
              <a:t>ns  except system</a:t>
            </a:r>
            <a:r>
              <a:rPr sz="2600" spc="5" dirty="0">
                <a:latin typeface="Arial"/>
                <a:cs typeface="Arial"/>
              </a:rPr>
              <a:t> </a:t>
            </a:r>
            <a:r>
              <a:rPr sz="2600" spc="-5" dirty="0">
                <a:latin typeface="Arial"/>
                <a:cs typeface="Arial"/>
              </a:rPr>
              <a:t>classes</a:t>
            </a:r>
            <a:endParaRPr sz="2600">
              <a:latin typeface="Arial"/>
              <a:cs typeface="Arial"/>
            </a:endParaRPr>
          </a:p>
          <a:p>
            <a:pPr marL="355600" marR="22860" lvl="1" indent="2062480">
              <a:lnSpc>
                <a:spcPts val="2810"/>
              </a:lnSpc>
              <a:spcBef>
                <a:spcPts val="620"/>
              </a:spcBef>
              <a:buClr>
                <a:srgbClr val="333399"/>
              </a:buClr>
              <a:buFont typeface="Wingdings"/>
              <a:buChar char=""/>
              <a:tabLst>
                <a:tab pos="1765300" algn="l"/>
                <a:tab pos="2272665" algn="l"/>
                <a:tab pos="2760980" algn="l"/>
                <a:tab pos="2761615" algn="l"/>
                <a:tab pos="3700145" algn="l"/>
              </a:tabLst>
            </a:pPr>
            <a:r>
              <a:rPr sz="2600" i="1" dirty="0">
                <a:solidFill>
                  <a:srgbClr val="FF6600"/>
                </a:solidFill>
                <a:latin typeface="Arial"/>
                <a:cs typeface="Arial"/>
              </a:rPr>
              <a:t>packageName</a:t>
            </a:r>
            <a:r>
              <a:rPr sz="2600" dirty="0">
                <a:solidFill>
                  <a:srgbClr val="FF6600"/>
                </a:solidFill>
                <a:latin typeface="Arial"/>
                <a:cs typeface="Arial"/>
              </a:rPr>
              <a:t>...  </a:t>
            </a:r>
            <a:r>
              <a:rPr sz="2600" spc="-5" dirty="0">
                <a:latin typeface="Arial"/>
                <a:cs typeface="Arial"/>
              </a:rPr>
              <a:t>E</a:t>
            </a:r>
            <a:r>
              <a:rPr sz="2600" dirty="0">
                <a:latin typeface="Arial"/>
                <a:cs typeface="Arial"/>
              </a:rPr>
              <a:t>n</a:t>
            </a:r>
            <a:r>
              <a:rPr sz="2600" spc="-5" dirty="0">
                <a:latin typeface="Arial"/>
                <a:cs typeface="Arial"/>
              </a:rPr>
              <a:t>a</a:t>
            </a:r>
            <a:r>
              <a:rPr sz="2600" spc="0" dirty="0">
                <a:latin typeface="Arial"/>
                <a:cs typeface="Arial"/>
              </a:rPr>
              <a:t>b</a:t>
            </a:r>
            <a:r>
              <a:rPr sz="2600" spc="-5" dirty="0">
                <a:latin typeface="Arial"/>
                <a:cs typeface="Arial"/>
              </a:rPr>
              <a:t>les</a:t>
            </a:r>
            <a:r>
              <a:rPr sz="2600" dirty="0">
                <a:latin typeface="Arial"/>
                <a:cs typeface="Arial"/>
              </a:rPr>
              <a:t>	</a:t>
            </a:r>
            <a:r>
              <a:rPr sz="2600" spc="-5" dirty="0">
                <a:latin typeface="Arial"/>
                <a:cs typeface="Arial"/>
              </a:rPr>
              <a:t>or</a:t>
            </a:r>
            <a:r>
              <a:rPr sz="2600" dirty="0">
                <a:latin typeface="Arial"/>
                <a:cs typeface="Arial"/>
              </a:rPr>
              <a:t>	</a:t>
            </a:r>
            <a:r>
              <a:rPr sz="2600" spc="-5" dirty="0">
                <a:latin typeface="Arial"/>
                <a:cs typeface="Arial"/>
              </a:rPr>
              <a:t>di</a:t>
            </a:r>
            <a:r>
              <a:rPr sz="2600" dirty="0">
                <a:latin typeface="Arial"/>
                <a:cs typeface="Arial"/>
              </a:rPr>
              <a:t>s</a:t>
            </a:r>
            <a:r>
              <a:rPr sz="2600" spc="-5" dirty="0">
                <a:latin typeface="Arial"/>
                <a:cs typeface="Arial"/>
              </a:rPr>
              <a:t>ab</a:t>
            </a:r>
            <a:r>
              <a:rPr sz="2600" dirty="0">
                <a:latin typeface="Arial"/>
                <a:cs typeface="Arial"/>
              </a:rPr>
              <a:t>l</a:t>
            </a:r>
            <a:r>
              <a:rPr sz="2600" spc="-5" dirty="0">
                <a:latin typeface="Arial"/>
                <a:cs typeface="Arial"/>
              </a:rPr>
              <a:t>es</a:t>
            </a:r>
            <a:r>
              <a:rPr sz="2600" dirty="0">
                <a:latin typeface="Arial"/>
                <a:cs typeface="Arial"/>
              </a:rPr>
              <a:t>	</a:t>
            </a:r>
            <a:r>
              <a:rPr sz="2600" spc="-5" dirty="0">
                <a:latin typeface="Arial"/>
                <a:cs typeface="Arial"/>
              </a:rPr>
              <a:t>a</a:t>
            </a:r>
            <a:r>
              <a:rPr sz="2600" dirty="0">
                <a:latin typeface="Arial"/>
                <a:cs typeface="Arial"/>
              </a:rPr>
              <a:t>s</a:t>
            </a:r>
            <a:r>
              <a:rPr sz="2600" spc="-5" dirty="0">
                <a:latin typeface="Arial"/>
                <a:cs typeface="Arial"/>
              </a:rPr>
              <a:t>serti</a:t>
            </a:r>
            <a:r>
              <a:rPr sz="2600" dirty="0">
                <a:latin typeface="Arial"/>
                <a:cs typeface="Arial"/>
              </a:rPr>
              <a:t>o</a:t>
            </a:r>
            <a:r>
              <a:rPr sz="2600" spc="-5" dirty="0">
                <a:latin typeface="Arial"/>
                <a:cs typeface="Arial"/>
              </a:rPr>
              <a:t>ns</a:t>
            </a:r>
            <a:endParaRPr sz="2600">
              <a:latin typeface="Arial"/>
              <a:cs typeface="Arial"/>
            </a:endParaRPr>
          </a:p>
        </p:txBody>
      </p:sp>
      <p:sp>
        <p:nvSpPr>
          <p:cNvPr id="9" name="object 9"/>
          <p:cNvSpPr txBox="1"/>
          <p:nvPr/>
        </p:nvSpPr>
        <p:spPr>
          <a:xfrm>
            <a:off x="6655561" y="2724911"/>
            <a:ext cx="2180590" cy="405765"/>
          </a:xfrm>
          <a:prstGeom prst="rect">
            <a:avLst/>
          </a:prstGeom>
        </p:spPr>
        <p:txBody>
          <a:bodyPr vert="horz" wrap="square" lIns="0" tIns="0" rIns="0" bIns="0" rtlCol="0">
            <a:spAutoFit/>
          </a:bodyPr>
          <a:lstStyle/>
          <a:p>
            <a:pPr marL="12700">
              <a:lnSpc>
                <a:spcPct val="100000"/>
              </a:lnSpc>
              <a:tabLst>
                <a:tab pos="483234" algn="l"/>
                <a:tab pos="1157605" algn="l"/>
              </a:tabLst>
            </a:pPr>
            <a:r>
              <a:rPr sz="2600" spc="-10" dirty="0">
                <a:latin typeface="Arial"/>
                <a:cs typeface="Arial"/>
              </a:rPr>
              <a:t>i</a:t>
            </a:r>
            <a:r>
              <a:rPr sz="2600" spc="-5" dirty="0">
                <a:latin typeface="Arial"/>
                <a:cs typeface="Arial"/>
              </a:rPr>
              <a:t>n</a:t>
            </a:r>
            <a:r>
              <a:rPr sz="2600" dirty="0">
                <a:latin typeface="Arial"/>
                <a:cs typeface="Arial"/>
              </a:rPr>
              <a:t>	</a:t>
            </a:r>
            <a:r>
              <a:rPr sz="2600" spc="-5" dirty="0">
                <a:latin typeface="Arial"/>
                <a:cs typeface="Arial"/>
              </a:rPr>
              <a:t>the</a:t>
            </a:r>
            <a:r>
              <a:rPr sz="2600" dirty="0">
                <a:latin typeface="Arial"/>
                <a:cs typeface="Arial"/>
              </a:rPr>
              <a:t>	</a:t>
            </a:r>
            <a:r>
              <a:rPr sz="2600" spc="-5" dirty="0">
                <a:latin typeface="Arial"/>
                <a:cs typeface="Arial"/>
              </a:rPr>
              <a:t>n</a:t>
            </a:r>
            <a:r>
              <a:rPr sz="2600" dirty="0">
                <a:latin typeface="Arial"/>
                <a:cs typeface="Arial"/>
              </a:rPr>
              <a:t>a</a:t>
            </a:r>
            <a:r>
              <a:rPr sz="2600" spc="-5" dirty="0">
                <a:latin typeface="Arial"/>
                <a:cs typeface="Arial"/>
              </a:rPr>
              <a:t>med</a:t>
            </a:r>
            <a:endParaRPr sz="2600">
              <a:latin typeface="Arial"/>
              <a:cs typeface="Arial"/>
            </a:endParaRPr>
          </a:p>
        </p:txBody>
      </p:sp>
      <p:sp>
        <p:nvSpPr>
          <p:cNvPr id="10" name="object 10"/>
          <p:cNvSpPr txBox="1"/>
          <p:nvPr/>
        </p:nvSpPr>
        <p:spPr>
          <a:xfrm>
            <a:off x="1590039" y="3081528"/>
            <a:ext cx="7245984" cy="2704465"/>
          </a:xfrm>
          <a:prstGeom prst="rect">
            <a:avLst/>
          </a:prstGeom>
        </p:spPr>
        <p:txBody>
          <a:bodyPr vert="horz" wrap="square" lIns="0" tIns="0" rIns="0" bIns="0" rtlCol="0">
            <a:spAutoFit/>
          </a:bodyPr>
          <a:lstStyle/>
          <a:p>
            <a:pPr marL="12700">
              <a:lnSpc>
                <a:spcPct val="100000"/>
              </a:lnSpc>
            </a:pPr>
            <a:r>
              <a:rPr sz="2600" spc="-5" dirty="0">
                <a:latin typeface="Arial"/>
                <a:cs typeface="Arial"/>
              </a:rPr>
              <a:t>package and any</a:t>
            </a:r>
            <a:r>
              <a:rPr sz="2600" spc="55" dirty="0">
                <a:latin typeface="Arial"/>
                <a:cs typeface="Arial"/>
              </a:rPr>
              <a:t> </a:t>
            </a:r>
            <a:r>
              <a:rPr sz="2600" spc="-5" dirty="0">
                <a:latin typeface="Arial"/>
                <a:cs typeface="Arial"/>
              </a:rPr>
              <a:t>subpackages</a:t>
            </a:r>
            <a:endParaRPr sz="2600">
              <a:latin typeface="Arial"/>
              <a:cs typeface="Arial"/>
            </a:endParaRPr>
          </a:p>
          <a:p>
            <a:pPr marR="334645" algn="ctr">
              <a:lnSpc>
                <a:spcPts val="2965"/>
              </a:lnSpc>
              <a:spcBef>
                <a:spcPts val="310"/>
              </a:spcBef>
              <a:tabLst>
                <a:tab pos="342900" algn="l"/>
              </a:tabLst>
            </a:pPr>
            <a:r>
              <a:rPr sz="2600" dirty="0">
                <a:solidFill>
                  <a:srgbClr val="333399"/>
                </a:solidFill>
                <a:latin typeface="Wingdings"/>
                <a:cs typeface="Wingdings"/>
              </a:rPr>
              <a:t></a:t>
            </a:r>
            <a:r>
              <a:rPr sz="2600" dirty="0">
                <a:solidFill>
                  <a:srgbClr val="333399"/>
                </a:solidFill>
                <a:latin typeface="Times New Roman"/>
                <a:cs typeface="Times New Roman"/>
              </a:rPr>
              <a:t>	</a:t>
            </a:r>
            <a:r>
              <a:rPr sz="2600" spc="-5" dirty="0">
                <a:solidFill>
                  <a:srgbClr val="FF6600"/>
                </a:solidFill>
                <a:latin typeface="Arial"/>
                <a:cs typeface="Arial"/>
              </a:rPr>
              <a:t>...</a:t>
            </a:r>
            <a:endParaRPr sz="2600">
              <a:latin typeface="Arial"/>
              <a:cs typeface="Arial"/>
            </a:endParaRPr>
          </a:p>
          <a:p>
            <a:pPr marL="12700" marR="5715">
              <a:lnSpc>
                <a:spcPts val="2810"/>
              </a:lnSpc>
              <a:spcBef>
                <a:spcPts val="195"/>
              </a:spcBef>
              <a:tabLst>
                <a:tab pos="1360805" algn="l"/>
                <a:tab pos="1806575" algn="l"/>
                <a:tab pos="3171825" algn="l"/>
                <a:tab pos="4831080" algn="l"/>
                <a:tab pos="5241925" algn="l"/>
                <a:tab pos="5853430" algn="l"/>
              </a:tabLst>
            </a:pPr>
            <a:r>
              <a:rPr sz="2600" spc="-5" dirty="0">
                <a:latin typeface="Arial"/>
                <a:cs typeface="Arial"/>
              </a:rPr>
              <a:t>E</a:t>
            </a:r>
            <a:r>
              <a:rPr sz="2600" dirty="0">
                <a:latin typeface="Arial"/>
                <a:cs typeface="Arial"/>
              </a:rPr>
              <a:t>n</a:t>
            </a:r>
            <a:r>
              <a:rPr sz="2600" spc="-5" dirty="0">
                <a:latin typeface="Arial"/>
                <a:cs typeface="Arial"/>
              </a:rPr>
              <a:t>a</a:t>
            </a:r>
            <a:r>
              <a:rPr sz="2600" spc="0" dirty="0">
                <a:latin typeface="Arial"/>
                <a:cs typeface="Arial"/>
              </a:rPr>
              <a:t>b</a:t>
            </a:r>
            <a:r>
              <a:rPr sz="2600" spc="-5" dirty="0">
                <a:latin typeface="Arial"/>
                <a:cs typeface="Arial"/>
              </a:rPr>
              <a:t>les</a:t>
            </a:r>
            <a:r>
              <a:rPr sz="2600" dirty="0">
                <a:latin typeface="Arial"/>
                <a:cs typeface="Arial"/>
              </a:rPr>
              <a:t>	o</a:t>
            </a:r>
            <a:r>
              <a:rPr sz="2600" spc="-5" dirty="0">
                <a:latin typeface="Arial"/>
                <a:cs typeface="Arial"/>
              </a:rPr>
              <a:t>r</a:t>
            </a:r>
            <a:r>
              <a:rPr sz="2600" dirty="0">
                <a:latin typeface="Arial"/>
                <a:cs typeface="Arial"/>
              </a:rPr>
              <a:t>	</a:t>
            </a:r>
            <a:r>
              <a:rPr sz="2600" spc="-5" dirty="0">
                <a:latin typeface="Arial"/>
                <a:cs typeface="Arial"/>
              </a:rPr>
              <a:t>di</a:t>
            </a:r>
            <a:r>
              <a:rPr sz="2600" dirty="0">
                <a:latin typeface="Arial"/>
                <a:cs typeface="Arial"/>
              </a:rPr>
              <a:t>s</a:t>
            </a:r>
            <a:r>
              <a:rPr sz="2600" spc="-5" dirty="0">
                <a:latin typeface="Arial"/>
                <a:cs typeface="Arial"/>
              </a:rPr>
              <a:t>ab</a:t>
            </a:r>
            <a:r>
              <a:rPr sz="2600" dirty="0">
                <a:latin typeface="Arial"/>
                <a:cs typeface="Arial"/>
              </a:rPr>
              <a:t>l</a:t>
            </a:r>
            <a:r>
              <a:rPr sz="2600" spc="-5" dirty="0">
                <a:latin typeface="Arial"/>
                <a:cs typeface="Arial"/>
              </a:rPr>
              <a:t>es</a:t>
            </a:r>
            <a:r>
              <a:rPr sz="2600" dirty="0">
                <a:latin typeface="Arial"/>
                <a:cs typeface="Arial"/>
              </a:rPr>
              <a:t>	</a:t>
            </a:r>
            <a:r>
              <a:rPr sz="2600" spc="-5" dirty="0">
                <a:latin typeface="Arial"/>
                <a:cs typeface="Arial"/>
              </a:rPr>
              <a:t>a</a:t>
            </a:r>
            <a:r>
              <a:rPr sz="2600" dirty="0">
                <a:latin typeface="Arial"/>
                <a:cs typeface="Arial"/>
              </a:rPr>
              <a:t>s</a:t>
            </a:r>
            <a:r>
              <a:rPr sz="2600" spc="-5" dirty="0">
                <a:latin typeface="Arial"/>
                <a:cs typeface="Arial"/>
              </a:rPr>
              <a:t>serti</a:t>
            </a:r>
            <a:r>
              <a:rPr sz="2600" dirty="0">
                <a:latin typeface="Arial"/>
                <a:cs typeface="Arial"/>
              </a:rPr>
              <a:t>o</a:t>
            </a:r>
            <a:r>
              <a:rPr sz="2600" spc="-5" dirty="0">
                <a:latin typeface="Arial"/>
                <a:cs typeface="Arial"/>
              </a:rPr>
              <a:t>ns</a:t>
            </a:r>
            <a:r>
              <a:rPr sz="2600" dirty="0">
                <a:latin typeface="Arial"/>
                <a:cs typeface="Arial"/>
              </a:rPr>
              <a:t>	i</a:t>
            </a:r>
            <a:r>
              <a:rPr sz="2600" spc="-5" dirty="0">
                <a:latin typeface="Arial"/>
                <a:cs typeface="Arial"/>
              </a:rPr>
              <a:t>n</a:t>
            </a:r>
            <a:r>
              <a:rPr sz="2600" dirty="0">
                <a:latin typeface="Arial"/>
                <a:cs typeface="Arial"/>
              </a:rPr>
              <a:t>	</a:t>
            </a:r>
            <a:r>
              <a:rPr sz="2600" spc="-5" dirty="0">
                <a:latin typeface="Arial"/>
                <a:cs typeface="Arial"/>
              </a:rPr>
              <a:t>the</a:t>
            </a:r>
            <a:r>
              <a:rPr sz="2600" dirty="0">
                <a:latin typeface="Arial"/>
                <a:cs typeface="Arial"/>
              </a:rPr>
              <a:t>	</a:t>
            </a:r>
            <a:r>
              <a:rPr sz="2600" spc="-5" dirty="0">
                <a:latin typeface="Arial"/>
                <a:cs typeface="Arial"/>
              </a:rPr>
              <a:t>u</a:t>
            </a:r>
            <a:r>
              <a:rPr sz="2600" spc="0" dirty="0">
                <a:latin typeface="Arial"/>
                <a:cs typeface="Arial"/>
              </a:rPr>
              <a:t>n</a:t>
            </a:r>
            <a:r>
              <a:rPr sz="2600" spc="-5" dirty="0">
                <a:latin typeface="Arial"/>
                <a:cs typeface="Arial"/>
              </a:rPr>
              <a:t>na</a:t>
            </a:r>
            <a:r>
              <a:rPr sz="2600" dirty="0">
                <a:latin typeface="Arial"/>
                <a:cs typeface="Arial"/>
              </a:rPr>
              <a:t>m</a:t>
            </a:r>
            <a:r>
              <a:rPr sz="2600" spc="-5" dirty="0">
                <a:latin typeface="Arial"/>
                <a:cs typeface="Arial"/>
              </a:rPr>
              <a:t>ed  package in the current working</a:t>
            </a:r>
            <a:r>
              <a:rPr sz="2600" spc="120" dirty="0">
                <a:latin typeface="Arial"/>
                <a:cs typeface="Arial"/>
              </a:rPr>
              <a:t> </a:t>
            </a:r>
            <a:r>
              <a:rPr sz="2600" spc="-5" dirty="0">
                <a:latin typeface="Arial"/>
                <a:cs typeface="Arial"/>
              </a:rPr>
              <a:t>directory</a:t>
            </a:r>
            <a:endParaRPr sz="2600">
              <a:latin typeface="Arial"/>
              <a:cs typeface="Arial"/>
            </a:endParaRPr>
          </a:p>
          <a:p>
            <a:pPr marL="2805430" indent="-342900">
              <a:lnSpc>
                <a:spcPts val="2965"/>
              </a:lnSpc>
              <a:spcBef>
                <a:spcPts val="270"/>
              </a:spcBef>
              <a:buClr>
                <a:srgbClr val="333399"/>
              </a:buClr>
              <a:buFont typeface="Wingdings"/>
              <a:buChar char=""/>
              <a:tabLst>
                <a:tab pos="2805430" algn="l"/>
                <a:tab pos="2806065" algn="l"/>
              </a:tabLst>
            </a:pPr>
            <a:r>
              <a:rPr sz="2600" i="1" spc="-5" dirty="0">
                <a:solidFill>
                  <a:srgbClr val="FF6600"/>
                </a:solidFill>
                <a:latin typeface="Arial"/>
                <a:cs typeface="Arial"/>
              </a:rPr>
              <a:t>className</a:t>
            </a:r>
            <a:endParaRPr sz="2600">
              <a:latin typeface="Arial"/>
              <a:cs typeface="Arial"/>
            </a:endParaRPr>
          </a:p>
          <a:p>
            <a:pPr marL="12700" marR="5080">
              <a:lnSpc>
                <a:spcPts val="2810"/>
              </a:lnSpc>
              <a:spcBef>
                <a:spcPts val="195"/>
              </a:spcBef>
              <a:tabLst>
                <a:tab pos="1422400" algn="l"/>
                <a:tab pos="1929764" algn="l"/>
                <a:tab pos="3357245" algn="l"/>
                <a:tab pos="5078095" algn="l"/>
                <a:tab pos="5548630" algn="l"/>
                <a:tab pos="6223000" algn="l"/>
              </a:tabLst>
            </a:pPr>
            <a:r>
              <a:rPr sz="2600" spc="-5" dirty="0">
                <a:latin typeface="Arial"/>
                <a:cs typeface="Arial"/>
              </a:rPr>
              <a:t>E</a:t>
            </a:r>
            <a:r>
              <a:rPr sz="2600" dirty="0">
                <a:latin typeface="Arial"/>
                <a:cs typeface="Arial"/>
              </a:rPr>
              <a:t>n</a:t>
            </a:r>
            <a:r>
              <a:rPr sz="2600" spc="-5" dirty="0">
                <a:latin typeface="Arial"/>
                <a:cs typeface="Arial"/>
              </a:rPr>
              <a:t>a</a:t>
            </a:r>
            <a:r>
              <a:rPr sz="2600" spc="0" dirty="0">
                <a:latin typeface="Arial"/>
                <a:cs typeface="Arial"/>
              </a:rPr>
              <a:t>b</a:t>
            </a:r>
            <a:r>
              <a:rPr sz="2600" spc="-5" dirty="0">
                <a:latin typeface="Arial"/>
                <a:cs typeface="Arial"/>
              </a:rPr>
              <a:t>les</a:t>
            </a:r>
            <a:r>
              <a:rPr sz="2600" dirty="0">
                <a:latin typeface="Arial"/>
                <a:cs typeface="Arial"/>
              </a:rPr>
              <a:t>	</a:t>
            </a:r>
            <a:r>
              <a:rPr sz="2600" spc="-5" dirty="0">
                <a:latin typeface="Arial"/>
                <a:cs typeface="Arial"/>
              </a:rPr>
              <a:t>or</a:t>
            </a:r>
            <a:r>
              <a:rPr sz="2600" dirty="0">
                <a:latin typeface="Arial"/>
                <a:cs typeface="Arial"/>
              </a:rPr>
              <a:t>	</a:t>
            </a:r>
            <a:r>
              <a:rPr sz="2600" spc="-5" dirty="0">
                <a:latin typeface="Arial"/>
                <a:cs typeface="Arial"/>
              </a:rPr>
              <a:t>di</a:t>
            </a:r>
            <a:r>
              <a:rPr sz="2600" dirty="0">
                <a:latin typeface="Arial"/>
                <a:cs typeface="Arial"/>
              </a:rPr>
              <a:t>s</a:t>
            </a:r>
            <a:r>
              <a:rPr sz="2600" spc="-5" dirty="0">
                <a:latin typeface="Arial"/>
                <a:cs typeface="Arial"/>
              </a:rPr>
              <a:t>ab</a:t>
            </a:r>
            <a:r>
              <a:rPr sz="2600" dirty="0">
                <a:latin typeface="Arial"/>
                <a:cs typeface="Arial"/>
              </a:rPr>
              <a:t>l</a:t>
            </a:r>
            <a:r>
              <a:rPr sz="2600" spc="-5" dirty="0">
                <a:latin typeface="Arial"/>
                <a:cs typeface="Arial"/>
              </a:rPr>
              <a:t>es</a:t>
            </a:r>
            <a:r>
              <a:rPr sz="2600" dirty="0">
                <a:latin typeface="Arial"/>
                <a:cs typeface="Arial"/>
              </a:rPr>
              <a:t>	</a:t>
            </a:r>
            <a:r>
              <a:rPr sz="2600" spc="-5" dirty="0">
                <a:latin typeface="Arial"/>
                <a:cs typeface="Arial"/>
              </a:rPr>
              <a:t>a</a:t>
            </a:r>
            <a:r>
              <a:rPr sz="2600" dirty="0">
                <a:latin typeface="Arial"/>
                <a:cs typeface="Arial"/>
              </a:rPr>
              <a:t>s</a:t>
            </a:r>
            <a:r>
              <a:rPr sz="2600" spc="-5" dirty="0">
                <a:latin typeface="Arial"/>
                <a:cs typeface="Arial"/>
              </a:rPr>
              <a:t>serti</a:t>
            </a:r>
            <a:r>
              <a:rPr sz="2600" dirty="0">
                <a:latin typeface="Arial"/>
                <a:cs typeface="Arial"/>
              </a:rPr>
              <a:t>o</a:t>
            </a:r>
            <a:r>
              <a:rPr sz="2600" spc="-5" dirty="0">
                <a:latin typeface="Arial"/>
                <a:cs typeface="Arial"/>
              </a:rPr>
              <a:t>ns</a:t>
            </a:r>
            <a:r>
              <a:rPr sz="2600" dirty="0">
                <a:latin typeface="Arial"/>
                <a:cs typeface="Arial"/>
              </a:rPr>
              <a:t>	</a:t>
            </a:r>
            <a:r>
              <a:rPr sz="2600" spc="-10" dirty="0">
                <a:latin typeface="Arial"/>
                <a:cs typeface="Arial"/>
              </a:rPr>
              <a:t>i</a:t>
            </a:r>
            <a:r>
              <a:rPr sz="2600" spc="-5" dirty="0">
                <a:latin typeface="Arial"/>
                <a:cs typeface="Arial"/>
              </a:rPr>
              <a:t>n</a:t>
            </a:r>
            <a:r>
              <a:rPr sz="2600" dirty="0">
                <a:latin typeface="Arial"/>
                <a:cs typeface="Arial"/>
              </a:rPr>
              <a:t>	</a:t>
            </a:r>
            <a:r>
              <a:rPr sz="2600" spc="-5" dirty="0">
                <a:latin typeface="Arial"/>
                <a:cs typeface="Arial"/>
              </a:rPr>
              <a:t>the</a:t>
            </a:r>
            <a:r>
              <a:rPr sz="2600" dirty="0">
                <a:latin typeface="Arial"/>
                <a:cs typeface="Arial"/>
              </a:rPr>
              <a:t>	</a:t>
            </a:r>
            <a:r>
              <a:rPr sz="2600" spc="-5" dirty="0">
                <a:latin typeface="Arial"/>
                <a:cs typeface="Arial"/>
              </a:rPr>
              <a:t>n</a:t>
            </a:r>
            <a:r>
              <a:rPr sz="2600" dirty="0">
                <a:latin typeface="Arial"/>
                <a:cs typeface="Arial"/>
              </a:rPr>
              <a:t>a</a:t>
            </a:r>
            <a:r>
              <a:rPr sz="2600" spc="-5" dirty="0">
                <a:latin typeface="Arial"/>
                <a:cs typeface="Arial"/>
              </a:rPr>
              <a:t>med  class</a:t>
            </a:r>
            <a:endParaRPr sz="2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77720">
              <a:lnSpc>
                <a:spcPct val="100000"/>
              </a:lnSpc>
            </a:pPr>
            <a:r>
              <a:rPr spc="-5" dirty="0"/>
              <a:t>Where to use</a:t>
            </a:r>
            <a:r>
              <a:rPr spc="-65" dirty="0"/>
              <a:t> </a:t>
            </a:r>
            <a:r>
              <a:rPr spc="-5" dirty="0"/>
              <a:t>Assertions</a:t>
            </a:r>
          </a:p>
        </p:txBody>
      </p:sp>
      <p:sp>
        <p:nvSpPr>
          <p:cNvPr id="7" name="object 7"/>
          <p:cNvSpPr txBox="1"/>
          <p:nvPr/>
        </p:nvSpPr>
        <p:spPr>
          <a:xfrm>
            <a:off x="1247139" y="1180591"/>
            <a:ext cx="7588884" cy="375920"/>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 pos="1037590" algn="l"/>
                <a:tab pos="2025014" algn="l"/>
                <a:tab pos="3418204" algn="l"/>
                <a:tab pos="3795395" algn="l"/>
                <a:tab pos="4375785" algn="l"/>
                <a:tab pos="4702810" algn="l"/>
                <a:tab pos="6149975" algn="l"/>
              </a:tabLst>
            </a:pPr>
            <a:r>
              <a:rPr sz="2400" dirty="0">
                <a:latin typeface="Arial"/>
                <a:cs typeface="Arial"/>
              </a:rPr>
              <a:t>The	assert	constr</a:t>
            </a:r>
            <a:r>
              <a:rPr sz="2400" spc="-10" dirty="0">
                <a:latin typeface="Arial"/>
                <a:cs typeface="Arial"/>
              </a:rPr>
              <a:t>u</a:t>
            </a:r>
            <a:r>
              <a:rPr sz="2400" dirty="0">
                <a:latin typeface="Arial"/>
                <a:cs typeface="Arial"/>
              </a:rPr>
              <a:t>ct	is	not	a	full-blown	desig</a:t>
            </a:r>
            <a:r>
              <a:rPr sz="2400" spc="-5" dirty="0">
                <a:latin typeface="Arial"/>
                <a:cs typeface="Arial"/>
              </a:rPr>
              <a:t>n</a:t>
            </a:r>
            <a:r>
              <a:rPr sz="2400" dirty="0">
                <a:latin typeface="Arial"/>
                <a:cs typeface="Arial"/>
              </a:rPr>
              <a:t>-</a:t>
            </a:r>
            <a:r>
              <a:rPr sz="2400" spc="-5" dirty="0">
                <a:latin typeface="Arial"/>
                <a:cs typeface="Arial"/>
              </a:rPr>
              <a:t>b</a:t>
            </a:r>
            <a:r>
              <a:rPr sz="2400" spc="5" dirty="0">
                <a:latin typeface="Arial"/>
                <a:cs typeface="Arial"/>
              </a:rPr>
              <a:t>y</a:t>
            </a:r>
            <a:r>
              <a:rPr sz="2400" dirty="0">
                <a:latin typeface="Arial"/>
                <a:cs typeface="Arial"/>
              </a:rPr>
              <a:t>-</a:t>
            </a:r>
            <a:endParaRPr sz="2400">
              <a:latin typeface="Arial"/>
              <a:cs typeface="Arial"/>
            </a:endParaRPr>
          </a:p>
        </p:txBody>
      </p:sp>
      <p:sp>
        <p:nvSpPr>
          <p:cNvPr id="8" name="object 8"/>
          <p:cNvSpPr txBox="1"/>
          <p:nvPr/>
        </p:nvSpPr>
        <p:spPr>
          <a:xfrm>
            <a:off x="7164578" y="1546352"/>
            <a:ext cx="1669414" cy="375920"/>
          </a:xfrm>
          <a:prstGeom prst="rect">
            <a:avLst/>
          </a:prstGeom>
        </p:spPr>
        <p:txBody>
          <a:bodyPr vert="horz" wrap="square" lIns="0" tIns="0" rIns="0" bIns="0" rtlCol="0">
            <a:spAutoFit/>
          </a:bodyPr>
          <a:lstStyle/>
          <a:p>
            <a:pPr marL="12700">
              <a:lnSpc>
                <a:spcPct val="100000"/>
              </a:lnSpc>
              <a:tabLst>
                <a:tab pos="571500" algn="l"/>
              </a:tabLst>
            </a:pPr>
            <a:r>
              <a:rPr sz="2400" spc="-5" dirty="0">
                <a:latin typeface="Arial"/>
                <a:cs typeface="Arial"/>
              </a:rPr>
              <a:t>an	informal</a:t>
            </a:r>
            <a:endParaRPr sz="2400">
              <a:latin typeface="Arial"/>
              <a:cs typeface="Arial"/>
            </a:endParaRPr>
          </a:p>
        </p:txBody>
      </p:sp>
      <p:sp>
        <p:nvSpPr>
          <p:cNvPr id="9" name="object 9"/>
          <p:cNvSpPr txBox="1"/>
          <p:nvPr/>
        </p:nvSpPr>
        <p:spPr>
          <a:xfrm>
            <a:off x="1247139" y="1546352"/>
            <a:ext cx="5892165" cy="1180465"/>
          </a:xfrm>
          <a:prstGeom prst="rect">
            <a:avLst/>
          </a:prstGeom>
        </p:spPr>
        <p:txBody>
          <a:bodyPr vert="horz" wrap="square" lIns="0" tIns="0" rIns="0" bIns="0" rtlCol="0">
            <a:spAutoFit/>
          </a:bodyPr>
          <a:lstStyle/>
          <a:p>
            <a:pPr marL="355600" marR="5080">
              <a:lnSpc>
                <a:spcPct val="100000"/>
              </a:lnSpc>
              <a:tabLst>
                <a:tab pos="1659889" algn="l"/>
                <a:tab pos="2812415" algn="l"/>
                <a:tab pos="3183255" algn="l"/>
                <a:tab pos="3895090" algn="l"/>
                <a:tab pos="4693285" algn="l"/>
              </a:tabLst>
            </a:pPr>
            <a:r>
              <a:rPr sz="2400" dirty="0">
                <a:latin typeface="Arial"/>
                <a:cs typeface="Arial"/>
              </a:rPr>
              <a:t>contract	</a:t>
            </a:r>
            <a:r>
              <a:rPr sz="2400" spc="-5" dirty="0">
                <a:latin typeface="Arial"/>
                <a:cs typeface="Arial"/>
              </a:rPr>
              <a:t>facility,	</a:t>
            </a:r>
            <a:r>
              <a:rPr sz="2400" dirty="0">
                <a:latin typeface="Arial"/>
                <a:cs typeface="Arial"/>
              </a:rPr>
              <a:t>it	</a:t>
            </a:r>
            <a:r>
              <a:rPr sz="2400" spc="-5" dirty="0">
                <a:latin typeface="Arial"/>
                <a:cs typeface="Arial"/>
              </a:rPr>
              <a:t>can	help	support  design-by-contract </a:t>
            </a:r>
            <a:r>
              <a:rPr sz="2400" dirty="0">
                <a:latin typeface="Arial"/>
                <a:cs typeface="Arial"/>
              </a:rPr>
              <a:t>style </a:t>
            </a:r>
            <a:r>
              <a:rPr sz="2400" spc="-5" dirty="0">
                <a:latin typeface="Arial"/>
                <a:cs typeface="Arial"/>
              </a:rPr>
              <a:t>of</a:t>
            </a:r>
            <a:r>
              <a:rPr sz="2400" spc="25" dirty="0">
                <a:latin typeface="Arial"/>
                <a:cs typeface="Arial"/>
              </a:rPr>
              <a:t> </a:t>
            </a:r>
            <a:r>
              <a:rPr sz="2400" spc="-5" dirty="0">
                <a:latin typeface="Arial"/>
                <a:cs typeface="Arial"/>
              </a:rPr>
              <a:t>programming.</a:t>
            </a:r>
            <a:endParaRPr sz="2400">
              <a:latin typeface="Arial"/>
              <a:cs typeface="Arial"/>
            </a:endParaRPr>
          </a:p>
          <a:p>
            <a:pPr marL="355600" indent="-342900">
              <a:lnSpc>
                <a:spcPct val="100000"/>
              </a:lnSpc>
              <a:spcBef>
                <a:spcPts val="575"/>
              </a:spcBef>
              <a:buClr>
                <a:srgbClr val="333399"/>
              </a:buClr>
              <a:buFont typeface="Wingdings"/>
              <a:buChar char=""/>
              <a:tabLst>
                <a:tab pos="354965" algn="l"/>
                <a:tab pos="355600" algn="l"/>
              </a:tabLst>
            </a:pPr>
            <a:r>
              <a:rPr sz="2400" spc="-5" dirty="0">
                <a:latin typeface="Arial"/>
                <a:cs typeface="Arial"/>
              </a:rPr>
              <a:t>Assertions can be used </a:t>
            </a:r>
            <a:r>
              <a:rPr sz="2400" dirty="0">
                <a:latin typeface="Arial"/>
                <a:cs typeface="Arial"/>
              </a:rPr>
              <a:t>for</a:t>
            </a:r>
            <a:r>
              <a:rPr sz="2400" spc="5" dirty="0">
                <a:latin typeface="Arial"/>
                <a:cs typeface="Arial"/>
              </a:rPr>
              <a:t> </a:t>
            </a:r>
            <a:r>
              <a:rPr sz="2400" spc="-5" dirty="0">
                <a:latin typeface="Arial"/>
                <a:cs typeface="Arial"/>
              </a:rPr>
              <a:t>–</a:t>
            </a:r>
            <a:endParaRPr sz="2400">
              <a:latin typeface="Arial"/>
              <a:cs typeface="Arial"/>
            </a:endParaRPr>
          </a:p>
        </p:txBody>
      </p:sp>
      <p:sp>
        <p:nvSpPr>
          <p:cNvPr id="10" name="object 10"/>
          <p:cNvSpPr txBox="1"/>
          <p:nvPr/>
        </p:nvSpPr>
        <p:spPr>
          <a:xfrm>
            <a:off x="3703320" y="2779014"/>
            <a:ext cx="3442970" cy="314960"/>
          </a:xfrm>
          <a:prstGeom prst="rect">
            <a:avLst/>
          </a:prstGeom>
        </p:spPr>
        <p:txBody>
          <a:bodyPr vert="horz" wrap="square" lIns="0" tIns="0" rIns="0" bIns="0" rtlCol="0">
            <a:spAutoFit/>
          </a:bodyPr>
          <a:lstStyle/>
          <a:p>
            <a:pPr marL="12700">
              <a:lnSpc>
                <a:spcPct val="100000"/>
              </a:lnSpc>
              <a:tabLst>
                <a:tab pos="325755" algn="l"/>
                <a:tab pos="1035050" algn="l"/>
                <a:tab pos="1757680" algn="l"/>
                <a:tab pos="2212340" algn="l"/>
                <a:tab pos="2822575" algn="l"/>
              </a:tabLst>
            </a:pPr>
            <a:r>
              <a:rPr sz="2000" spc="-5" dirty="0">
                <a:latin typeface="Arial"/>
                <a:cs typeface="Arial"/>
              </a:rPr>
              <a:t>–	w</a:t>
            </a:r>
            <a:r>
              <a:rPr sz="2000" dirty="0">
                <a:latin typeface="Arial"/>
                <a:cs typeface="Arial"/>
              </a:rPr>
              <a:t>h</a:t>
            </a:r>
            <a:r>
              <a:rPr sz="2000" spc="-5" dirty="0">
                <a:latin typeface="Arial"/>
                <a:cs typeface="Arial"/>
              </a:rPr>
              <a:t>at</a:t>
            </a:r>
            <a:r>
              <a:rPr sz="2000" dirty="0">
                <a:latin typeface="Arial"/>
                <a:cs typeface="Arial"/>
              </a:rPr>
              <a:t>	</a:t>
            </a:r>
            <a:r>
              <a:rPr sz="2000" spc="-5" dirty="0">
                <a:latin typeface="Arial"/>
                <a:cs typeface="Arial"/>
              </a:rPr>
              <a:t>must</a:t>
            </a:r>
            <a:r>
              <a:rPr sz="2000" dirty="0">
                <a:latin typeface="Arial"/>
                <a:cs typeface="Arial"/>
              </a:rPr>
              <a:t>	</a:t>
            </a:r>
            <a:r>
              <a:rPr sz="2000" spc="-10" dirty="0">
                <a:latin typeface="Arial"/>
                <a:cs typeface="Arial"/>
              </a:rPr>
              <a:t>b</a:t>
            </a:r>
            <a:r>
              <a:rPr sz="2000" spc="-5" dirty="0">
                <a:latin typeface="Arial"/>
                <a:cs typeface="Arial"/>
              </a:rPr>
              <a:t>e</a:t>
            </a:r>
            <a:r>
              <a:rPr sz="2000" dirty="0">
                <a:latin typeface="Arial"/>
                <a:cs typeface="Arial"/>
              </a:rPr>
              <a:t>	</a:t>
            </a:r>
            <a:r>
              <a:rPr sz="2000" spc="-5" dirty="0">
                <a:latin typeface="Arial"/>
                <a:cs typeface="Arial"/>
              </a:rPr>
              <a:t>true</a:t>
            </a:r>
            <a:r>
              <a:rPr sz="2000" dirty="0">
                <a:latin typeface="Arial"/>
                <a:cs typeface="Arial"/>
              </a:rPr>
              <a:t>	</a:t>
            </a:r>
            <a:r>
              <a:rPr sz="2000" spc="-5" dirty="0">
                <a:latin typeface="Arial"/>
                <a:cs typeface="Arial"/>
              </a:rPr>
              <a:t>when</a:t>
            </a:r>
            <a:endParaRPr sz="2000">
              <a:latin typeface="Arial"/>
              <a:cs typeface="Arial"/>
            </a:endParaRPr>
          </a:p>
        </p:txBody>
      </p:sp>
      <p:sp>
        <p:nvSpPr>
          <p:cNvPr id="11" name="object 11"/>
          <p:cNvSpPr txBox="1"/>
          <p:nvPr/>
        </p:nvSpPr>
        <p:spPr>
          <a:xfrm>
            <a:off x="7294118" y="2779014"/>
            <a:ext cx="1541780" cy="314960"/>
          </a:xfrm>
          <a:prstGeom prst="rect">
            <a:avLst/>
          </a:prstGeom>
        </p:spPr>
        <p:txBody>
          <a:bodyPr vert="horz" wrap="square" lIns="0" tIns="0" rIns="0" bIns="0" rtlCol="0">
            <a:spAutoFit/>
          </a:bodyPr>
          <a:lstStyle/>
          <a:p>
            <a:pPr marL="12700">
              <a:lnSpc>
                <a:spcPct val="100000"/>
              </a:lnSpc>
              <a:tabLst>
                <a:tab pos="325755" algn="l"/>
                <a:tab pos="1345565" algn="l"/>
              </a:tabLst>
            </a:pPr>
            <a:r>
              <a:rPr sz="2000" spc="-5" dirty="0">
                <a:latin typeface="Arial"/>
                <a:cs typeface="Arial"/>
              </a:rPr>
              <a:t>a	method	is</a:t>
            </a:r>
            <a:endParaRPr sz="2000">
              <a:latin typeface="Arial"/>
              <a:cs typeface="Arial"/>
            </a:endParaRPr>
          </a:p>
        </p:txBody>
      </p:sp>
      <p:sp>
        <p:nvSpPr>
          <p:cNvPr id="12" name="object 12"/>
          <p:cNvSpPr txBox="1"/>
          <p:nvPr/>
        </p:nvSpPr>
        <p:spPr>
          <a:xfrm>
            <a:off x="1704594" y="2779014"/>
            <a:ext cx="1962785" cy="985519"/>
          </a:xfrm>
          <a:prstGeom prst="rect">
            <a:avLst/>
          </a:prstGeom>
        </p:spPr>
        <p:txBody>
          <a:bodyPr vert="horz" wrap="square" lIns="0" tIns="0" rIns="0" bIns="0" rtlCol="0">
            <a:spAutoFit/>
          </a:bodyPr>
          <a:lstStyle/>
          <a:p>
            <a:pPr marL="298450" indent="-285750">
              <a:lnSpc>
                <a:spcPct val="100000"/>
              </a:lnSpc>
              <a:buClr>
                <a:srgbClr val="333399"/>
              </a:buClr>
              <a:buFont typeface="Wingdings"/>
              <a:buChar char=""/>
              <a:tabLst>
                <a:tab pos="297815" algn="l"/>
                <a:tab pos="298450" algn="l"/>
              </a:tabLst>
            </a:pPr>
            <a:r>
              <a:rPr sz="2000" i="1" spc="-5" dirty="0">
                <a:solidFill>
                  <a:srgbClr val="FF6600"/>
                </a:solidFill>
                <a:latin typeface="Arial"/>
                <a:cs typeface="Arial"/>
              </a:rPr>
              <a:t>Preconditions</a:t>
            </a:r>
            <a:endParaRPr sz="2000">
              <a:latin typeface="Arial"/>
              <a:cs typeface="Arial"/>
            </a:endParaRPr>
          </a:p>
          <a:p>
            <a:pPr marL="298450">
              <a:lnSpc>
                <a:spcPct val="100000"/>
              </a:lnSpc>
            </a:pPr>
            <a:r>
              <a:rPr sz="2000" spc="-5" dirty="0">
                <a:latin typeface="Arial"/>
                <a:cs typeface="Arial"/>
              </a:rPr>
              <a:t>invoked.</a:t>
            </a:r>
            <a:endParaRPr sz="2000">
              <a:latin typeface="Arial"/>
              <a:cs typeface="Arial"/>
            </a:endParaRPr>
          </a:p>
          <a:p>
            <a:pPr marL="298450" indent="-285750">
              <a:lnSpc>
                <a:spcPct val="100000"/>
              </a:lnSpc>
              <a:spcBef>
                <a:spcPts val="480"/>
              </a:spcBef>
              <a:buClr>
                <a:srgbClr val="333399"/>
              </a:buClr>
              <a:buFont typeface="Wingdings"/>
              <a:buChar char=""/>
              <a:tabLst>
                <a:tab pos="297815" algn="l"/>
                <a:tab pos="298450" algn="l"/>
              </a:tabLst>
            </a:pPr>
            <a:r>
              <a:rPr sz="2000" i="1" spc="-5" dirty="0">
                <a:solidFill>
                  <a:srgbClr val="FF6600"/>
                </a:solidFill>
                <a:latin typeface="Arial"/>
                <a:cs typeface="Arial"/>
              </a:rPr>
              <a:t>Postconditions</a:t>
            </a:r>
            <a:endParaRPr sz="2000">
              <a:latin typeface="Arial"/>
              <a:cs typeface="Arial"/>
            </a:endParaRPr>
          </a:p>
        </p:txBody>
      </p:sp>
      <p:sp>
        <p:nvSpPr>
          <p:cNvPr id="13" name="object 13"/>
          <p:cNvSpPr txBox="1"/>
          <p:nvPr/>
        </p:nvSpPr>
        <p:spPr>
          <a:xfrm>
            <a:off x="3859529" y="3449573"/>
            <a:ext cx="4977130" cy="314960"/>
          </a:xfrm>
          <a:prstGeom prst="rect">
            <a:avLst/>
          </a:prstGeom>
        </p:spPr>
        <p:txBody>
          <a:bodyPr vert="horz" wrap="square" lIns="0" tIns="0" rIns="0" bIns="0" rtlCol="0">
            <a:spAutoFit/>
          </a:bodyPr>
          <a:lstStyle/>
          <a:p>
            <a:pPr marL="12700">
              <a:lnSpc>
                <a:spcPct val="100000"/>
              </a:lnSpc>
              <a:tabLst>
                <a:tab pos="368935" algn="l"/>
                <a:tab pos="1122045" algn="l"/>
                <a:tab pos="1887220" algn="l"/>
                <a:tab pos="2385695" algn="l"/>
                <a:tab pos="3038475" algn="l"/>
                <a:tab pos="3761104" algn="l"/>
                <a:tab pos="4117975" algn="l"/>
              </a:tabLst>
            </a:pPr>
            <a:r>
              <a:rPr sz="2000" spc="-5" dirty="0">
                <a:latin typeface="Arial"/>
                <a:cs typeface="Arial"/>
              </a:rPr>
              <a:t>–	w</a:t>
            </a:r>
            <a:r>
              <a:rPr sz="2000" dirty="0">
                <a:latin typeface="Arial"/>
                <a:cs typeface="Arial"/>
              </a:rPr>
              <a:t>h</a:t>
            </a:r>
            <a:r>
              <a:rPr sz="2000" spc="-5" dirty="0">
                <a:latin typeface="Arial"/>
                <a:cs typeface="Arial"/>
              </a:rPr>
              <a:t>at</a:t>
            </a:r>
            <a:r>
              <a:rPr sz="2000" dirty="0">
                <a:latin typeface="Arial"/>
                <a:cs typeface="Arial"/>
              </a:rPr>
              <a:t>	</a:t>
            </a:r>
            <a:r>
              <a:rPr sz="2000" spc="-5" dirty="0">
                <a:latin typeface="Arial"/>
                <a:cs typeface="Arial"/>
              </a:rPr>
              <a:t>must</a:t>
            </a:r>
            <a:r>
              <a:rPr sz="2000" dirty="0">
                <a:latin typeface="Arial"/>
                <a:cs typeface="Arial"/>
              </a:rPr>
              <a:t>	</a:t>
            </a:r>
            <a:r>
              <a:rPr sz="2000" spc="-10" dirty="0">
                <a:latin typeface="Arial"/>
                <a:cs typeface="Arial"/>
              </a:rPr>
              <a:t>b</a:t>
            </a:r>
            <a:r>
              <a:rPr sz="2000" spc="-5" dirty="0">
                <a:latin typeface="Arial"/>
                <a:cs typeface="Arial"/>
              </a:rPr>
              <a:t>e</a:t>
            </a:r>
            <a:r>
              <a:rPr sz="2000" dirty="0">
                <a:latin typeface="Arial"/>
                <a:cs typeface="Arial"/>
              </a:rPr>
              <a:t>	</a:t>
            </a:r>
            <a:r>
              <a:rPr sz="2000" spc="-5" dirty="0">
                <a:latin typeface="Arial"/>
                <a:cs typeface="Arial"/>
              </a:rPr>
              <a:t>t</a:t>
            </a:r>
            <a:r>
              <a:rPr sz="2000" spc="-15" dirty="0">
                <a:latin typeface="Arial"/>
                <a:cs typeface="Arial"/>
              </a:rPr>
              <a:t>r</a:t>
            </a:r>
            <a:r>
              <a:rPr sz="2000" spc="-5" dirty="0">
                <a:latin typeface="Arial"/>
                <a:cs typeface="Arial"/>
              </a:rPr>
              <a:t>ue</a:t>
            </a:r>
            <a:r>
              <a:rPr sz="2000" dirty="0">
                <a:latin typeface="Arial"/>
                <a:cs typeface="Arial"/>
              </a:rPr>
              <a:t>	</a:t>
            </a:r>
            <a:r>
              <a:rPr sz="2000" spc="-15" dirty="0">
                <a:latin typeface="Arial"/>
                <a:cs typeface="Arial"/>
              </a:rPr>
              <a:t>a</a:t>
            </a:r>
            <a:r>
              <a:rPr sz="2000" spc="-5" dirty="0">
                <a:latin typeface="Arial"/>
                <a:cs typeface="Arial"/>
              </a:rPr>
              <a:t>f</a:t>
            </a:r>
            <a:r>
              <a:rPr sz="2000" spc="-15" dirty="0">
                <a:latin typeface="Arial"/>
                <a:cs typeface="Arial"/>
              </a:rPr>
              <a:t>t</a:t>
            </a:r>
            <a:r>
              <a:rPr sz="2000" spc="-5" dirty="0">
                <a:latin typeface="Arial"/>
                <a:cs typeface="Arial"/>
              </a:rPr>
              <a:t>er</a:t>
            </a:r>
            <a:r>
              <a:rPr sz="2000" dirty="0">
                <a:latin typeface="Arial"/>
                <a:cs typeface="Arial"/>
              </a:rPr>
              <a:t>	</a:t>
            </a:r>
            <a:r>
              <a:rPr sz="2000" spc="-5" dirty="0">
                <a:latin typeface="Arial"/>
                <a:cs typeface="Arial"/>
              </a:rPr>
              <a:t>a</a:t>
            </a:r>
            <a:r>
              <a:rPr sz="2000" dirty="0">
                <a:latin typeface="Arial"/>
                <a:cs typeface="Arial"/>
              </a:rPr>
              <a:t>	</a:t>
            </a:r>
            <a:r>
              <a:rPr sz="2000" spc="-5" dirty="0">
                <a:latin typeface="Arial"/>
                <a:cs typeface="Arial"/>
              </a:rPr>
              <a:t>met</a:t>
            </a:r>
            <a:r>
              <a:rPr sz="2000" spc="-15" dirty="0">
                <a:latin typeface="Arial"/>
                <a:cs typeface="Arial"/>
              </a:rPr>
              <a:t>h</a:t>
            </a:r>
            <a:r>
              <a:rPr sz="2000" spc="-5" dirty="0">
                <a:latin typeface="Arial"/>
                <a:cs typeface="Arial"/>
              </a:rPr>
              <a:t>od</a:t>
            </a:r>
            <a:endParaRPr sz="2000">
              <a:latin typeface="Arial"/>
              <a:cs typeface="Arial"/>
            </a:endParaRPr>
          </a:p>
        </p:txBody>
      </p:sp>
      <p:sp>
        <p:nvSpPr>
          <p:cNvPr id="14" name="object 14"/>
          <p:cNvSpPr txBox="1"/>
          <p:nvPr/>
        </p:nvSpPr>
        <p:spPr>
          <a:xfrm>
            <a:off x="1247139" y="3754373"/>
            <a:ext cx="7590155" cy="2520315"/>
          </a:xfrm>
          <a:prstGeom prst="rect">
            <a:avLst/>
          </a:prstGeom>
        </p:spPr>
        <p:txBody>
          <a:bodyPr vert="horz" wrap="square" lIns="0" tIns="0" rIns="0" bIns="0" rtlCol="0">
            <a:spAutoFit/>
          </a:bodyPr>
          <a:lstStyle/>
          <a:p>
            <a:pPr marL="755650">
              <a:lnSpc>
                <a:spcPct val="100000"/>
              </a:lnSpc>
            </a:pPr>
            <a:r>
              <a:rPr sz="2000" spc="-5" dirty="0">
                <a:latin typeface="Arial"/>
                <a:cs typeface="Arial"/>
              </a:rPr>
              <a:t>completes</a:t>
            </a:r>
            <a:r>
              <a:rPr sz="2000" spc="-75" dirty="0">
                <a:latin typeface="Arial"/>
                <a:cs typeface="Arial"/>
              </a:rPr>
              <a:t> </a:t>
            </a:r>
            <a:r>
              <a:rPr sz="2000" dirty="0">
                <a:latin typeface="Arial"/>
                <a:cs typeface="Arial"/>
              </a:rPr>
              <a:t>successfully.</a:t>
            </a:r>
            <a:endParaRPr sz="2000">
              <a:latin typeface="Arial"/>
              <a:cs typeface="Arial"/>
            </a:endParaRPr>
          </a:p>
          <a:p>
            <a:pPr marL="755650" indent="-285750">
              <a:lnSpc>
                <a:spcPct val="100000"/>
              </a:lnSpc>
              <a:spcBef>
                <a:spcPts val="480"/>
              </a:spcBef>
              <a:buClr>
                <a:srgbClr val="333399"/>
              </a:buClr>
              <a:buFont typeface="Wingdings"/>
              <a:buChar char=""/>
              <a:tabLst>
                <a:tab pos="755650" algn="l"/>
                <a:tab pos="756285" algn="l"/>
              </a:tabLst>
            </a:pPr>
            <a:r>
              <a:rPr sz="2000" i="1" dirty="0">
                <a:solidFill>
                  <a:srgbClr val="FF6600"/>
                </a:solidFill>
                <a:latin typeface="Arial"/>
                <a:cs typeface="Arial"/>
              </a:rPr>
              <a:t>Class </a:t>
            </a:r>
            <a:r>
              <a:rPr sz="2000" i="1" spc="-5" dirty="0">
                <a:solidFill>
                  <a:srgbClr val="FF6600"/>
                </a:solidFill>
                <a:latin typeface="Arial"/>
                <a:cs typeface="Arial"/>
              </a:rPr>
              <a:t>invariants </a:t>
            </a:r>
            <a:r>
              <a:rPr sz="2000" spc="-5" dirty="0">
                <a:latin typeface="Arial"/>
                <a:cs typeface="Arial"/>
              </a:rPr>
              <a:t>– what </a:t>
            </a:r>
            <a:r>
              <a:rPr sz="2000" dirty="0">
                <a:latin typeface="Arial"/>
                <a:cs typeface="Arial"/>
              </a:rPr>
              <a:t>must </a:t>
            </a:r>
            <a:r>
              <a:rPr sz="2000" spc="-10" dirty="0">
                <a:latin typeface="Arial"/>
                <a:cs typeface="Arial"/>
              </a:rPr>
              <a:t>be </a:t>
            </a:r>
            <a:r>
              <a:rPr sz="2000" spc="-5" dirty="0">
                <a:latin typeface="Arial"/>
                <a:cs typeface="Arial"/>
              </a:rPr>
              <a:t>true about each instance </a:t>
            </a:r>
            <a:r>
              <a:rPr sz="2000" spc="340" dirty="0">
                <a:latin typeface="Arial"/>
                <a:cs typeface="Arial"/>
              </a:rPr>
              <a:t> </a:t>
            </a:r>
            <a:r>
              <a:rPr sz="2000" spc="-10" dirty="0">
                <a:latin typeface="Arial"/>
                <a:cs typeface="Arial"/>
              </a:rPr>
              <a:t>of</a:t>
            </a:r>
            <a:endParaRPr sz="2000">
              <a:latin typeface="Arial"/>
              <a:cs typeface="Arial"/>
            </a:endParaRPr>
          </a:p>
          <a:p>
            <a:pPr marL="755650">
              <a:lnSpc>
                <a:spcPct val="100000"/>
              </a:lnSpc>
            </a:pPr>
            <a:r>
              <a:rPr sz="2000" spc="-5" dirty="0">
                <a:latin typeface="Arial"/>
                <a:cs typeface="Arial"/>
              </a:rPr>
              <a:t>a</a:t>
            </a:r>
            <a:r>
              <a:rPr sz="2000" spc="-114" dirty="0">
                <a:latin typeface="Arial"/>
                <a:cs typeface="Arial"/>
              </a:rPr>
              <a:t> </a:t>
            </a:r>
            <a:r>
              <a:rPr sz="2000" dirty="0">
                <a:latin typeface="Arial"/>
                <a:cs typeface="Arial"/>
              </a:rPr>
              <a:t>class.</a:t>
            </a:r>
            <a:endParaRPr sz="2000">
              <a:latin typeface="Arial"/>
              <a:cs typeface="Arial"/>
            </a:endParaRPr>
          </a:p>
          <a:p>
            <a:pPr marL="355600" marR="5080" indent="-342900" algn="just">
              <a:lnSpc>
                <a:spcPct val="100000"/>
              </a:lnSpc>
              <a:spcBef>
                <a:spcPts val="565"/>
              </a:spcBef>
              <a:buClr>
                <a:srgbClr val="333399"/>
              </a:buClr>
              <a:buFont typeface="Wingdings"/>
              <a:buChar char=""/>
              <a:tabLst>
                <a:tab pos="355600" algn="l"/>
              </a:tabLst>
            </a:pPr>
            <a:r>
              <a:rPr sz="2400" dirty="0">
                <a:latin typeface="Arial"/>
                <a:cs typeface="Arial"/>
              </a:rPr>
              <a:t>We will </a:t>
            </a:r>
            <a:r>
              <a:rPr sz="2400" spc="-5" dirty="0">
                <a:latin typeface="Arial"/>
                <a:cs typeface="Arial"/>
              </a:rPr>
              <a:t>look at each of </a:t>
            </a:r>
            <a:r>
              <a:rPr sz="2400" dirty="0">
                <a:latin typeface="Arial"/>
                <a:cs typeface="Arial"/>
              </a:rPr>
              <a:t>the conditions </a:t>
            </a:r>
            <a:r>
              <a:rPr sz="2400" spc="-5" dirty="0">
                <a:latin typeface="Arial"/>
                <a:cs typeface="Arial"/>
              </a:rPr>
              <a:t>with an  </a:t>
            </a:r>
            <a:r>
              <a:rPr sz="2400" dirty="0">
                <a:latin typeface="Arial"/>
                <a:cs typeface="Arial"/>
              </a:rPr>
              <a:t>example </a:t>
            </a:r>
            <a:r>
              <a:rPr sz="2400" spc="-5" dirty="0">
                <a:latin typeface="Arial"/>
                <a:cs typeface="Arial"/>
              </a:rPr>
              <a:t>of a integer </a:t>
            </a:r>
            <a:r>
              <a:rPr sz="2400" dirty="0">
                <a:latin typeface="Arial"/>
                <a:cs typeface="Arial"/>
              </a:rPr>
              <a:t>stack </a:t>
            </a:r>
            <a:r>
              <a:rPr sz="2400" spc="-5" dirty="0">
                <a:latin typeface="Arial"/>
                <a:cs typeface="Arial"/>
              </a:rPr>
              <a:t>which </a:t>
            </a:r>
            <a:r>
              <a:rPr sz="2400" dirty="0">
                <a:latin typeface="Arial"/>
                <a:cs typeface="Arial"/>
              </a:rPr>
              <a:t>provides operations  </a:t>
            </a:r>
            <a:r>
              <a:rPr sz="2400" spc="-5" dirty="0">
                <a:latin typeface="Arial"/>
                <a:cs typeface="Arial"/>
              </a:rPr>
              <a:t>such as push to add an </a:t>
            </a:r>
            <a:r>
              <a:rPr sz="2400" dirty="0">
                <a:latin typeface="Arial"/>
                <a:cs typeface="Arial"/>
              </a:rPr>
              <a:t>item </a:t>
            </a:r>
            <a:r>
              <a:rPr sz="2400" spc="-5" dirty="0">
                <a:latin typeface="Arial"/>
                <a:cs typeface="Arial"/>
              </a:rPr>
              <a:t>and pop to </a:t>
            </a:r>
            <a:r>
              <a:rPr sz="2400" dirty="0">
                <a:latin typeface="Arial"/>
                <a:cs typeface="Arial"/>
              </a:rPr>
              <a:t>retrieve </a:t>
            </a:r>
            <a:r>
              <a:rPr sz="2400" spc="-5" dirty="0">
                <a:latin typeface="Arial"/>
                <a:cs typeface="Arial"/>
              </a:rPr>
              <a:t>an  </a:t>
            </a:r>
            <a:r>
              <a:rPr sz="2400" dirty="0">
                <a:latin typeface="Arial"/>
                <a:cs typeface="Arial"/>
              </a:rPr>
              <a:t>item </a:t>
            </a:r>
            <a:r>
              <a:rPr sz="2400" spc="-5" dirty="0">
                <a:latin typeface="Arial"/>
                <a:cs typeface="Arial"/>
              </a:rPr>
              <a:t>from</a:t>
            </a:r>
            <a:r>
              <a:rPr sz="2400" spc="-75" dirty="0">
                <a:latin typeface="Arial"/>
                <a:cs typeface="Arial"/>
              </a:rPr>
              <a:t> </a:t>
            </a:r>
            <a:r>
              <a:rPr sz="2400" spc="-5" dirty="0">
                <a:latin typeface="Arial"/>
                <a:cs typeface="Arial"/>
              </a:rPr>
              <a:t>stack.</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3102610">
              <a:lnSpc>
                <a:spcPct val="100000"/>
              </a:lnSpc>
            </a:pPr>
            <a:r>
              <a:rPr spc="-5" dirty="0"/>
              <a:t>Preconditions</a:t>
            </a:r>
          </a:p>
        </p:txBody>
      </p:sp>
      <p:sp>
        <p:nvSpPr>
          <p:cNvPr id="7" name="object 7"/>
          <p:cNvSpPr txBox="1"/>
          <p:nvPr/>
        </p:nvSpPr>
        <p:spPr>
          <a:xfrm>
            <a:off x="1247139" y="1136650"/>
            <a:ext cx="2416175" cy="436245"/>
          </a:xfrm>
          <a:prstGeom prst="rect">
            <a:avLst/>
          </a:prstGeom>
        </p:spPr>
        <p:txBody>
          <a:bodyPr vert="horz" wrap="square" lIns="0" tIns="0" rIns="0" bIns="0" rtlCol="0">
            <a:spAutoFit/>
          </a:bodyPr>
          <a:lstStyle/>
          <a:p>
            <a:pPr marL="355600" indent="-342900">
              <a:lnSpc>
                <a:spcPct val="100000"/>
              </a:lnSpc>
              <a:buClr>
                <a:srgbClr val="333399"/>
              </a:buClr>
              <a:buFont typeface="Wingdings"/>
              <a:buChar char=""/>
              <a:tabLst>
                <a:tab pos="354965" algn="l"/>
                <a:tab pos="355600" algn="l"/>
                <a:tab pos="996950" algn="l"/>
              </a:tabLst>
            </a:pPr>
            <a:r>
              <a:rPr sz="2800" spc="-5" dirty="0">
                <a:latin typeface="Arial"/>
                <a:cs typeface="Arial"/>
              </a:rPr>
              <a:t>T</a:t>
            </a:r>
            <a:r>
              <a:rPr sz="2800" dirty="0">
                <a:latin typeface="Arial"/>
                <a:cs typeface="Arial"/>
              </a:rPr>
              <a:t>o	withdr</a:t>
            </a:r>
            <a:r>
              <a:rPr sz="2800" spc="5" dirty="0">
                <a:latin typeface="Arial"/>
                <a:cs typeface="Arial"/>
              </a:rPr>
              <a:t>a</a:t>
            </a:r>
            <a:r>
              <a:rPr sz="2800" dirty="0">
                <a:latin typeface="Arial"/>
                <a:cs typeface="Arial"/>
              </a:rPr>
              <a:t>w</a:t>
            </a:r>
            <a:endParaRPr sz="2800">
              <a:latin typeface="Arial"/>
              <a:cs typeface="Arial"/>
            </a:endParaRPr>
          </a:p>
        </p:txBody>
      </p:sp>
      <p:sp>
        <p:nvSpPr>
          <p:cNvPr id="8" name="object 8"/>
          <p:cNvSpPr txBox="1"/>
          <p:nvPr/>
        </p:nvSpPr>
        <p:spPr>
          <a:xfrm>
            <a:off x="3864864" y="1136650"/>
            <a:ext cx="1213485" cy="436245"/>
          </a:xfrm>
          <a:prstGeom prst="rect">
            <a:avLst/>
          </a:prstGeom>
        </p:spPr>
        <p:txBody>
          <a:bodyPr vert="horz" wrap="square" lIns="0" tIns="0" rIns="0" bIns="0" rtlCol="0">
            <a:spAutoFit/>
          </a:bodyPr>
          <a:lstStyle/>
          <a:p>
            <a:pPr marL="12700">
              <a:lnSpc>
                <a:spcPct val="100000"/>
              </a:lnSpc>
            </a:pPr>
            <a:r>
              <a:rPr sz="2800" dirty="0">
                <a:latin typeface="Arial"/>
                <a:cs typeface="Arial"/>
              </a:rPr>
              <a:t>amount</a:t>
            </a:r>
            <a:endParaRPr sz="2800">
              <a:latin typeface="Arial"/>
              <a:cs typeface="Arial"/>
            </a:endParaRPr>
          </a:p>
        </p:txBody>
      </p:sp>
      <p:sp>
        <p:nvSpPr>
          <p:cNvPr id="9" name="object 9"/>
          <p:cNvSpPr txBox="1"/>
          <p:nvPr/>
        </p:nvSpPr>
        <p:spPr>
          <a:xfrm>
            <a:off x="5280152" y="1136650"/>
            <a:ext cx="737870" cy="436245"/>
          </a:xfrm>
          <a:prstGeom prst="rect">
            <a:avLst/>
          </a:prstGeom>
        </p:spPr>
        <p:txBody>
          <a:bodyPr vert="horz" wrap="square" lIns="0" tIns="0" rIns="0" bIns="0" rtlCol="0">
            <a:spAutoFit/>
          </a:bodyPr>
          <a:lstStyle/>
          <a:p>
            <a:pPr marL="12700">
              <a:lnSpc>
                <a:spcPct val="100000"/>
              </a:lnSpc>
            </a:pPr>
            <a:r>
              <a:rPr sz="2800" dirty="0">
                <a:latin typeface="Arial"/>
                <a:cs typeface="Arial"/>
              </a:rPr>
              <a:t>from</a:t>
            </a:r>
            <a:endParaRPr sz="2800">
              <a:latin typeface="Arial"/>
              <a:cs typeface="Arial"/>
            </a:endParaRPr>
          </a:p>
        </p:txBody>
      </p:sp>
      <p:sp>
        <p:nvSpPr>
          <p:cNvPr id="10" name="object 10"/>
          <p:cNvSpPr txBox="1"/>
          <p:nvPr/>
        </p:nvSpPr>
        <p:spPr>
          <a:xfrm>
            <a:off x="6218173" y="1136650"/>
            <a:ext cx="2617470" cy="436245"/>
          </a:xfrm>
          <a:prstGeom prst="rect">
            <a:avLst/>
          </a:prstGeom>
        </p:spPr>
        <p:txBody>
          <a:bodyPr vert="horz" wrap="square" lIns="0" tIns="0" rIns="0" bIns="0" rtlCol="0">
            <a:spAutoFit/>
          </a:bodyPr>
          <a:lstStyle/>
          <a:p>
            <a:pPr marL="12700">
              <a:lnSpc>
                <a:spcPct val="100000"/>
              </a:lnSpc>
              <a:tabLst>
                <a:tab pos="635635" algn="l"/>
                <a:tab pos="2109470" algn="l"/>
              </a:tabLst>
            </a:pPr>
            <a:r>
              <a:rPr sz="2800" spc="5" dirty="0">
                <a:latin typeface="Arial"/>
                <a:cs typeface="Arial"/>
              </a:rPr>
              <a:t>a</a:t>
            </a:r>
            <a:r>
              <a:rPr sz="2800" dirty="0">
                <a:latin typeface="Arial"/>
                <a:cs typeface="Arial"/>
              </a:rPr>
              <a:t>n	account	the</a:t>
            </a:r>
            <a:endParaRPr sz="2800">
              <a:latin typeface="Arial"/>
              <a:cs typeface="Arial"/>
            </a:endParaRPr>
          </a:p>
        </p:txBody>
      </p:sp>
      <p:sp>
        <p:nvSpPr>
          <p:cNvPr id="11" name="object 11"/>
          <p:cNvSpPr txBox="1"/>
          <p:nvPr/>
        </p:nvSpPr>
        <p:spPr>
          <a:xfrm>
            <a:off x="1590039" y="1569465"/>
            <a:ext cx="7245984" cy="1155700"/>
          </a:xfrm>
          <a:prstGeom prst="rect">
            <a:avLst/>
          </a:prstGeom>
        </p:spPr>
        <p:txBody>
          <a:bodyPr vert="horz" wrap="square" lIns="0" tIns="0" rIns="0" bIns="0" rtlCol="0">
            <a:spAutoFit/>
          </a:bodyPr>
          <a:lstStyle/>
          <a:p>
            <a:pPr marL="12700" marR="5080" algn="just">
              <a:lnSpc>
                <a:spcPts val="3020"/>
              </a:lnSpc>
            </a:pPr>
            <a:r>
              <a:rPr sz="2800" dirty="0">
                <a:latin typeface="Arial"/>
                <a:cs typeface="Arial"/>
              </a:rPr>
              <a:t>presented amount should not </a:t>
            </a:r>
            <a:r>
              <a:rPr sz="2800" spc="-5" dirty="0">
                <a:latin typeface="Arial"/>
                <a:cs typeface="Arial"/>
              </a:rPr>
              <a:t>be </a:t>
            </a:r>
            <a:r>
              <a:rPr sz="2800" dirty="0">
                <a:latin typeface="Arial"/>
                <a:cs typeface="Arial"/>
              </a:rPr>
              <a:t>negative.  This precondition can be programmed using  assertions as</a:t>
            </a:r>
            <a:r>
              <a:rPr sz="2800" spc="-90" dirty="0">
                <a:latin typeface="Arial"/>
                <a:cs typeface="Arial"/>
              </a:rPr>
              <a:t> </a:t>
            </a:r>
            <a:r>
              <a:rPr sz="2800" dirty="0">
                <a:latin typeface="Arial"/>
                <a:cs typeface="Arial"/>
              </a:rPr>
              <a:t>follows</a:t>
            </a:r>
            <a:endParaRPr sz="2800">
              <a:latin typeface="Arial"/>
              <a:cs typeface="Arial"/>
            </a:endParaRPr>
          </a:p>
        </p:txBody>
      </p:sp>
      <p:sp>
        <p:nvSpPr>
          <p:cNvPr id="12" name="object 12"/>
          <p:cNvSpPr/>
          <p:nvPr/>
        </p:nvSpPr>
        <p:spPr>
          <a:xfrm>
            <a:off x="1024127" y="3369564"/>
            <a:ext cx="8019288" cy="2939796"/>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1221739" y="3467861"/>
            <a:ext cx="6245860" cy="2693035"/>
          </a:xfrm>
          <a:prstGeom prst="rect">
            <a:avLst/>
          </a:prstGeom>
        </p:spPr>
        <p:txBody>
          <a:bodyPr vert="horz" wrap="square" lIns="0" tIns="0" rIns="0" bIns="0" rtlCol="0">
            <a:spAutoFit/>
          </a:bodyPr>
          <a:lstStyle/>
          <a:p>
            <a:pPr marL="12700">
              <a:lnSpc>
                <a:spcPct val="100000"/>
              </a:lnSpc>
            </a:pPr>
            <a:r>
              <a:rPr sz="2000" spc="-5" dirty="0">
                <a:latin typeface="Arial"/>
                <a:cs typeface="Arial"/>
              </a:rPr>
              <a:t>public void withdraw(int</a:t>
            </a:r>
            <a:r>
              <a:rPr sz="2000" spc="40" dirty="0">
                <a:latin typeface="Arial"/>
                <a:cs typeface="Arial"/>
              </a:rPr>
              <a:t> </a:t>
            </a:r>
            <a:r>
              <a:rPr sz="2000" spc="-5" dirty="0">
                <a:latin typeface="Arial"/>
                <a:cs typeface="Arial"/>
              </a:rPr>
              <a:t>amount)</a:t>
            </a:r>
            <a:endParaRPr sz="2000">
              <a:latin typeface="Arial"/>
              <a:cs typeface="Arial"/>
            </a:endParaRPr>
          </a:p>
          <a:p>
            <a:pPr marL="81915">
              <a:lnSpc>
                <a:spcPct val="100000"/>
              </a:lnSpc>
              <a:spcBef>
                <a:spcPts val="1200"/>
              </a:spcBef>
            </a:pPr>
            <a:r>
              <a:rPr sz="2000" spc="-5" dirty="0">
                <a:latin typeface="Arial"/>
                <a:cs typeface="Arial"/>
              </a:rPr>
              <a:t>{</a:t>
            </a:r>
            <a:endParaRPr sz="2000">
              <a:latin typeface="Arial"/>
              <a:cs typeface="Arial"/>
            </a:endParaRPr>
          </a:p>
          <a:p>
            <a:pPr marL="572135">
              <a:lnSpc>
                <a:spcPct val="100000"/>
              </a:lnSpc>
              <a:spcBef>
                <a:spcPts val="1200"/>
              </a:spcBef>
            </a:pPr>
            <a:r>
              <a:rPr sz="2000" spc="-5" dirty="0">
                <a:latin typeface="Arial"/>
                <a:cs typeface="Arial"/>
              </a:rPr>
              <a:t>//precondition</a:t>
            </a:r>
            <a:endParaRPr sz="2000">
              <a:latin typeface="Arial"/>
              <a:cs typeface="Arial"/>
            </a:endParaRPr>
          </a:p>
          <a:p>
            <a:pPr marL="572135">
              <a:lnSpc>
                <a:spcPct val="100000"/>
              </a:lnSpc>
              <a:spcBef>
                <a:spcPts val="1430"/>
              </a:spcBef>
            </a:pPr>
            <a:r>
              <a:rPr sz="2400" b="1" spc="-5" dirty="0">
                <a:solidFill>
                  <a:srgbClr val="FF6600"/>
                </a:solidFill>
                <a:latin typeface="Arial"/>
                <a:cs typeface="Arial"/>
              </a:rPr>
              <a:t>assert amount &gt;0 </a:t>
            </a:r>
            <a:r>
              <a:rPr sz="2400" b="1" dirty="0">
                <a:solidFill>
                  <a:srgbClr val="FF6600"/>
                </a:solidFill>
                <a:latin typeface="Arial"/>
                <a:cs typeface="Arial"/>
              </a:rPr>
              <a:t>: </a:t>
            </a:r>
            <a:r>
              <a:rPr sz="2400" b="1" spc="-5" dirty="0">
                <a:solidFill>
                  <a:srgbClr val="FF6600"/>
                </a:solidFill>
                <a:latin typeface="Arial"/>
                <a:cs typeface="Arial"/>
              </a:rPr>
              <a:t>“Amount</a:t>
            </a:r>
            <a:r>
              <a:rPr sz="2400" b="1" spc="15" dirty="0">
                <a:solidFill>
                  <a:srgbClr val="FF6600"/>
                </a:solidFill>
                <a:latin typeface="Arial"/>
                <a:cs typeface="Arial"/>
              </a:rPr>
              <a:t> </a:t>
            </a:r>
            <a:r>
              <a:rPr sz="2400" b="1" spc="-5" dirty="0">
                <a:solidFill>
                  <a:srgbClr val="FF6600"/>
                </a:solidFill>
                <a:latin typeface="Arial"/>
                <a:cs typeface="Arial"/>
              </a:rPr>
              <a:t>negative“;</a:t>
            </a:r>
            <a:endParaRPr sz="2400">
              <a:latin typeface="Arial"/>
              <a:cs typeface="Arial"/>
            </a:endParaRPr>
          </a:p>
          <a:p>
            <a:pPr marL="572135">
              <a:lnSpc>
                <a:spcPct val="100000"/>
              </a:lnSpc>
              <a:spcBef>
                <a:spcPts val="1210"/>
              </a:spcBef>
            </a:pPr>
            <a:r>
              <a:rPr sz="2000" spc="-5" dirty="0">
                <a:latin typeface="Arial"/>
                <a:cs typeface="Arial"/>
              </a:rPr>
              <a:t>…….</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990850">
              <a:lnSpc>
                <a:spcPct val="100000"/>
              </a:lnSpc>
            </a:pPr>
            <a:r>
              <a:rPr spc="-5" dirty="0"/>
              <a:t>Postconditions</a:t>
            </a:r>
          </a:p>
        </p:txBody>
      </p:sp>
      <p:sp>
        <p:nvSpPr>
          <p:cNvPr id="7" name="object 7"/>
          <p:cNvSpPr txBox="1"/>
          <p:nvPr/>
        </p:nvSpPr>
        <p:spPr>
          <a:xfrm>
            <a:off x="1247139" y="1185417"/>
            <a:ext cx="7589520" cy="1151890"/>
          </a:xfrm>
          <a:prstGeom prst="rect">
            <a:avLst/>
          </a:prstGeom>
        </p:spPr>
        <p:txBody>
          <a:bodyPr vert="horz" wrap="square" lIns="0" tIns="0" rIns="0" bIns="0" rtlCol="0">
            <a:spAutoFit/>
          </a:bodyPr>
          <a:lstStyle/>
          <a:p>
            <a:pPr marL="355600" marR="5080" indent="-342900" algn="just">
              <a:lnSpc>
                <a:spcPts val="3020"/>
              </a:lnSpc>
              <a:buClr>
                <a:srgbClr val="333399"/>
              </a:buClr>
              <a:buFont typeface="Wingdings"/>
              <a:buChar char=""/>
              <a:tabLst>
                <a:tab pos="355600" algn="l"/>
              </a:tabLst>
            </a:pPr>
            <a:r>
              <a:rPr sz="2800" spc="-5" dirty="0">
                <a:latin typeface="Arial"/>
                <a:cs typeface="Arial"/>
              </a:rPr>
              <a:t>After </a:t>
            </a:r>
            <a:r>
              <a:rPr sz="2800" dirty="0">
                <a:latin typeface="Arial"/>
                <a:cs typeface="Arial"/>
              </a:rPr>
              <a:t>successful withdrawal the balance  should have reduced. This post condition can  be programmed using assertions as</a:t>
            </a:r>
            <a:r>
              <a:rPr sz="2800" spc="-25" dirty="0">
                <a:latin typeface="Arial"/>
                <a:cs typeface="Arial"/>
              </a:rPr>
              <a:t> </a:t>
            </a:r>
            <a:r>
              <a:rPr sz="2800" dirty="0">
                <a:latin typeface="Arial"/>
                <a:cs typeface="Arial"/>
              </a:rPr>
              <a:t>follows</a:t>
            </a:r>
            <a:endParaRPr sz="2800">
              <a:latin typeface="Arial"/>
              <a:cs typeface="Arial"/>
            </a:endParaRPr>
          </a:p>
        </p:txBody>
      </p:sp>
      <p:sp>
        <p:nvSpPr>
          <p:cNvPr id="8" name="object 8"/>
          <p:cNvSpPr/>
          <p:nvPr/>
        </p:nvSpPr>
        <p:spPr>
          <a:xfrm>
            <a:off x="992124" y="2756916"/>
            <a:ext cx="8106156" cy="37719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221739" y="2705861"/>
            <a:ext cx="7568565" cy="3668395"/>
          </a:xfrm>
          <a:prstGeom prst="rect">
            <a:avLst/>
          </a:prstGeom>
        </p:spPr>
        <p:txBody>
          <a:bodyPr vert="horz" wrap="square" lIns="0" tIns="0" rIns="0" bIns="0" rtlCol="0">
            <a:spAutoFit/>
          </a:bodyPr>
          <a:lstStyle/>
          <a:p>
            <a:pPr marL="927100" marR="3766185" indent="-915035" algn="just">
              <a:lnSpc>
                <a:spcPct val="150000"/>
              </a:lnSpc>
            </a:pPr>
            <a:r>
              <a:rPr sz="2000" spc="-5" dirty="0">
                <a:latin typeface="Arial"/>
                <a:cs typeface="Arial"/>
              </a:rPr>
              <a:t>public void withdraw(int amount) {  int oldBalance = balance;  if(balance &gt;</a:t>
            </a:r>
            <a:r>
              <a:rPr sz="2000" spc="-40" dirty="0">
                <a:latin typeface="Arial"/>
                <a:cs typeface="Arial"/>
              </a:rPr>
              <a:t> </a:t>
            </a:r>
            <a:r>
              <a:rPr sz="2000" spc="-5" dirty="0">
                <a:latin typeface="Arial"/>
                <a:cs typeface="Arial"/>
              </a:rPr>
              <a:t>amount)</a:t>
            </a:r>
            <a:endParaRPr sz="2000">
              <a:latin typeface="Arial"/>
              <a:cs typeface="Arial"/>
            </a:endParaRPr>
          </a:p>
          <a:p>
            <a:pPr marL="1841500">
              <a:lnSpc>
                <a:spcPct val="100000"/>
              </a:lnSpc>
              <a:spcBef>
                <a:spcPts val="1200"/>
              </a:spcBef>
            </a:pPr>
            <a:r>
              <a:rPr sz="2000" spc="-5" dirty="0">
                <a:latin typeface="Arial"/>
                <a:cs typeface="Arial"/>
              </a:rPr>
              <a:t>balance </a:t>
            </a:r>
            <a:r>
              <a:rPr sz="2000" dirty="0">
                <a:latin typeface="Arial"/>
                <a:cs typeface="Arial"/>
              </a:rPr>
              <a:t>-=</a:t>
            </a:r>
            <a:r>
              <a:rPr sz="2000" spc="-65" dirty="0">
                <a:latin typeface="Arial"/>
                <a:cs typeface="Arial"/>
              </a:rPr>
              <a:t> </a:t>
            </a:r>
            <a:r>
              <a:rPr sz="2000" spc="-5" dirty="0">
                <a:latin typeface="Arial"/>
                <a:cs typeface="Arial"/>
              </a:rPr>
              <a:t>amount;</a:t>
            </a:r>
            <a:endParaRPr sz="2000">
              <a:latin typeface="Arial"/>
              <a:cs typeface="Arial"/>
            </a:endParaRPr>
          </a:p>
          <a:p>
            <a:pPr marL="12700" marR="5080" indent="914400">
              <a:lnSpc>
                <a:spcPct val="100000"/>
              </a:lnSpc>
              <a:spcBef>
                <a:spcPts val="1430"/>
              </a:spcBef>
              <a:tabLst>
                <a:tab pos="1995170" algn="l"/>
              </a:tabLst>
            </a:pPr>
            <a:r>
              <a:rPr sz="2400" b="1" spc="-5" dirty="0">
                <a:solidFill>
                  <a:srgbClr val="FF6600"/>
                </a:solidFill>
                <a:latin typeface="Arial"/>
                <a:cs typeface="Arial"/>
              </a:rPr>
              <a:t>assert	balance </a:t>
            </a:r>
            <a:r>
              <a:rPr sz="2400" b="1" dirty="0">
                <a:solidFill>
                  <a:srgbClr val="FF6600"/>
                </a:solidFill>
                <a:latin typeface="Arial"/>
                <a:cs typeface="Arial"/>
              </a:rPr>
              <a:t>&lt; </a:t>
            </a:r>
            <a:r>
              <a:rPr sz="2400" b="1" spc="-5" dirty="0">
                <a:solidFill>
                  <a:srgbClr val="FF6600"/>
                </a:solidFill>
                <a:latin typeface="Arial"/>
                <a:cs typeface="Arial"/>
              </a:rPr>
              <a:t>oldBalance </a:t>
            </a:r>
            <a:r>
              <a:rPr sz="2400" b="1" dirty="0">
                <a:solidFill>
                  <a:srgbClr val="FF6600"/>
                </a:solidFill>
                <a:latin typeface="Arial"/>
                <a:cs typeface="Arial"/>
              </a:rPr>
              <a:t>:</a:t>
            </a:r>
            <a:r>
              <a:rPr sz="2400" b="1" spc="-10" dirty="0">
                <a:solidFill>
                  <a:srgbClr val="FF6600"/>
                </a:solidFill>
                <a:latin typeface="Arial"/>
                <a:cs typeface="Arial"/>
              </a:rPr>
              <a:t> </a:t>
            </a:r>
            <a:r>
              <a:rPr sz="2400" b="1" spc="-5" dirty="0">
                <a:solidFill>
                  <a:srgbClr val="FF6600"/>
                </a:solidFill>
                <a:latin typeface="Arial"/>
                <a:cs typeface="Arial"/>
              </a:rPr>
              <a:t>“balance never  changed“;</a:t>
            </a:r>
            <a:endParaRPr sz="2400">
              <a:latin typeface="Arial"/>
              <a:cs typeface="Arial"/>
            </a:endParaRPr>
          </a:p>
          <a:p>
            <a:pPr marL="572135">
              <a:lnSpc>
                <a:spcPct val="100000"/>
              </a:lnSpc>
              <a:spcBef>
                <a:spcPts val="1210"/>
              </a:spcBef>
            </a:pPr>
            <a:r>
              <a:rPr sz="2000" spc="-5" dirty="0">
                <a:latin typeface="Arial"/>
                <a:cs typeface="Arial"/>
              </a:rPr>
              <a:t>…….</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900680">
              <a:lnSpc>
                <a:spcPct val="100000"/>
              </a:lnSpc>
            </a:pPr>
            <a:r>
              <a:rPr spc="-5" dirty="0"/>
              <a:t>Class</a:t>
            </a:r>
            <a:r>
              <a:rPr spc="-60" dirty="0"/>
              <a:t> </a:t>
            </a:r>
            <a:r>
              <a:rPr spc="-5" dirty="0"/>
              <a:t>Invariants</a:t>
            </a:r>
          </a:p>
        </p:txBody>
      </p:sp>
      <p:sp>
        <p:nvSpPr>
          <p:cNvPr id="7" name="object 7"/>
          <p:cNvSpPr/>
          <p:nvPr/>
        </p:nvSpPr>
        <p:spPr>
          <a:xfrm>
            <a:off x="1024127" y="3442715"/>
            <a:ext cx="8023859" cy="2852927"/>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221739" y="1180591"/>
            <a:ext cx="7614284" cy="4965065"/>
          </a:xfrm>
          <a:prstGeom prst="rect">
            <a:avLst/>
          </a:prstGeom>
        </p:spPr>
        <p:txBody>
          <a:bodyPr vert="horz" wrap="square" lIns="0" tIns="0" rIns="0" bIns="0" rtlCol="0">
            <a:spAutoFit/>
          </a:bodyPr>
          <a:lstStyle/>
          <a:p>
            <a:pPr marL="381000" indent="-342900">
              <a:lnSpc>
                <a:spcPct val="100000"/>
              </a:lnSpc>
              <a:buClr>
                <a:srgbClr val="333399"/>
              </a:buClr>
              <a:buFont typeface="Wingdings"/>
              <a:buChar char=""/>
              <a:tabLst>
                <a:tab pos="380365" algn="l"/>
                <a:tab pos="381000" algn="l"/>
                <a:tab pos="753745" algn="l"/>
                <a:tab pos="1617345" algn="l"/>
                <a:tab pos="2940685" algn="l"/>
                <a:tab pos="3330575" algn="l"/>
                <a:tab pos="3669029" algn="l"/>
                <a:tab pos="5059680" algn="l"/>
                <a:tab pos="5737225" algn="l"/>
                <a:tab pos="6566534" algn="l"/>
                <a:tab pos="7074534" algn="l"/>
              </a:tabLst>
            </a:pPr>
            <a:r>
              <a:rPr sz="2400" dirty="0">
                <a:latin typeface="Arial"/>
                <a:cs typeface="Arial"/>
              </a:rPr>
              <a:t>A	class	invar</a:t>
            </a:r>
            <a:r>
              <a:rPr sz="2400" spc="5" dirty="0">
                <a:latin typeface="Arial"/>
                <a:cs typeface="Arial"/>
              </a:rPr>
              <a:t>i</a:t>
            </a:r>
            <a:r>
              <a:rPr sz="2400" dirty="0">
                <a:latin typeface="Arial"/>
                <a:cs typeface="Arial"/>
              </a:rPr>
              <a:t>ant	is	a	conditi</a:t>
            </a:r>
            <a:r>
              <a:rPr sz="2400" spc="5" dirty="0">
                <a:latin typeface="Arial"/>
                <a:cs typeface="Arial"/>
              </a:rPr>
              <a:t>o</a:t>
            </a:r>
            <a:r>
              <a:rPr sz="2400" dirty="0">
                <a:latin typeface="Arial"/>
                <a:cs typeface="Arial"/>
              </a:rPr>
              <a:t>n	that	mu</a:t>
            </a:r>
            <a:r>
              <a:rPr sz="2400" spc="-10" dirty="0">
                <a:latin typeface="Arial"/>
                <a:cs typeface="Arial"/>
              </a:rPr>
              <a:t>s</a:t>
            </a:r>
            <a:r>
              <a:rPr sz="2400" dirty="0">
                <a:latin typeface="Arial"/>
                <a:cs typeface="Arial"/>
              </a:rPr>
              <a:t>t	be	true</a:t>
            </a:r>
            <a:endParaRPr sz="2400">
              <a:latin typeface="Arial"/>
              <a:cs typeface="Arial"/>
            </a:endParaRPr>
          </a:p>
          <a:p>
            <a:pPr marL="381000">
              <a:lnSpc>
                <a:spcPct val="100000"/>
              </a:lnSpc>
            </a:pPr>
            <a:r>
              <a:rPr sz="2400" spc="-5" dirty="0">
                <a:latin typeface="Arial"/>
                <a:cs typeface="Arial"/>
              </a:rPr>
              <a:t>before and after any method</a:t>
            </a:r>
            <a:r>
              <a:rPr sz="2400" spc="40" dirty="0">
                <a:latin typeface="Arial"/>
                <a:cs typeface="Arial"/>
              </a:rPr>
              <a:t> </a:t>
            </a:r>
            <a:r>
              <a:rPr sz="2400" spc="-5" dirty="0">
                <a:latin typeface="Arial"/>
                <a:cs typeface="Arial"/>
              </a:rPr>
              <a:t>completes.</a:t>
            </a:r>
            <a:endParaRPr sz="2400">
              <a:latin typeface="Arial"/>
              <a:cs typeface="Arial"/>
            </a:endParaRPr>
          </a:p>
          <a:p>
            <a:pPr marL="381000" marR="5080" indent="-342900" algn="just">
              <a:lnSpc>
                <a:spcPct val="100000"/>
              </a:lnSpc>
              <a:spcBef>
                <a:spcPts val="575"/>
              </a:spcBef>
              <a:buClr>
                <a:srgbClr val="333399"/>
              </a:buClr>
              <a:buFont typeface="Wingdings"/>
              <a:buChar char=""/>
              <a:tabLst>
                <a:tab pos="381000" algn="l"/>
              </a:tabLst>
            </a:pPr>
            <a:r>
              <a:rPr sz="2400" spc="-5" dirty="0">
                <a:latin typeface="Arial"/>
                <a:cs typeface="Arial"/>
              </a:rPr>
              <a:t>In </a:t>
            </a:r>
            <a:r>
              <a:rPr sz="2400" dirty="0">
                <a:latin typeface="Arial"/>
                <a:cs typeface="Arial"/>
              </a:rPr>
              <a:t>the Account example, </a:t>
            </a:r>
            <a:r>
              <a:rPr sz="2400" spc="-5" dirty="0">
                <a:latin typeface="Arial"/>
                <a:cs typeface="Arial"/>
              </a:rPr>
              <a:t>at any point of </a:t>
            </a:r>
            <a:r>
              <a:rPr sz="2400" dirty="0">
                <a:latin typeface="Arial"/>
                <a:cs typeface="Arial"/>
              </a:rPr>
              <a:t>time the  </a:t>
            </a:r>
            <a:r>
              <a:rPr sz="2400" spc="-5" dirty="0">
                <a:latin typeface="Arial"/>
                <a:cs typeface="Arial"/>
              </a:rPr>
              <a:t>balance should be greater than mini balance. These  conditions, can be coded as</a:t>
            </a:r>
            <a:r>
              <a:rPr sz="2400" spc="55" dirty="0">
                <a:latin typeface="Arial"/>
                <a:cs typeface="Arial"/>
              </a:rPr>
              <a:t> </a:t>
            </a:r>
            <a:r>
              <a:rPr sz="2400" spc="-5" dirty="0">
                <a:latin typeface="Arial"/>
                <a:cs typeface="Arial"/>
              </a:rPr>
              <a:t>follows.</a:t>
            </a:r>
            <a:endParaRPr sz="2400">
              <a:latin typeface="Arial"/>
              <a:cs typeface="Arial"/>
            </a:endParaRPr>
          </a:p>
          <a:p>
            <a:pPr>
              <a:lnSpc>
                <a:spcPct val="100000"/>
              </a:lnSpc>
              <a:spcBef>
                <a:spcPts val="10"/>
              </a:spcBef>
            </a:pPr>
            <a:endParaRPr sz="3150">
              <a:latin typeface="Times New Roman"/>
              <a:cs typeface="Times New Roman"/>
            </a:endParaRPr>
          </a:p>
          <a:p>
            <a:pPr marL="12700">
              <a:lnSpc>
                <a:spcPct val="100000"/>
              </a:lnSpc>
            </a:pPr>
            <a:r>
              <a:rPr sz="2000" spc="-5" dirty="0">
                <a:latin typeface="Arial"/>
                <a:cs typeface="Arial"/>
              </a:rPr>
              <a:t>public void withdraw(int amount)</a:t>
            </a:r>
            <a:r>
              <a:rPr sz="2000" spc="30" dirty="0">
                <a:latin typeface="Arial"/>
                <a:cs typeface="Arial"/>
              </a:rPr>
              <a:t> </a:t>
            </a:r>
            <a:r>
              <a:rPr sz="2000" spc="-5" dirty="0">
                <a:latin typeface="Arial"/>
                <a:cs typeface="Arial"/>
              </a:rPr>
              <a:t>{</a:t>
            </a:r>
            <a:endParaRPr sz="2000">
              <a:latin typeface="Arial"/>
              <a:cs typeface="Arial"/>
            </a:endParaRPr>
          </a:p>
          <a:p>
            <a:pPr marL="927100">
              <a:lnSpc>
                <a:spcPct val="100000"/>
              </a:lnSpc>
              <a:spcBef>
                <a:spcPts val="1200"/>
              </a:spcBef>
            </a:pPr>
            <a:r>
              <a:rPr sz="2000" spc="-5" dirty="0">
                <a:latin typeface="Arial"/>
                <a:cs typeface="Arial"/>
              </a:rPr>
              <a:t>……..</a:t>
            </a:r>
            <a:endParaRPr sz="2000">
              <a:latin typeface="Arial"/>
              <a:cs typeface="Arial"/>
            </a:endParaRPr>
          </a:p>
          <a:p>
            <a:pPr marL="927100" marR="99695">
              <a:lnSpc>
                <a:spcPct val="100000"/>
              </a:lnSpc>
              <a:spcBef>
                <a:spcPts val="1430"/>
              </a:spcBef>
              <a:tabLst>
                <a:tab pos="1995170" algn="l"/>
              </a:tabLst>
            </a:pPr>
            <a:r>
              <a:rPr sz="2400" b="1" spc="-5" dirty="0">
                <a:solidFill>
                  <a:srgbClr val="FF6600"/>
                </a:solidFill>
                <a:latin typeface="Arial"/>
                <a:cs typeface="Arial"/>
              </a:rPr>
              <a:t>assert	balance </a:t>
            </a:r>
            <a:r>
              <a:rPr sz="2400" b="1" dirty="0">
                <a:solidFill>
                  <a:srgbClr val="FF6600"/>
                </a:solidFill>
                <a:latin typeface="Arial"/>
                <a:cs typeface="Arial"/>
              </a:rPr>
              <a:t>&gt; </a:t>
            </a:r>
            <a:r>
              <a:rPr sz="2400" b="1" spc="-5" dirty="0">
                <a:solidFill>
                  <a:srgbClr val="FF6600"/>
                </a:solidFill>
                <a:latin typeface="Arial"/>
                <a:cs typeface="Arial"/>
              </a:rPr>
              <a:t>miniBalance </a:t>
            </a:r>
            <a:r>
              <a:rPr sz="2400" b="1" dirty="0">
                <a:solidFill>
                  <a:srgbClr val="FF6600"/>
                </a:solidFill>
                <a:latin typeface="Arial"/>
                <a:cs typeface="Arial"/>
              </a:rPr>
              <a:t>:</a:t>
            </a:r>
            <a:r>
              <a:rPr sz="2400" b="1" spc="5" dirty="0">
                <a:solidFill>
                  <a:srgbClr val="FF6600"/>
                </a:solidFill>
                <a:latin typeface="Arial"/>
                <a:cs typeface="Arial"/>
              </a:rPr>
              <a:t> </a:t>
            </a:r>
            <a:r>
              <a:rPr sz="2400" b="1" spc="-5" dirty="0">
                <a:solidFill>
                  <a:srgbClr val="FF6600"/>
                </a:solidFill>
                <a:latin typeface="Arial"/>
                <a:cs typeface="Arial"/>
              </a:rPr>
              <a:t>“balance</a:t>
            </a:r>
            <a:r>
              <a:rPr sz="2400" b="1" dirty="0">
                <a:solidFill>
                  <a:srgbClr val="FF6600"/>
                </a:solidFill>
                <a:latin typeface="Arial"/>
                <a:cs typeface="Arial"/>
              </a:rPr>
              <a:t> </a:t>
            </a:r>
            <a:r>
              <a:rPr sz="2400" b="1" spc="-5" dirty="0">
                <a:solidFill>
                  <a:srgbClr val="FF6600"/>
                </a:solidFill>
                <a:latin typeface="Arial"/>
                <a:cs typeface="Arial"/>
              </a:rPr>
              <a:t>less  </a:t>
            </a:r>
            <a:r>
              <a:rPr sz="2400" b="1" dirty="0">
                <a:solidFill>
                  <a:srgbClr val="FF6600"/>
                </a:solidFill>
                <a:latin typeface="Arial"/>
                <a:cs typeface="Arial"/>
              </a:rPr>
              <a:t>than min</a:t>
            </a:r>
            <a:r>
              <a:rPr sz="2400" b="1" spc="-95" dirty="0">
                <a:solidFill>
                  <a:srgbClr val="FF6600"/>
                </a:solidFill>
                <a:latin typeface="Arial"/>
                <a:cs typeface="Arial"/>
              </a:rPr>
              <a:t> </a:t>
            </a:r>
            <a:r>
              <a:rPr sz="2400" b="1" spc="-5" dirty="0">
                <a:solidFill>
                  <a:srgbClr val="FF6600"/>
                </a:solidFill>
                <a:latin typeface="Arial"/>
                <a:cs typeface="Arial"/>
              </a:rPr>
              <a:t>balance“;</a:t>
            </a:r>
            <a:endParaRPr sz="2400">
              <a:latin typeface="Arial"/>
              <a:cs typeface="Arial"/>
            </a:endParaRPr>
          </a:p>
          <a:p>
            <a:pPr marL="927100">
              <a:lnSpc>
                <a:spcPct val="100000"/>
              </a:lnSpc>
              <a:spcBef>
                <a:spcPts val="1210"/>
              </a:spcBef>
            </a:pPr>
            <a:r>
              <a:rPr sz="2000" spc="-5" dirty="0">
                <a:latin typeface="Arial"/>
                <a:cs typeface="Arial"/>
              </a:rPr>
              <a:t>…….</a:t>
            </a:r>
            <a:endParaRPr sz="2000">
              <a:latin typeface="Arial"/>
              <a:cs typeface="Arial"/>
            </a:endParaRPr>
          </a:p>
          <a:p>
            <a:pPr marL="12700">
              <a:lnSpc>
                <a:spcPct val="100000"/>
              </a:lnSpc>
              <a:spcBef>
                <a:spcPts val="1200"/>
              </a:spcBef>
            </a:pPr>
            <a:r>
              <a:rPr sz="2000" spc="-5" dirty="0">
                <a:latin typeface="Arial"/>
                <a:cs typeface="Arial"/>
              </a:rPr>
              <a:t>}</a:t>
            </a:r>
            <a:endParaRPr sz="20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581785">
              <a:lnSpc>
                <a:spcPct val="100000"/>
              </a:lnSpc>
            </a:pPr>
            <a:r>
              <a:rPr spc="-5" dirty="0"/>
              <a:t>Where not to use</a:t>
            </a:r>
            <a:r>
              <a:rPr spc="-45" dirty="0"/>
              <a:t> </a:t>
            </a:r>
            <a:r>
              <a:rPr spc="-5" dirty="0"/>
              <a:t>Assertions?</a:t>
            </a:r>
          </a:p>
        </p:txBody>
      </p:sp>
      <p:sp>
        <p:nvSpPr>
          <p:cNvPr id="7" name="object 7"/>
          <p:cNvSpPr txBox="1"/>
          <p:nvPr/>
        </p:nvSpPr>
        <p:spPr>
          <a:xfrm>
            <a:off x="1247139" y="1107440"/>
            <a:ext cx="7590790" cy="1326515"/>
          </a:xfrm>
          <a:prstGeom prst="rect">
            <a:avLst/>
          </a:prstGeom>
        </p:spPr>
        <p:txBody>
          <a:bodyPr vert="horz" wrap="square" lIns="0" tIns="0" rIns="0" bIns="0" rtlCol="0">
            <a:spAutoFit/>
          </a:bodyPr>
          <a:lstStyle/>
          <a:p>
            <a:pPr marL="355600" indent="-342900">
              <a:lnSpc>
                <a:spcPts val="2590"/>
              </a:lnSpc>
              <a:buClr>
                <a:srgbClr val="333399"/>
              </a:buClr>
              <a:buFont typeface="Wingdings"/>
              <a:buChar char=""/>
              <a:tabLst>
                <a:tab pos="354965" algn="l"/>
                <a:tab pos="355600" algn="l"/>
              </a:tabLst>
            </a:pPr>
            <a:r>
              <a:rPr sz="2400" dirty="0">
                <a:latin typeface="Arial"/>
                <a:cs typeface="Arial"/>
              </a:rPr>
              <a:t>There are also a few situations where you should</a:t>
            </a:r>
            <a:r>
              <a:rPr sz="2400" spc="560" dirty="0">
                <a:latin typeface="Arial"/>
                <a:cs typeface="Arial"/>
              </a:rPr>
              <a:t> </a:t>
            </a:r>
            <a:r>
              <a:rPr sz="2400" i="1" dirty="0">
                <a:latin typeface="Arial"/>
                <a:cs typeface="Arial"/>
              </a:rPr>
              <a:t>not</a:t>
            </a:r>
            <a:endParaRPr sz="2400">
              <a:latin typeface="Arial"/>
              <a:cs typeface="Arial"/>
            </a:endParaRPr>
          </a:p>
          <a:p>
            <a:pPr marL="355600">
              <a:lnSpc>
                <a:spcPts val="2590"/>
              </a:lnSpc>
            </a:pPr>
            <a:r>
              <a:rPr sz="2400" spc="-5" dirty="0">
                <a:latin typeface="Arial"/>
                <a:cs typeface="Arial"/>
              </a:rPr>
              <a:t>use</a:t>
            </a:r>
            <a:r>
              <a:rPr sz="2400" spc="-80" dirty="0">
                <a:latin typeface="Arial"/>
                <a:cs typeface="Arial"/>
              </a:rPr>
              <a:t> </a:t>
            </a:r>
            <a:r>
              <a:rPr sz="2400" spc="-5" dirty="0">
                <a:latin typeface="Arial"/>
                <a:cs typeface="Arial"/>
              </a:rPr>
              <a:t>them:</a:t>
            </a:r>
            <a:endParaRPr sz="2400">
              <a:latin typeface="Arial"/>
              <a:cs typeface="Arial"/>
            </a:endParaRPr>
          </a:p>
          <a:p>
            <a:pPr marL="355600" marR="5080" indent="-342900">
              <a:lnSpc>
                <a:spcPct val="80000"/>
              </a:lnSpc>
              <a:spcBef>
                <a:spcPts val="575"/>
              </a:spcBef>
              <a:buClr>
                <a:srgbClr val="333399"/>
              </a:buClr>
              <a:buFont typeface="Wingdings"/>
              <a:buChar char=""/>
              <a:tabLst>
                <a:tab pos="354965" algn="l"/>
                <a:tab pos="355600" algn="l"/>
                <a:tab pos="951230" algn="l"/>
                <a:tab pos="1580515" algn="l"/>
                <a:tab pos="2277110" algn="l"/>
                <a:tab pos="3872865" algn="l"/>
                <a:tab pos="4434205" algn="l"/>
                <a:tab pos="5928360" algn="l"/>
                <a:tab pos="7338059" algn="l"/>
              </a:tabLst>
            </a:pPr>
            <a:r>
              <a:rPr sz="2400" dirty="0">
                <a:latin typeface="Arial"/>
                <a:cs typeface="Arial"/>
              </a:rPr>
              <a:t>D</a:t>
            </a:r>
            <a:r>
              <a:rPr sz="2400" spc="-5" dirty="0">
                <a:latin typeface="Arial"/>
                <a:cs typeface="Arial"/>
              </a:rPr>
              <a:t>o</a:t>
            </a:r>
            <a:r>
              <a:rPr sz="2400" dirty="0">
                <a:latin typeface="Arial"/>
                <a:cs typeface="Arial"/>
              </a:rPr>
              <a:t>	</a:t>
            </a:r>
            <a:r>
              <a:rPr sz="2400" i="1" spc="-5" dirty="0">
                <a:latin typeface="Arial"/>
                <a:cs typeface="Arial"/>
              </a:rPr>
              <a:t>not</a:t>
            </a:r>
            <a:r>
              <a:rPr sz="2400" i="1" dirty="0">
                <a:latin typeface="Arial"/>
                <a:cs typeface="Arial"/>
              </a:rPr>
              <a:t>	</a:t>
            </a:r>
            <a:r>
              <a:rPr sz="2400" spc="-5" dirty="0">
                <a:latin typeface="Arial"/>
                <a:cs typeface="Arial"/>
              </a:rPr>
              <a:t>use</a:t>
            </a:r>
            <a:r>
              <a:rPr sz="2400" dirty="0">
                <a:latin typeface="Arial"/>
                <a:cs typeface="Arial"/>
              </a:rPr>
              <a:t>	</a:t>
            </a:r>
            <a:r>
              <a:rPr sz="2400" spc="-5" dirty="0">
                <a:latin typeface="Arial"/>
                <a:cs typeface="Arial"/>
              </a:rPr>
              <a:t>asserti</a:t>
            </a:r>
            <a:r>
              <a:rPr sz="2400" dirty="0">
                <a:latin typeface="Arial"/>
                <a:cs typeface="Arial"/>
              </a:rPr>
              <a:t>o</a:t>
            </a:r>
            <a:r>
              <a:rPr sz="2400" spc="-5" dirty="0">
                <a:latin typeface="Arial"/>
                <a:cs typeface="Arial"/>
              </a:rPr>
              <a:t>ns</a:t>
            </a:r>
            <a:r>
              <a:rPr sz="2400" dirty="0">
                <a:latin typeface="Arial"/>
                <a:cs typeface="Arial"/>
              </a:rPr>
              <a:t>	for	</a:t>
            </a:r>
            <a:r>
              <a:rPr sz="2400" spc="-5" dirty="0">
                <a:latin typeface="Arial"/>
                <a:cs typeface="Arial"/>
              </a:rPr>
              <a:t>arg</a:t>
            </a:r>
            <a:r>
              <a:rPr sz="2400" dirty="0">
                <a:latin typeface="Arial"/>
                <a:cs typeface="Arial"/>
              </a:rPr>
              <a:t>u</a:t>
            </a:r>
            <a:r>
              <a:rPr sz="2400" spc="-5" dirty="0">
                <a:latin typeface="Arial"/>
                <a:cs typeface="Arial"/>
              </a:rPr>
              <a:t>m</a:t>
            </a:r>
            <a:r>
              <a:rPr sz="2400" dirty="0">
                <a:latin typeface="Arial"/>
                <a:cs typeface="Arial"/>
              </a:rPr>
              <a:t>ent	</a:t>
            </a:r>
            <a:r>
              <a:rPr sz="2400" spc="-5" dirty="0">
                <a:latin typeface="Arial"/>
                <a:cs typeface="Arial"/>
              </a:rPr>
              <a:t>checking</a:t>
            </a:r>
            <a:r>
              <a:rPr sz="2400" dirty="0">
                <a:latin typeface="Arial"/>
                <a:cs typeface="Arial"/>
              </a:rPr>
              <a:t>	in  </a:t>
            </a:r>
            <a:r>
              <a:rPr sz="2400" spc="-5" dirty="0">
                <a:latin typeface="Arial"/>
                <a:cs typeface="Arial"/>
              </a:rPr>
              <a:t>public</a:t>
            </a:r>
            <a:r>
              <a:rPr sz="2400" spc="-45" dirty="0">
                <a:latin typeface="Arial"/>
                <a:cs typeface="Arial"/>
              </a:rPr>
              <a:t> </a:t>
            </a:r>
            <a:r>
              <a:rPr sz="2400" spc="-5" dirty="0">
                <a:latin typeface="Arial"/>
                <a:cs typeface="Arial"/>
              </a:rPr>
              <a:t>methods.</a:t>
            </a:r>
            <a:endParaRPr sz="2400">
              <a:latin typeface="Arial"/>
              <a:cs typeface="Arial"/>
            </a:endParaRPr>
          </a:p>
        </p:txBody>
      </p:sp>
      <p:sp>
        <p:nvSpPr>
          <p:cNvPr id="8" name="object 8"/>
          <p:cNvSpPr txBox="1"/>
          <p:nvPr/>
        </p:nvSpPr>
        <p:spPr>
          <a:xfrm>
            <a:off x="1704594" y="2425446"/>
            <a:ext cx="2633980" cy="314960"/>
          </a:xfrm>
          <a:prstGeom prst="rect">
            <a:avLst/>
          </a:prstGeom>
        </p:spPr>
        <p:txBody>
          <a:bodyPr vert="horz" wrap="square" lIns="0" tIns="0" rIns="0" bIns="0" rtlCol="0">
            <a:spAutoFit/>
          </a:bodyPr>
          <a:lstStyle/>
          <a:p>
            <a:pPr marL="298450" indent="-285750">
              <a:lnSpc>
                <a:spcPct val="100000"/>
              </a:lnSpc>
              <a:buClr>
                <a:srgbClr val="333399"/>
              </a:buClr>
              <a:buFont typeface="Wingdings"/>
              <a:buChar char=""/>
              <a:tabLst>
                <a:tab pos="297815" algn="l"/>
                <a:tab pos="298450" algn="l"/>
                <a:tab pos="1618615" algn="l"/>
              </a:tabLst>
            </a:pPr>
            <a:r>
              <a:rPr sz="2000" spc="-5" dirty="0">
                <a:latin typeface="Arial"/>
                <a:cs typeface="Arial"/>
              </a:rPr>
              <a:t>Argument	checking</a:t>
            </a:r>
            <a:endParaRPr sz="2000">
              <a:latin typeface="Arial"/>
              <a:cs typeface="Arial"/>
            </a:endParaRPr>
          </a:p>
        </p:txBody>
      </p:sp>
      <p:sp>
        <p:nvSpPr>
          <p:cNvPr id="9" name="object 9"/>
          <p:cNvSpPr txBox="1"/>
          <p:nvPr/>
        </p:nvSpPr>
        <p:spPr>
          <a:xfrm>
            <a:off x="4534661" y="2425446"/>
            <a:ext cx="4301490" cy="314960"/>
          </a:xfrm>
          <a:prstGeom prst="rect">
            <a:avLst/>
          </a:prstGeom>
        </p:spPr>
        <p:txBody>
          <a:bodyPr vert="horz" wrap="square" lIns="0" tIns="0" rIns="0" bIns="0" rtlCol="0">
            <a:spAutoFit/>
          </a:bodyPr>
          <a:lstStyle/>
          <a:p>
            <a:pPr marL="12700">
              <a:lnSpc>
                <a:spcPct val="100000"/>
              </a:lnSpc>
              <a:tabLst>
                <a:tab pos="415290" algn="l"/>
                <a:tab pos="1541145" algn="l"/>
                <a:tab pos="2197735" algn="l"/>
                <a:tab pos="2627630" algn="l"/>
                <a:tab pos="3201035" algn="l"/>
              </a:tabLst>
            </a:pPr>
            <a:r>
              <a:rPr sz="2000" spc="-5" dirty="0">
                <a:latin typeface="Arial"/>
                <a:cs typeface="Arial"/>
              </a:rPr>
              <a:t>is	typically	part	</a:t>
            </a:r>
            <a:r>
              <a:rPr sz="2000" spc="-10" dirty="0">
                <a:latin typeface="Arial"/>
                <a:cs typeface="Arial"/>
              </a:rPr>
              <a:t>of	</a:t>
            </a:r>
            <a:r>
              <a:rPr sz="2000" spc="-5" dirty="0">
                <a:latin typeface="Arial"/>
                <a:cs typeface="Arial"/>
              </a:rPr>
              <a:t>the	published</a:t>
            </a:r>
            <a:endParaRPr sz="2000">
              <a:latin typeface="Arial"/>
              <a:cs typeface="Arial"/>
            </a:endParaRPr>
          </a:p>
        </p:txBody>
      </p:sp>
      <p:sp>
        <p:nvSpPr>
          <p:cNvPr id="10" name="object 10"/>
          <p:cNvSpPr txBox="1"/>
          <p:nvPr/>
        </p:nvSpPr>
        <p:spPr>
          <a:xfrm>
            <a:off x="1990344" y="2669285"/>
            <a:ext cx="3781425" cy="314960"/>
          </a:xfrm>
          <a:prstGeom prst="rect">
            <a:avLst/>
          </a:prstGeom>
        </p:spPr>
        <p:txBody>
          <a:bodyPr vert="horz" wrap="square" lIns="0" tIns="0" rIns="0" bIns="0" rtlCol="0">
            <a:spAutoFit/>
          </a:bodyPr>
          <a:lstStyle/>
          <a:p>
            <a:pPr marL="12700">
              <a:lnSpc>
                <a:spcPct val="100000"/>
              </a:lnSpc>
              <a:tabLst>
                <a:tab pos="1779270" algn="l"/>
                <a:tab pos="2330450" algn="l"/>
                <a:tab pos="3556635" algn="l"/>
              </a:tabLst>
            </a:pPr>
            <a:r>
              <a:rPr sz="2000" spc="-5" dirty="0">
                <a:latin typeface="Arial"/>
                <a:cs typeface="Arial"/>
              </a:rPr>
              <a:t>speci</a:t>
            </a:r>
            <a:r>
              <a:rPr sz="2000" dirty="0">
                <a:latin typeface="Arial"/>
                <a:cs typeface="Arial"/>
              </a:rPr>
              <a:t>f</a:t>
            </a:r>
            <a:r>
              <a:rPr sz="2000" spc="-5" dirty="0">
                <a:latin typeface="Arial"/>
                <a:cs typeface="Arial"/>
              </a:rPr>
              <a:t>icatio</a:t>
            </a:r>
            <a:r>
              <a:rPr sz="2000" dirty="0">
                <a:latin typeface="Arial"/>
                <a:cs typeface="Arial"/>
              </a:rPr>
              <a:t>n</a:t>
            </a:r>
            <a:r>
              <a:rPr sz="2000" spc="-5" dirty="0">
                <a:latin typeface="Arial"/>
                <a:cs typeface="Arial"/>
              </a:rPr>
              <a:t>s</a:t>
            </a:r>
            <a:r>
              <a:rPr sz="2000" dirty="0">
                <a:latin typeface="Arial"/>
                <a:cs typeface="Arial"/>
              </a:rPr>
              <a:t>	</a:t>
            </a:r>
            <a:r>
              <a:rPr sz="2000" spc="-5" dirty="0">
                <a:latin typeface="Arial"/>
                <a:cs typeface="Arial"/>
              </a:rPr>
              <a:t>(or</a:t>
            </a:r>
            <a:r>
              <a:rPr sz="2000" dirty="0">
                <a:latin typeface="Arial"/>
                <a:cs typeface="Arial"/>
              </a:rPr>
              <a:t>	</a:t>
            </a:r>
            <a:r>
              <a:rPr sz="2000" i="1" spc="-5" dirty="0">
                <a:latin typeface="Arial"/>
                <a:cs typeface="Arial"/>
              </a:rPr>
              <a:t>con</a:t>
            </a:r>
            <a:r>
              <a:rPr sz="2000" i="1" spc="-15" dirty="0">
                <a:latin typeface="Arial"/>
                <a:cs typeface="Arial"/>
              </a:rPr>
              <a:t>t</a:t>
            </a:r>
            <a:r>
              <a:rPr sz="2000" i="1" spc="-5" dirty="0">
                <a:latin typeface="Arial"/>
                <a:cs typeface="Arial"/>
              </a:rPr>
              <a:t>ract</a:t>
            </a:r>
            <a:r>
              <a:rPr sz="2000" spc="-5" dirty="0">
                <a:latin typeface="Arial"/>
                <a:cs typeface="Arial"/>
              </a:rPr>
              <a:t>)</a:t>
            </a:r>
            <a:r>
              <a:rPr sz="2000" dirty="0">
                <a:latin typeface="Arial"/>
                <a:cs typeface="Arial"/>
              </a:rPr>
              <a:t>	</a:t>
            </a:r>
            <a:r>
              <a:rPr sz="2000" spc="-10" dirty="0">
                <a:latin typeface="Arial"/>
                <a:cs typeface="Arial"/>
              </a:rPr>
              <a:t>of</a:t>
            </a:r>
            <a:endParaRPr sz="2000">
              <a:latin typeface="Arial"/>
              <a:cs typeface="Arial"/>
            </a:endParaRPr>
          </a:p>
        </p:txBody>
      </p:sp>
      <p:sp>
        <p:nvSpPr>
          <p:cNvPr id="11" name="object 11"/>
          <p:cNvSpPr txBox="1"/>
          <p:nvPr/>
        </p:nvSpPr>
        <p:spPr>
          <a:xfrm>
            <a:off x="5987288" y="2669285"/>
            <a:ext cx="2849245" cy="314960"/>
          </a:xfrm>
          <a:prstGeom prst="rect">
            <a:avLst/>
          </a:prstGeom>
        </p:spPr>
        <p:txBody>
          <a:bodyPr vert="horz" wrap="square" lIns="0" tIns="0" rIns="0" bIns="0" rtlCol="0">
            <a:spAutoFit/>
          </a:bodyPr>
          <a:lstStyle/>
          <a:p>
            <a:pPr marL="12700">
              <a:lnSpc>
                <a:spcPct val="100000"/>
              </a:lnSpc>
              <a:tabLst>
                <a:tab pos="394970" algn="l"/>
                <a:tab pos="1550670" algn="l"/>
                <a:tab pos="2215515" algn="l"/>
              </a:tabLst>
            </a:pPr>
            <a:r>
              <a:rPr sz="2000" spc="-5" dirty="0">
                <a:latin typeface="Arial"/>
                <a:cs typeface="Arial"/>
              </a:rPr>
              <a:t>a	m</a:t>
            </a:r>
            <a:r>
              <a:rPr sz="2000" spc="-15" dirty="0">
                <a:latin typeface="Arial"/>
                <a:cs typeface="Arial"/>
              </a:rPr>
              <a:t>e</a:t>
            </a:r>
            <a:r>
              <a:rPr sz="2000" spc="-5" dirty="0">
                <a:latin typeface="Arial"/>
                <a:cs typeface="Arial"/>
              </a:rPr>
              <a:t>tho</a:t>
            </a:r>
            <a:r>
              <a:rPr sz="2000" spc="-15" dirty="0">
                <a:latin typeface="Arial"/>
                <a:cs typeface="Arial"/>
              </a:rPr>
              <a:t>d</a:t>
            </a:r>
            <a:r>
              <a:rPr sz="2000" spc="-5" dirty="0">
                <a:latin typeface="Arial"/>
                <a:cs typeface="Arial"/>
              </a:rPr>
              <a:t>,</a:t>
            </a:r>
            <a:r>
              <a:rPr sz="2000" dirty="0">
                <a:latin typeface="Arial"/>
                <a:cs typeface="Arial"/>
              </a:rPr>
              <a:t>	</a:t>
            </a:r>
            <a:r>
              <a:rPr sz="2000" spc="-10" dirty="0">
                <a:latin typeface="Arial"/>
                <a:cs typeface="Arial"/>
              </a:rPr>
              <a:t>an</a:t>
            </a:r>
            <a:r>
              <a:rPr sz="2000" spc="-5" dirty="0">
                <a:latin typeface="Arial"/>
                <a:cs typeface="Arial"/>
              </a:rPr>
              <a:t>d</a:t>
            </a:r>
            <a:r>
              <a:rPr sz="2000" dirty="0">
                <a:latin typeface="Arial"/>
                <a:cs typeface="Arial"/>
              </a:rPr>
              <a:t>	</a:t>
            </a:r>
            <a:r>
              <a:rPr sz="2000" spc="-5" dirty="0">
                <a:latin typeface="Arial"/>
                <a:cs typeface="Arial"/>
              </a:rPr>
              <a:t>these</a:t>
            </a:r>
            <a:endParaRPr sz="2000">
              <a:latin typeface="Arial"/>
              <a:cs typeface="Arial"/>
            </a:endParaRPr>
          </a:p>
        </p:txBody>
      </p:sp>
      <p:sp>
        <p:nvSpPr>
          <p:cNvPr id="12" name="object 12"/>
          <p:cNvSpPr txBox="1"/>
          <p:nvPr/>
        </p:nvSpPr>
        <p:spPr>
          <a:xfrm>
            <a:off x="1990344" y="2913126"/>
            <a:ext cx="3817620" cy="314960"/>
          </a:xfrm>
          <a:prstGeom prst="rect">
            <a:avLst/>
          </a:prstGeom>
        </p:spPr>
        <p:txBody>
          <a:bodyPr vert="horz" wrap="square" lIns="0" tIns="0" rIns="0" bIns="0" rtlCol="0">
            <a:spAutoFit/>
          </a:bodyPr>
          <a:lstStyle/>
          <a:p>
            <a:pPr marL="12700">
              <a:lnSpc>
                <a:spcPct val="100000"/>
              </a:lnSpc>
              <a:tabLst>
                <a:tab pos="1739900" algn="l"/>
                <a:tab pos="2488565" algn="l"/>
                <a:tab pos="2971800" algn="l"/>
              </a:tabLst>
            </a:pPr>
            <a:r>
              <a:rPr sz="2000" spc="-5" dirty="0">
                <a:latin typeface="Arial"/>
                <a:cs typeface="Arial"/>
              </a:rPr>
              <a:t>speci</a:t>
            </a:r>
            <a:r>
              <a:rPr sz="2000" dirty="0">
                <a:latin typeface="Arial"/>
                <a:cs typeface="Arial"/>
              </a:rPr>
              <a:t>f</a:t>
            </a:r>
            <a:r>
              <a:rPr sz="2000" spc="-5" dirty="0">
                <a:latin typeface="Arial"/>
                <a:cs typeface="Arial"/>
              </a:rPr>
              <a:t>icatio</a:t>
            </a:r>
            <a:r>
              <a:rPr sz="2000" dirty="0">
                <a:latin typeface="Arial"/>
                <a:cs typeface="Arial"/>
              </a:rPr>
              <a:t>n</a:t>
            </a:r>
            <a:r>
              <a:rPr sz="2000" spc="-5" dirty="0">
                <a:latin typeface="Arial"/>
                <a:cs typeface="Arial"/>
              </a:rPr>
              <a:t>s</a:t>
            </a:r>
            <a:r>
              <a:rPr sz="2000" dirty="0">
                <a:latin typeface="Arial"/>
                <a:cs typeface="Arial"/>
              </a:rPr>
              <a:t>	</a:t>
            </a:r>
            <a:r>
              <a:rPr sz="2000" spc="-5" dirty="0">
                <a:latin typeface="Arial"/>
                <a:cs typeface="Arial"/>
              </a:rPr>
              <a:t>m</a:t>
            </a:r>
            <a:r>
              <a:rPr sz="2000" spc="-15" dirty="0">
                <a:latin typeface="Arial"/>
                <a:cs typeface="Arial"/>
              </a:rPr>
              <a:t>u</a:t>
            </a:r>
            <a:r>
              <a:rPr sz="2000" spc="-5" dirty="0">
                <a:latin typeface="Arial"/>
                <a:cs typeface="Arial"/>
              </a:rPr>
              <a:t>st</a:t>
            </a:r>
            <a:r>
              <a:rPr sz="2000" dirty="0">
                <a:latin typeface="Arial"/>
                <a:cs typeface="Arial"/>
              </a:rPr>
              <a:t>	</a:t>
            </a:r>
            <a:r>
              <a:rPr sz="2000" spc="-10" dirty="0">
                <a:latin typeface="Arial"/>
                <a:cs typeface="Arial"/>
              </a:rPr>
              <a:t>b</a:t>
            </a:r>
            <a:r>
              <a:rPr sz="2000" spc="-5" dirty="0">
                <a:latin typeface="Arial"/>
                <a:cs typeface="Arial"/>
              </a:rPr>
              <a:t>e</a:t>
            </a:r>
            <a:r>
              <a:rPr sz="2000" dirty="0">
                <a:latin typeface="Arial"/>
                <a:cs typeface="Arial"/>
              </a:rPr>
              <a:t>	</a:t>
            </a:r>
            <a:r>
              <a:rPr sz="2000" spc="-5" dirty="0">
                <a:latin typeface="Arial"/>
                <a:cs typeface="Arial"/>
              </a:rPr>
              <a:t>obeyed</a:t>
            </a:r>
            <a:endParaRPr sz="2000">
              <a:latin typeface="Arial"/>
              <a:cs typeface="Arial"/>
            </a:endParaRPr>
          </a:p>
        </p:txBody>
      </p:sp>
      <p:sp>
        <p:nvSpPr>
          <p:cNvPr id="13" name="object 13"/>
          <p:cNvSpPr txBox="1"/>
          <p:nvPr/>
        </p:nvSpPr>
        <p:spPr>
          <a:xfrm>
            <a:off x="5983478" y="2913126"/>
            <a:ext cx="2853690" cy="314960"/>
          </a:xfrm>
          <a:prstGeom prst="rect">
            <a:avLst/>
          </a:prstGeom>
        </p:spPr>
        <p:txBody>
          <a:bodyPr vert="horz" wrap="square" lIns="0" tIns="0" rIns="0" bIns="0" rtlCol="0">
            <a:spAutoFit/>
          </a:bodyPr>
          <a:lstStyle/>
          <a:p>
            <a:pPr marL="12700">
              <a:lnSpc>
                <a:spcPct val="100000"/>
              </a:lnSpc>
              <a:tabLst>
                <a:tab pos="1116330" algn="l"/>
                <a:tab pos="2474595" algn="l"/>
              </a:tabLst>
            </a:pPr>
            <a:r>
              <a:rPr sz="2000" spc="-5" dirty="0">
                <a:latin typeface="Arial"/>
                <a:cs typeface="Arial"/>
              </a:rPr>
              <a:t>whether	asse</a:t>
            </a:r>
            <a:r>
              <a:rPr sz="2000" spc="-15" dirty="0">
                <a:latin typeface="Arial"/>
                <a:cs typeface="Arial"/>
              </a:rPr>
              <a:t>r</a:t>
            </a:r>
            <a:r>
              <a:rPr sz="2000" spc="-5" dirty="0">
                <a:latin typeface="Arial"/>
                <a:cs typeface="Arial"/>
              </a:rPr>
              <a:t>tions</a:t>
            </a:r>
            <a:r>
              <a:rPr sz="2000" dirty="0">
                <a:latin typeface="Arial"/>
                <a:cs typeface="Arial"/>
              </a:rPr>
              <a:t>	</a:t>
            </a:r>
            <a:r>
              <a:rPr sz="2000" spc="-5" dirty="0">
                <a:latin typeface="Arial"/>
                <a:cs typeface="Arial"/>
              </a:rPr>
              <a:t>a</a:t>
            </a:r>
            <a:r>
              <a:rPr sz="2000" spc="-15" dirty="0">
                <a:latin typeface="Arial"/>
                <a:cs typeface="Arial"/>
              </a:rPr>
              <a:t>r</a:t>
            </a:r>
            <a:r>
              <a:rPr sz="2000" spc="-5" dirty="0">
                <a:latin typeface="Arial"/>
                <a:cs typeface="Arial"/>
              </a:rPr>
              <a:t>e</a:t>
            </a:r>
            <a:endParaRPr sz="2000">
              <a:latin typeface="Arial"/>
              <a:cs typeface="Arial"/>
            </a:endParaRPr>
          </a:p>
        </p:txBody>
      </p:sp>
      <p:sp>
        <p:nvSpPr>
          <p:cNvPr id="14" name="object 14"/>
          <p:cNvSpPr txBox="1">
            <a:spLocks noGrp="1"/>
          </p:cNvSpPr>
          <p:nvPr>
            <p:ph type="body" idx="1"/>
          </p:nvPr>
        </p:nvSpPr>
        <p:spPr>
          <a:prstGeom prst="rect">
            <a:avLst/>
          </a:prstGeom>
        </p:spPr>
        <p:txBody>
          <a:bodyPr vert="horz" wrap="square" lIns="0" tIns="1198625" rIns="0" bIns="0" rtlCol="0">
            <a:spAutoFit/>
          </a:bodyPr>
          <a:lstStyle/>
          <a:p>
            <a:pPr marL="755650">
              <a:lnSpc>
                <a:spcPct val="100000"/>
              </a:lnSpc>
            </a:pPr>
            <a:r>
              <a:rPr spc="-5" dirty="0"/>
              <a:t>enabled or</a:t>
            </a:r>
            <a:r>
              <a:rPr spc="-45" dirty="0"/>
              <a:t> </a:t>
            </a:r>
            <a:r>
              <a:rPr spc="-5" dirty="0"/>
              <a:t>disabled.</a:t>
            </a:r>
          </a:p>
          <a:p>
            <a:pPr marL="755650" marR="5080" indent="-285750" algn="just">
              <a:lnSpc>
                <a:spcPct val="80000"/>
              </a:lnSpc>
              <a:spcBef>
                <a:spcPts val="480"/>
              </a:spcBef>
              <a:buClr>
                <a:srgbClr val="333399"/>
              </a:buClr>
              <a:buFont typeface="Wingdings"/>
              <a:buChar char=""/>
              <a:tabLst>
                <a:tab pos="756285" algn="l"/>
              </a:tabLst>
            </a:pPr>
            <a:r>
              <a:rPr spc="-5" dirty="0"/>
              <a:t>Erroneous arguments should result in an appropriate  runtime exception (such as IllegalArgumentException, </a:t>
            </a:r>
            <a:r>
              <a:rPr spc="-15" dirty="0"/>
              <a:t>or </a:t>
            </a:r>
            <a:r>
              <a:rPr spc="525" dirty="0"/>
              <a:t> </a:t>
            </a:r>
            <a:r>
              <a:rPr dirty="0"/>
              <a:t>NullPointerException). </a:t>
            </a:r>
            <a:r>
              <a:rPr spc="-5" dirty="0"/>
              <a:t>An assertion failure </a:t>
            </a:r>
            <a:r>
              <a:rPr dirty="0"/>
              <a:t>will </a:t>
            </a:r>
            <a:r>
              <a:rPr spc="-5" dirty="0"/>
              <a:t>not throw </a:t>
            </a:r>
            <a:r>
              <a:rPr dirty="0"/>
              <a:t>an  </a:t>
            </a:r>
            <a:r>
              <a:rPr spc="-5" dirty="0"/>
              <a:t>appropriate</a:t>
            </a:r>
            <a:r>
              <a:rPr spc="-30" dirty="0"/>
              <a:t> </a:t>
            </a:r>
            <a:r>
              <a:rPr spc="-5" dirty="0"/>
              <a:t>exception.</a:t>
            </a:r>
          </a:p>
          <a:p>
            <a:pPr marL="355600" indent="-342900">
              <a:lnSpc>
                <a:spcPts val="2870"/>
              </a:lnSpc>
              <a:buClr>
                <a:srgbClr val="333399"/>
              </a:buClr>
              <a:buFont typeface="Wingdings"/>
              <a:buChar char=""/>
              <a:tabLst>
                <a:tab pos="354965" algn="l"/>
                <a:tab pos="355600" algn="l"/>
                <a:tab pos="934085" algn="l"/>
                <a:tab pos="1545590" algn="l"/>
                <a:tab pos="2225675" algn="l"/>
                <a:tab pos="3803650" algn="l"/>
                <a:tab pos="4246245" algn="l"/>
                <a:tab pos="4773930" algn="l"/>
                <a:tab pos="5453380" algn="l"/>
                <a:tab pos="6286500" algn="l"/>
                <a:tab pos="6981825" algn="l"/>
              </a:tabLst>
            </a:pPr>
            <a:r>
              <a:rPr sz="2400" dirty="0"/>
              <a:t>D</a:t>
            </a:r>
            <a:r>
              <a:rPr sz="2400" spc="-5" dirty="0"/>
              <a:t>o</a:t>
            </a:r>
            <a:r>
              <a:rPr sz="2400" dirty="0"/>
              <a:t>	</a:t>
            </a:r>
            <a:r>
              <a:rPr sz="2400" i="1" spc="-5" dirty="0">
                <a:latin typeface="Arial"/>
                <a:cs typeface="Arial"/>
              </a:rPr>
              <a:t>not</a:t>
            </a:r>
            <a:r>
              <a:rPr sz="2400" i="1" dirty="0">
                <a:latin typeface="Arial"/>
                <a:cs typeface="Arial"/>
              </a:rPr>
              <a:t>	</a:t>
            </a:r>
            <a:r>
              <a:rPr sz="2400" spc="-5" dirty="0"/>
              <a:t>use</a:t>
            </a:r>
            <a:r>
              <a:rPr sz="2400" dirty="0"/>
              <a:t>	</a:t>
            </a:r>
            <a:r>
              <a:rPr sz="2400" spc="-5" dirty="0"/>
              <a:t>asserti</a:t>
            </a:r>
            <a:r>
              <a:rPr sz="2400" dirty="0"/>
              <a:t>o</a:t>
            </a:r>
            <a:r>
              <a:rPr sz="2400" spc="-5" dirty="0"/>
              <a:t>ns</a:t>
            </a:r>
            <a:r>
              <a:rPr sz="2400" dirty="0"/>
              <a:t>	</a:t>
            </a:r>
            <a:r>
              <a:rPr sz="2400" spc="-5" dirty="0"/>
              <a:t>t</a:t>
            </a:r>
            <a:r>
              <a:rPr sz="2400" dirty="0"/>
              <a:t>o	</a:t>
            </a:r>
            <a:r>
              <a:rPr sz="2400" spc="-10" dirty="0"/>
              <a:t>d</a:t>
            </a:r>
            <a:r>
              <a:rPr sz="2400" spc="-5" dirty="0"/>
              <a:t>o</a:t>
            </a:r>
            <a:r>
              <a:rPr sz="2400" dirty="0"/>
              <a:t>	</a:t>
            </a:r>
            <a:r>
              <a:rPr sz="2400" spc="-5" dirty="0"/>
              <a:t>any</a:t>
            </a:r>
            <a:r>
              <a:rPr sz="2400" dirty="0"/>
              <a:t>	</a:t>
            </a:r>
            <a:r>
              <a:rPr sz="2400" spc="-5" dirty="0"/>
              <a:t>work</a:t>
            </a:r>
            <a:r>
              <a:rPr sz="2400" dirty="0"/>
              <a:t>	that	</a:t>
            </a:r>
            <a:r>
              <a:rPr sz="2400" spc="-5" dirty="0"/>
              <a:t>your</a:t>
            </a:r>
            <a:endParaRPr sz="2400">
              <a:latin typeface="Arial"/>
              <a:cs typeface="Arial"/>
            </a:endParaRPr>
          </a:p>
        </p:txBody>
      </p:sp>
      <p:sp>
        <p:nvSpPr>
          <p:cNvPr id="15" name="object 15"/>
          <p:cNvSpPr txBox="1"/>
          <p:nvPr/>
        </p:nvSpPr>
        <p:spPr>
          <a:xfrm>
            <a:off x="1590039" y="4789678"/>
            <a:ext cx="7246620" cy="1413510"/>
          </a:xfrm>
          <a:prstGeom prst="rect">
            <a:avLst/>
          </a:prstGeom>
        </p:spPr>
        <p:txBody>
          <a:bodyPr vert="horz" wrap="square" lIns="0" tIns="0" rIns="0" bIns="0" rtlCol="0">
            <a:spAutoFit/>
          </a:bodyPr>
          <a:lstStyle/>
          <a:p>
            <a:pPr marL="12700">
              <a:lnSpc>
                <a:spcPct val="100000"/>
              </a:lnSpc>
            </a:pPr>
            <a:r>
              <a:rPr sz="2400" spc="-5" dirty="0">
                <a:latin typeface="Arial"/>
                <a:cs typeface="Arial"/>
              </a:rPr>
              <a:t>application requires </a:t>
            </a:r>
            <a:r>
              <a:rPr sz="2400" dirty="0">
                <a:latin typeface="Arial"/>
                <a:cs typeface="Arial"/>
              </a:rPr>
              <a:t>for </a:t>
            </a:r>
            <a:r>
              <a:rPr sz="2400" spc="-5" dirty="0">
                <a:latin typeface="Arial"/>
                <a:cs typeface="Arial"/>
              </a:rPr>
              <a:t>correct</a:t>
            </a:r>
            <a:r>
              <a:rPr sz="2400" spc="80" dirty="0">
                <a:latin typeface="Arial"/>
                <a:cs typeface="Arial"/>
              </a:rPr>
              <a:t> </a:t>
            </a:r>
            <a:r>
              <a:rPr sz="2400" spc="-5" dirty="0">
                <a:latin typeface="Arial"/>
                <a:cs typeface="Arial"/>
              </a:rPr>
              <a:t>operation.</a:t>
            </a:r>
            <a:endParaRPr sz="2400">
              <a:latin typeface="Arial"/>
              <a:cs typeface="Arial"/>
            </a:endParaRPr>
          </a:p>
          <a:p>
            <a:pPr marL="412750" marR="5080" indent="-285750" algn="just">
              <a:lnSpc>
                <a:spcPct val="80000"/>
              </a:lnSpc>
              <a:spcBef>
                <a:spcPts val="490"/>
              </a:spcBef>
              <a:buClr>
                <a:srgbClr val="333399"/>
              </a:buClr>
              <a:buFont typeface="Wingdings"/>
              <a:buChar char=""/>
              <a:tabLst>
                <a:tab pos="413384" algn="l"/>
              </a:tabLst>
            </a:pPr>
            <a:r>
              <a:rPr sz="2000" spc="-5" dirty="0">
                <a:latin typeface="Arial"/>
                <a:cs typeface="Arial"/>
              </a:rPr>
              <a:t>Since assertions may be </a:t>
            </a:r>
            <a:r>
              <a:rPr sz="2000" dirty="0">
                <a:latin typeface="Arial"/>
                <a:cs typeface="Arial"/>
              </a:rPr>
              <a:t>disabled, </a:t>
            </a:r>
            <a:r>
              <a:rPr sz="2000" spc="-5" dirty="0">
                <a:latin typeface="Arial"/>
                <a:cs typeface="Arial"/>
              </a:rPr>
              <a:t>programs must not  assume that the boolean expression contained in </a:t>
            </a:r>
            <a:r>
              <a:rPr sz="2000" spc="-10" dirty="0">
                <a:latin typeface="Arial"/>
                <a:cs typeface="Arial"/>
              </a:rPr>
              <a:t>an  </a:t>
            </a:r>
            <a:r>
              <a:rPr sz="2000" spc="-5" dirty="0">
                <a:latin typeface="Arial"/>
                <a:cs typeface="Arial"/>
              </a:rPr>
              <a:t>assertion </a:t>
            </a:r>
            <a:r>
              <a:rPr sz="2000" dirty="0">
                <a:latin typeface="Arial"/>
                <a:cs typeface="Arial"/>
              </a:rPr>
              <a:t>will </a:t>
            </a:r>
            <a:r>
              <a:rPr sz="2000" spc="-5" dirty="0">
                <a:latin typeface="Arial"/>
                <a:cs typeface="Arial"/>
              </a:rPr>
              <a:t>be evaluated. </a:t>
            </a:r>
            <a:r>
              <a:rPr sz="2000" dirty="0">
                <a:latin typeface="Arial"/>
                <a:cs typeface="Arial"/>
              </a:rPr>
              <a:t>Violating </a:t>
            </a:r>
            <a:r>
              <a:rPr sz="2000" spc="-5" dirty="0">
                <a:latin typeface="Arial"/>
                <a:cs typeface="Arial"/>
              </a:rPr>
              <a:t>this rule has dire  consequences.</a:t>
            </a:r>
            <a:endParaRPr sz="20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spc="-5" dirty="0"/>
              <a:t>Exception</a:t>
            </a:r>
            <a:r>
              <a:rPr sz="2000" spc="-45" dirty="0"/>
              <a:t> </a:t>
            </a:r>
            <a:r>
              <a:rPr sz="2000" spc="-5" dirty="0"/>
              <a:t>Handling</a:t>
            </a:r>
            <a:endParaRPr sz="2000"/>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557526" y="5344667"/>
            <a:ext cx="4180204" cy="699135"/>
          </a:xfrm>
          <a:prstGeom prst="rect">
            <a:avLst/>
          </a:prstGeom>
        </p:spPr>
        <p:txBody>
          <a:bodyPr vert="horz" wrap="square" lIns="0" tIns="0" rIns="0" bIns="0" rtlCol="0">
            <a:spAutoFit/>
          </a:bodyPr>
          <a:lstStyle/>
          <a:p>
            <a:pPr marL="12700" marR="5080" algn="ctr">
              <a:lnSpc>
                <a:spcPct val="150000"/>
              </a:lnSpc>
            </a:pPr>
            <a:r>
              <a:rPr sz="1000" dirty="0">
                <a:latin typeface="Arial"/>
                <a:cs typeface="Arial"/>
              </a:rPr>
              <a:t>Please</a:t>
            </a:r>
            <a:r>
              <a:rPr sz="1000" spc="-35" dirty="0">
                <a:latin typeface="Arial"/>
                <a:cs typeface="Arial"/>
              </a:rPr>
              <a:t> </a:t>
            </a:r>
            <a:r>
              <a:rPr sz="1000" dirty="0">
                <a:latin typeface="Arial"/>
                <a:cs typeface="Arial"/>
              </a:rPr>
              <a:t>try</a:t>
            </a:r>
            <a:r>
              <a:rPr sz="1000" spc="-10" dirty="0">
                <a:latin typeface="Arial"/>
                <a:cs typeface="Arial"/>
              </a:rPr>
              <a:t> </a:t>
            </a:r>
            <a:r>
              <a:rPr sz="1000" dirty="0">
                <a:latin typeface="Arial"/>
                <a:cs typeface="Arial"/>
              </a:rPr>
              <a:t>to</a:t>
            </a:r>
            <a:r>
              <a:rPr sz="1000" spc="-10" dirty="0">
                <a:latin typeface="Arial"/>
                <a:cs typeface="Arial"/>
              </a:rPr>
              <a:t> </a:t>
            </a:r>
            <a:r>
              <a:rPr sz="1000" spc="-5" dirty="0">
                <a:latin typeface="Arial"/>
                <a:cs typeface="Arial"/>
              </a:rPr>
              <a:t>limit </a:t>
            </a:r>
            <a:r>
              <a:rPr sz="1000" dirty="0">
                <a:latin typeface="Arial"/>
                <a:cs typeface="Arial"/>
              </a:rPr>
              <a:t>the</a:t>
            </a:r>
            <a:r>
              <a:rPr sz="1000" spc="-25" dirty="0">
                <a:latin typeface="Arial"/>
                <a:cs typeface="Arial"/>
              </a:rPr>
              <a:t> </a:t>
            </a:r>
            <a:r>
              <a:rPr sz="1000" spc="-5" dirty="0">
                <a:latin typeface="Arial"/>
                <a:cs typeface="Arial"/>
              </a:rPr>
              <a:t>questions</a:t>
            </a:r>
            <a:r>
              <a:rPr sz="1000" spc="-25"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the</a:t>
            </a:r>
            <a:r>
              <a:rPr sz="1000" spc="-25" dirty="0">
                <a:latin typeface="Arial"/>
                <a:cs typeface="Arial"/>
              </a:rPr>
              <a:t> </a:t>
            </a:r>
            <a:r>
              <a:rPr sz="1000" dirty="0">
                <a:latin typeface="Arial"/>
                <a:cs typeface="Arial"/>
              </a:rPr>
              <a:t>topics</a:t>
            </a:r>
            <a:r>
              <a:rPr sz="1000" spc="-25" dirty="0">
                <a:latin typeface="Arial"/>
                <a:cs typeface="Arial"/>
              </a:rPr>
              <a:t> </a:t>
            </a:r>
            <a:r>
              <a:rPr sz="1000" spc="-5" dirty="0">
                <a:latin typeface="Arial"/>
                <a:cs typeface="Arial"/>
              </a:rPr>
              <a:t>discussed</a:t>
            </a:r>
            <a:r>
              <a:rPr sz="1000" spc="-40" dirty="0">
                <a:latin typeface="Arial"/>
                <a:cs typeface="Arial"/>
              </a:rPr>
              <a:t> </a:t>
            </a:r>
            <a:r>
              <a:rPr sz="1000" spc="-5" dirty="0">
                <a:latin typeface="Arial"/>
                <a:cs typeface="Arial"/>
              </a:rPr>
              <a:t>during</a:t>
            </a:r>
            <a:r>
              <a:rPr sz="1000" spc="-25" dirty="0">
                <a:latin typeface="Arial"/>
                <a:cs typeface="Arial"/>
              </a:rPr>
              <a:t> </a:t>
            </a:r>
            <a:r>
              <a:rPr sz="1000" dirty="0">
                <a:latin typeface="Arial"/>
                <a:cs typeface="Arial"/>
              </a:rPr>
              <a:t>the</a:t>
            </a:r>
            <a:r>
              <a:rPr sz="1000" spc="-25" dirty="0">
                <a:latin typeface="Arial"/>
                <a:cs typeface="Arial"/>
              </a:rPr>
              <a:t> </a:t>
            </a:r>
            <a:r>
              <a:rPr sz="1000" spc="-5" dirty="0">
                <a:latin typeface="Arial"/>
                <a:cs typeface="Arial"/>
              </a:rPr>
              <a:t>session.  Participants are encouraged </a:t>
            </a:r>
            <a:r>
              <a:rPr sz="1000" dirty="0">
                <a:latin typeface="Arial"/>
                <a:cs typeface="Arial"/>
              </a:rPr>
              <a:t>to </a:t>
            </a:r>
            <a:r>
              <a:rPr sz="1000" spc="-5" dirty="0">
                <a:latin typeface="Arial"/>
                <a:cs typeface="Arial"/>
              </a:rPr>
              <a:t>discuss other issues during </a:t>
            </a:r>
            <a:r>
              <a:rPr sz="1000" dirty="0">
                <a:latin typeface="Arial"/>
                <a:cs typeface="Arial"/>
              </a:rPr>
              <a:t>the</a:t>
            </a:r>
            <a:r>
              <a:rPr sz="1000" spc="-150" dirty="0">
                <a:latin typeface="Arial"/>
                <a:cs typeface="Arial"/>
              </a:rPr>
              <a:t> </a:t>
            </a:r>
            <a:r>
              <a:rPr sz="1000" spc="-5" dirty="0">
                <a:latin typeface="Arial"/>
                <a:cs typeface="Arial"/>
              </a:rPr>
              <a:t>breaks.</a:t>
            </a:r>
            <a:endParaRPr sz="1000">
              <a:latin typeface="Arial"/>
              <a:cs typeface="Arial"/>
            </a:endParaRPr>
          </a:p>
          <a:p>
            <a:pPr marL="1270" algn="ctr">
              <a:lnSpc>
                <a:spcPct val="100000"/>
              </a:lnSpc>
              <a:spcBef>
                <a:spcPts val="600"/>
              </a:spcBef>
            </a:pPr>
            <a:r>
              <a:rPr sz="1000" dirty="0">
                <a:latin typeface="Arial"/>
                <a:cs typeface="Arial"/>
              </a:rPr>
              <a:t>Thank</a:t>
            </a:r>
            <a:r>
              <a:rPr sz="1000" spc="-120" dirty="0">
                <a:latin typeface="Arial"/>
                <a:cs typeface="Arial"/>
              </a:rPr>
              <a:t> </a:t>
            </a:r>
            <a:r>
              <a:rPr sz="1000" spc="-5" dirty="0">
                <a:latin typeface="Arial"/>
                <a:cs typeface="Arial"/>
              </a:rPr>
              <a:t>you.</a:t>
            </a:r>
            <a:endParaRPr sz="1000">
              <a:latin typeface="Arial"/>
              <a:cs typeface="Arial"/>
            </a:endParaRPr>
          </a:p>
        </p:txBody>
      </p:sp>
      <p:sp>
        <p:nvSpPr>
          <p:cNvPr id="6" name="object 6"/>
          <p:cNvSpPr/>
          <p:nvPr/>
        </p:nvSpPr>
        <p:spPr>
          <a:xfrm>
            <a:off x="3659504" y="1924051"/>
            <a:ext cx="2046007" cy="303778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8" name="object 8"/>
          <p:cNvSpPr txBox="1"/>
          <p:nvPr/>
        </p:nvSpPr>
        <p:spPr>
          <a:xfrm>
            <a:off x="3556253" y="550926"/>
            <a:ext cx="3072765" cy="556895"/>
          </a:xfrm>
          <a:prstGeom prst="rect">
            <a:avLst/>
          </a:prstGeom>
        </p:spPr>
        <p:txBody>
          <a:bodyPr vert="horz" wrap="square" lIns="0" tIns="0" rIns="0" bIns="0" rtlCol="0">
            <a:spAutoFit/>
          </a:bodyPr>
          <a:lstStyle/>
          <a:p>
            <a:pPr marL="12700">
              <a:lnSpc>
                <a:spcPct val="100000"/>
              </a:lnSpc>
            </a:pPr>
            <a:r>
              <a:rPr sz="3600" b="1" dirty="0">
                <a:solidFill>
                  <a:srgbClr val="FFFFFF"/>
                </a:solidFill>
                <a:latin typeface="Arial"/>
                <a:cs typeface="Arial"/>
              </a:rPr>
              <a:t>Question</a:t>
            </a:r>
            <a:r>
              <a:rPr sz="3600" b="1" spc="-100" dirty="0">
                <a:solidFill>
                  <a:srgbClr val="FFFFFF"/>
                </a:solidFill>
                <a:latin typeface="Arial"/>
                <a:cs typeface="Arial"/>
              </a:rPr>
              <a:t> </a:t>
            </a:r>
            <a:r>
              <a:rPr sz="3600" b="1" spc="-5" dirty="0">
                <a:solidFill>
                  <a:srgbClr val="FFFFFF"/>
                </a:solidFill>
                <a:latin typeface="Arial"/>
                <a:cs typeface="Arial"/>
              </a:rPr>
              <a:t>time</a:t>
            </a:r>
            <a:endParaRPr sz="3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spc="-5" dirty="0"/>
              <a:t>Exception</a:t>
            </a:r>
            <a:r>
              <a:rPr sz="2000" spc="-45" dirty="0"/>
              <a:t> </a:t>
            </a:r>
            <a:r>
              <a:rPr sz="2000" spc="-5" dirty="0"/>
              <a:t>Handling</a:t>
            </a:r>
            <a:endParaRPr sz="2000"/>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5334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p:nvPr/>
        </p:nvSpPr>
        <p:spPr>
          <a:xfrm>
            <a:off x="1247139" y="570738"/>
            <a:ext cx="7588884" cy="2232025"/>
          </a:xfrm>
          <a:prstGeom prst="rect">
            <a:avLst/>
          </a:prstGeom>
        </p:spPr>
        <p:txBody>
          <a:bodyPr vert="horz" wrap="square" lIns="0" tIns="0" rIns="0" bIns="0" rtlCol="0">
            <a:spAutoFit/>
          </a:bodyPr>
          <a:lstStyle/>
          <a:p>
            <a:pPr marL="427990">
              <a:lnSpc>
                <a:spcPct val="100000"/>
              </a:lnSpc>
            </a:pPr>
            <a:r>
              <a:rPr sz="2400" b="1" spc="-5" dirty="0">
                <a:solidFill>
                  <a:srgbClr val="FFFFFF"/>
                </a:solidFill>
                <a:latin typeface="Arial"/>
                <a:cs typeface="Arial"/>
              </a:rPr>
              <a:t>Problems associated </a:t>
            </a:r>
            <a:r>
              <a:rPr sz="2400" b="1" dirty="0">
                <a:solidFill>
                  <a:srgbClr val="FFFFFF"/>
                </a:solidFill>
                <a:latin typeface="Arial"/>
                <a:cs typeface="Arial"/>
              </a:rPr>
              <a:t>with </a:t>
            </a:r>
            <a:r>
              <a:rPr sz="2400" b="1" spc="-5" dirty="0">
                <a:solidFill>
                  <a:srgbClr val="FFFFFF"/>
                </a:solidFill>
                <a:latin typeface="Arial"/>
                <a:cs typeface="Arial"/>
              </a:rPr>
              <a:t>Traditional</a:t>
            </a:r>
            <a:r>
              <a:rPr sz="2400" b="1" spc="10" dirty="0">
                <a:solidFill>
                  <a:srgbClr val="FFFFFF"/>
                </a:solidFill>
                <a:latin typeface="Arial"/>
                <a:cs typeface="Arial"/>
              </a:rPr>
              <a:t> </a:t>
            </a:r>
            <a:r>
              <a:rPr sz="2400" b="1" spc="-5" dirty="0">
                <a:solidFill>
                  <a:srgbClr val="FFFFFF"/>
                </a:solidFill>
                <a:latin typeface="Arial"/>
                <a:cs typeface="Arial"/>
              </a:rPr>
              <a:t>approach</a:t>
            </a:r>
            <a:endParaRPr sz="2400">
              <a:latin typeface="Arial"/>
              <a:cs typeface="Arial"/>
            </a:endParaRPr>
          </a:p>
          <a:p>
            <a:pPr>
              <a:lnSpc>
                <a:spcPct val="100000"/>
              </a:lnSpc>
              <a:spcBef>
                <a:spcPts val="45"/>
              </a:spcBef>
            </a:pPr>
            <a:endParaRPr sz="2150">
              <a:latin typeface="Times New Roman"/>
              <a:cs typeface="Times New Roman"/>
            </a:endParaRPr>
          </a:p>
          <a:p>
            <a:pPr marL="546100" marR="5080" indent="-533400" algn="just">
              <a:lnSpc>
                <a:spcPct val="100000"/>
              </a:lnSpc>
              <a:spcBef>
                <a:spcPts val="5"/>
              </a:spcBef>
              <a:buClr>
                <a:srgbClr val="333399"/>
              </a:buClr>
              <a:buFont typeface="Wingdings"/>
              <a:buChar char=""/>
              <a:tabLst>
                <a:tab pos="546735" algn="l"/>
              </a:tabLst>
            </a:pPr>
            <a:r>
              <a:rPr sz="2400" dirty="0">
                <a:latin typeface="Arial"/>
                <a:cs typeface="Arial"/>
              </a:rPr>
              <a:t>The caller </a:t>
            </a:r>
            <a:r>
              <a:rPr sz="2400" spc="-5" dirty="0">
                <a:latin typeface="Arial"/>
                <a:cs typeface="Arial"/>
              </a:rPr>
              <a:t>of </a:t>
            </a:r>
            <a:r>
              <a:rPr sz="2400" dirty="0">
                <a:latin typeface="Arial"/>
                <a:cs typeface="Arial"/>
              </a:rPr>
              <a:t>the function is notified if the </a:t>
            </a:r>
            <a:r>
              <a:rPr sz="2400" spc="-5" dirty="0">
                <a:latin typeface="Arial"/>
                <a:cs typeface="Arial"/>
              </a:rPr>
              <a:t>function  was executed successfully or not by returning a  value.</a:t>
            </a:r>
            <a:endParaRPr sz="2400">
              <a:latin typeface="Arial"/>
              <a:cs typeface="Arial"/>
            </a:endParaRPr>
          </a:p>
          <a:p>
            <a:pPr marL="546100" indent="-533400">
              <a:lnSpc>
                <a:spcPct val="100000"/>
              </a:lnSpc>
              <a:spcBef>
                <a:spcPts val="575"/>
              </a:spcBef>
              <a:buClr>
                <a:srgbClr val="333399"/>
              </a:buClr>
              <a:buFont typeface="Wingdings"/>
              <a:buChar char=""/>
              <a:tabLst>
                <a:tab pos="546100" algn="l"/>
                <a:tab pos="546735" algn="l"/>
                <a:tab pos="1321435" algn="l"/>
                <a:tab pos="1962785" algn="l"/>
                <a:tab pos="3486785" algn="l"/>
                <a:tab pos="3822700" algn="l"/>
                <a:tab pos="5057140" algn="l"/>
                <a:tab pos="5715635" algn="l"/>
                <a:tab pos="6443345" algn="l"/>
                <a:tab pos="7406005" algn="l"/>
              </a:tabLst>
            </a:pPr>
            <a:r>
              <a:rPr sz="2400" dirty="0">
                <a:latin typeface="Arial"/>
                <a:cs typeface="Arial"/>
              </a:rPr>
              <a:t>With	this	</a:t>
            </a:r>
            <a:r>
              <a:rPr sz="2400" spc="-5" dirty="0">
                <a:latin typeface="Arial"/>
                <a:cs typeface="Arial"/>
              </a:rPr>
              <a:t>approa</a:t>
            </a:r>
            <a:r>
              <a:rPr sz="2400" dirty="0">
                <a:latin typeface="Arial"/>
                <a:cs typeface="Arial"/>
              </a:rPr>
              <a:t>ch,	</a:t>
            </a:r>
            <a:r>
              <a:rPr sz="2400" spc="-5" dirty="0">
                <a:latin typeface="Arial"/>
                <a:cs typeface="Arial"/>
              </a:rPr>
              <a:t>a</a:t>
            </a:r>
            <a:r>
              <a:rPr sz="2400" dirty="0">
                <a:latin typeface="Arial"/>
                <a:cs typeface="Arial"/>
              </a:rPr>
              <a:t>	func</a:t>
            </a:r>
            <a:r>
              <a:rPr sz="2400" spc="-10" dirty="0">
                <a:latin typeface="Arial"/>
                <a:cs typeface="Arial"/>
              </a:rPr>
              <a:t>t</a:t>
            </a:r>
            <a:r>
              <a:rPr sz="2400" spc="-5" dirty="0">
                <a:latin typeface="Arial"/>
                <a:cs typeface="Arial"/>
              </a:rPr>
              <a:t>ion</a:t>
            </a:r>
            <a:r>
              <a:rPr sz="2400" dirty="0">
                <a:latin typeface="Arial"/>
                <a:cs typeface="Arial"/>
              </a:rPr>
              <a:t>	</a:t>
            </a:r>
            <a:r>
              <a:rPr sz="2400" spc="-5" dirty="0">
                <a:latin typeface="Arial"/>
                <a:cs typeface="Arial"/>
              </a:rPr>
              <a:t>can</a:t>
            </a:r>
            <a:r>
              <a:rPr sz="2400" dirty="0">
                <a:latin typeface="Arial"/>
                <a:cs typeface="Arial"/>
              </a:rPr>
              <a:t>	</a:t>
            </a:r>
            <a:r>
              <a:rPr sz="2400" spc="-5" dirty="0">
                <a:latin typeface="Arial"/>
                <a:cs typeface="Arial"/>
              </a:rPr>
              <a:t>onl</a:t>
            </a:r>
            <a:r>
              <a:rPr sz="2400" dirty="0">
                <a:latin typeface="Arial"/>
                <a:cs typeface="Arial"/>
              </a:rPr>
              <a:t>y	ret</a:t>
            </a:r>
            <a:r>
              <a:rPr sz="2400" spc="-10" dirty="0">
                <a:latin typeface="Arial"/>
                <a:cs typeface="Arial"/>
              </a:rPr>
              <a:t>u</a:t>
            </a:r>
            <a:r>
              <a:rPr sz="2400" spc="-5" dirty="0">
                <a:latin typeface="Arial"/>
                <a:cs typeface="Arial"/>
              </a:rPr>
              <a:t>rn</a:t>
            </a:r>
            <a:r>
              <a:rPr sz="2400" dirty="0">
                <a:latin typeface="Arial"/>
                <a:cs typeface="Arial"/>
              </a:rPr>
              <a:t>	</a:t>
            </a:r>
            <a:r>
              <a:rPr sz="2400" spc="-5" dirty="0">
                <a:latin typeface="Arial"/>
                <a:cs typeface="Arial"/>
              </a:rPr>
              <a:t>a</a:t>
            </a:r>
            <a:endParaRPr sz="2400">
              <a:latin typeface="Arial"/>
              <a:cs typeface="Arial"/>
            </a:endParaRPr>
          </a:p>
        </p:txBody>
      </p:sp>
      <p:sp>
        <p:nvSpPr>
          <p:cNvPr id="7" name="object 7"/>
          <p:cNvSpPr txBox="1"/>
          <p:nvPr/>
        </p:nvSpPr>
        <p:spPr>
          <a:xfrm>
            <a:off x="3468623" y="2792984"/>
            <a:ext cx="1077595" cy="741680"/>
          </a:xfrm>
          <a:prstGeom prst="rect">
            <a:avLst/>
          </a:prstGeom>
        </p:spPr>
        <p:txBody>
          <a:bodyPr vert="horz" wrap="square" lIns="0" tIns="0" rIns="0" bIns="0" rtlCol="0">
            <a:spAutoFit/>
          </a:bodyPr>
          <a:lstStyle/>
          <a:p>
            <a:pPr marL="151765" marR="5080" indent="-139700">
              <a:lnSpc>
                <a:spcPct val="100000"/>
              </a:lnSpc>
              <a:tabLst>
                <a:tab pos="606425" algn="l"/>
              </a:tabLst>
            </a:pPr>
            <a:r>
              <a:rPr sz="2400" spc="-5" dirty="0">
                <a:latin typeface="Arial"/>
                <a:cs typeface="Arial"/>
              </a:rPr>
              <a:t>in</a:t>
            </a:r>
            <a:r>
              <a:rPr sz="2400" dirty="0">
                <a:latin typeface="Arial"/>
                <a:cs typeface="Arial"/>
              </a:rPr>
              <a:t>d</a:t>
            </a:r>
            <a:r>
              <a:rPr sz="2400" spc="-5" dirty="0">
                <a:latin typeface="Arial"/>
                <a:cs typeface="Arial"/>
              </a:rPr>
              <a:t>icate  or	not</a:t>
            </a:r>
            <a:endParaRPr sz="2400">
              <a:latin typeface="Arial"/>
              <a:cs typeface="Arial"/>
            </a:endParaRPr>
          </a:p>
        </p:txBody>
      </p:sp>
      <p:sp>
        <p:nvSpPr>
          <p:cNvPr id="8" name="object 8"/>
          <p:cNvSpPr txBox="1"/>
          <p:nvPr/>
        </p:nvSpPr>
        <p:spPr>
          <a:xfrm>
            <a:off x="4669535" y="2792984"/>
            <a:ext cx="4166870" cy="741680"/>
          </a:xfrm>
          <a:prstGeom prst="rect">
            <a:avLst/>
          </a:prstGeom>
        </p:spPr>
        <p:txBody>
          <a:bodyPr vert="horz" wrap="square" lIns="0" tIns="0" rIns="0" bIns="0" rtlCol="0">
            <a:spAutoFit/>
          </a:bodyPr>
          <a:lstStyle/>
          <a:p>
            <a:pPr marL="12700" marR="5080" indent="203200">
              <a:lnSpc>
                <a:spcPct val="100000"/>
              </a:lnSpc>
              <a:tabLst>
                <a:tab pos="705485" algn="l"/>
                <a:tab pos="1496060" algn="l"/>
                <a:tab pos="1803400" algn="l"/>
                <a:tab pos="2783205" algn="l"/>
                <a:tab pos="2916555" algn="l"/>
                <a:tab pos="3458210" algn="l"/>
              </a:tabLst>
            </a:pPr>
            <a:r>
              <a:rPr sz="2400" dirty="0">
                <a:latin typeface="Arial"/>
                <a:cs typeface="Arial"/>
              </a:rPr>
              <a:t>if	</a:t>
            </a:r>
            <a:r>
              <a:rPr sz="2400" spc="-555" dirty="0">
                <a:latin typeface="Arial"/>
                <a:cs typeface="Arial"/>
              </a:rPr>
              <a:t> the	</a:t>
            </a:r>
            <a:r>
              <a:rPr sz="2400" spc="-5" dirty="0">
                <a:latin typeface="Arial"/>
                <a:cs typeface="Arial"/>
              </a:rPr>
              <a:t>function		executed  and	cannot	return	any	other</a:t>
            </a:r>
            <a:endParaRPr sz="2400">
              <a:latin typeface="Arial"/>
              <a:cs typeface="Arial"/>
            </a:endParaRPr>
          </a:p>
        </p:txBody>
      </p:sp>
      <p:sp>
        <p:nvSpPr>
          <p:cNvPr id="9" name="object 9"/>
          <p:cNvSpPr txBox="1"/>
          <p:nvPr/>
        </p:nvSpPr>
        <p:spPr>
          <a:xfrm>
            <a:off x="1780794" y="2792984"/>
            <a:ext cx="1668780" cy="1107440"/>
          </a:xfrm>
          <a:prstGeom prst="rect">
            <a:avLst/>
          </a:prstGeom>
        </p:spPr>
        <p:txBody>
          <a:bodyPr vert="horz" wrap="square" lIns="0" tIns="0" rIns="0" bIns="0" rtlCol="0">
            <a:spAutoFit/>
          </a:bodyPr>
          <a:lstStyle/>
          <a:p>
            <a:pPr marL="12700" marR="5080">
              <a:lnSpc>
                <a:spcPct val="100000"/>
              </a:lnSpc>
              <a:tabLst>
                <a:tab pos="1094105" algn="l"/>
              </a:tabLst>
            </a:pPr>
            <a:r>
              <a:rPr sz="2400" spc="-5" dirty="0">
                <a:latin typeface="Arial"/>
                <a:cs typeface="Arial"/>
              </a:rPr>
              <a:t>value	to  successfully  value.</a:t>
            </a:r>
            <a:endParaRPr sz="2400">
              <a:latin typeface="Arial"/>
              <a:cs typeface="Arial"/>
            </a:endParaRPr>
          </a:p>
        </p:txBody>
      </p:sp>
      <p:sp>
        <p:nvSpPr>
          <p:cNvPr id="10" name="object 10"/>
          <p:cNvSpPr txBox="1"/>
          <p:nvPr/>
        </p:nvSpPr>
        <p:spPr>
          <a:xfrm>
            <a:off x="1247139" y="3963670"/>
            <a:ext cx="7590155" cy="2716530"/>
          </a:xfrm>
          <a:prstGeom prst="rect">
            <a:avLst/>
          </a:prstGeom>
        </p:spPr>
        <p:txBody>
          <a:bodyPr vert="horz" wrap="square" lIns="0" tIns="0" rIns="0" bIns="0" rtlCol="0">
            <a:spAutoFit/>
          </a:bodyPr>
          <a:lstStyle/>
          <a:p>
            <a:pPr marL="546100" marR="5080" indent="-533400" algn="just">
              <a:lnSpc>
                <a:spcPct val="100000"/>
              </a:lnSpc>
              <a:buClr>
                <a:srgbClr val="333399"/>
              </a:buClr>
              <a:buFont typeface="Wingdings"/>
              <a:buChar char=""/>
              <a:tabLst>
                <a:tab pos="546735" algn="l"/>
              </a:tabLst>
            </a:pPr>
            <a:r>
              <a:rPr sz="2400" spc="-5" dirty="0">
                <a:latin typeface="Arial"/>
                <a:cs typeface="Arial"/>
              </a:rPr>
              <a:t>Since </a:t>
            </a:r>
            <a:r>
              <a:rPr sz="2400" dirty="0">
                <a:latin typeface="Arial"/>
                <a:cs typeface="Arial"/>
              </a:rPr>
              <a:t>the function returns </a:t>
            </a:r>
            <a:r>
              <a:rPr sz="2400" spc="-5" dirty="0">
                <a:latin typeface="Arial"/>
                <a:cs typeface="Arial"/>
              </a:rPr>
              <a:t>a </a:t>
            </a:r>
            <a:r>
              <a:rPr sz="2400" dirty="0">
                <a:latin typeface="Arial"/>
                <a:cs typeface="Arial"/>
              </a:rPr>
              <a:t>value, the caller </a:t>
            </a:r>
            <a:r>
              <a:rPr sz="2400" spc="-5" dirty="0">
                <a:latin typeface="Arial"/>
                <a:cs typeface="Arial"/>
              </a:rPr>
              <a:t>is not  bound or forced to receive </a:t>
            </a:r>
            <a:r>
              <a:rPr sz="2400" dirty="0">
                <a:latin typeface="Arial"/>
                <a:cs typeface="Arial"/>
              </a:rPr>
              <a:t>the </a:t>
            </a:r>
            <a:r>
              <a:rPr sz="2400" spc="-5" dirty="0">
                <a:latin typeface="Arial"/>
                <a:cs typeface="Arial"/>
              </a:rPr>
              <a:t>same and can simply  ignore</a:t>
            </a:r>
            <a:r>
              <a:rPr sz="2400" spc="-65" dirty="0">
                <a:latin typeface="Arial"/>
                <a:cs typeface="Arial"/>
              </a:rPr>
              <a:t> </a:t>
            </a:r>
            <a:r>
              <a:rPr sz="2400" spc="-5" dirty="0">
                <a:latin typeface="Arial"/>
                <a:cs typeface="Arial"/>
              </a:rPr>
              <a:t>it.</a:t>
            </a:r>
            <a:endParaRPr sz="2400">
              <a:latin typeface="Arial"/>
              <a:cs typeface="Arial"/>
            </a:endParaRPr>
          </a:p>
          <a:p>
            <a:pPr marL="546100" marR="5080" indent="-533400" algn="just">
              <a:lnSpc>
                <a:spcPct val="100000"/>
              </a:lnSpc>
              <a:spcBef>
                <a:spcPts val="575"/>
              </a:spcBef>
              <a:buClr>
                <a:srgbClr val="333399"/>
              </a:buClr>
              <a:buFont typeface="Wingdings"/>
              <a:buChar char=""/>
              <a:tabLst>
                <a:tab pos="546735" algn="l"/>
              </a:tabLst>
            </a:pPr>
            <a:r>
              <a:rPr sz="2400" dirty="0">
                <a:latin typeface="Arial"/>
                <a:cs typeface="Arial"/>
              </a:rPr>
              <a:t>Any </a:t>
            </a:r>
            <a:r>
              <a:rPr sz="2400" spc="-5" dirty="0">
                <a:latin typeface="Arial"/>
                <a:cs typeface="Arial"/>
              </a:rPr>
              <a:t>error </a:t>
            </a:r>
            <a:r>
              <a:rPr sz="2400" dirty="0">
                <a:latin typeface="Arial"/>
                <a:cs typeface="Arial"/>
              </a:rPr>
              <a:t>handling </a:t>
            </a:r>
            <a:r>
              <a:rPr sz="2400" spc="-5" dirty="0">
                <a:latin typeface="Arial"/>
                <a:cs typeface="Arial"/>
              </a:rPr>
              <a:t>will be done in a </a:t>
            </a:r>
            <a:r>
              <a:rPr sz="2400" dirty="0">
                <a:latin typeface="Arial"/>
                <a:cs typeface="Arial"/>
              </a:rPr>
              <a:t>series </a:t>
            </a:r>
            <a:r>
              <a:rPr sz="2400" spc="-5" dirty="0">
                <a:latin typeface="Arial"/>
                <a:cs typeface="Arial"/>
              </a:rPr>
              <a:t>of  if….else </a:t>
            </a:r>
            <a:r>
              <a:rPr sz="2400" dirty="0">
                <a:latin typeface="Arial"/>
                <a:cs typeface="Arial"/>
              </a:rPr>
              <a:t>blocks, </a:t>
            </a:r>
            <a:r>
              <a:rPr sz="2400" spc="-5" dirty="0">
                <a:latin typeface="Arial"/>
                <a:cs typeface="Arial"/>
              </a:rPr>
              <a:t>which leads to cluttered</a:t>
            </a:r>
            <a:r>
              <a:rPr sz="2400" spc="65" dirty="0">
                <a:latin typeface="Arial"/>
                <a:cs typeface="Arial"/>
              </a:rPr>
              <a:t> </a:t>
            </a:r>
            <a:r>
              <a:rPr sz="2400" spc="-5" dirty="0">
                <a:latin typeface="Arial"/>
                <a:cs typeface="Arial"/>
              </a:rPr>
              <a:t>code.</a:t>
            </a:r>
            <a:endParaRPr sz="2400">
              <a:latin typeface="Arial"/>
              <a:cs typeface="Arial"/>
            </a:endParaRPr>
          </a:p>
          <a:p>
            <a:pPr marL="546100" marR="6350" indent="-533400" algn="just">
              <a:lnSpc>
                <a:spcPct val="100000"/>
              </a:lnSpc>
              <a:spcBef>
                <a:spcPts val="575"/>
              </a:spcBef>
              <a:buClr>
                <a:srgbClr val="333399"/>
              </a:buClr>
              <a:buFont typeface="Wingdings"/>
              <a:buChar char=""/>
              <a:tabLst>
                <a:tab pos="546735" algn="l"/>
              </a:tabLst>
            </a:pPr>
            <a:r>
              <a:rPr sz="2400" dirty="0">
                <a:latin typeface="Arial"/>
                <a:cs typeface="Arial"/>
              </a:rPr>
              <a:t>With </a:t>
            </a:r>
            <a:r>
              <a:rPr sz="2400" spc="-5" dirty="0">
                <a:latin typeface="Arial"/>
                <a:cs typeface="Arial"/>
              </a:rPr>
              <a:t>no clear </a:t>
            </a:r>
            <a:r>
              <a:rPr sz="2400" dirty="0">
                <a:latin typeface="Arial"/>
                <a:cs typeface="Arial"/>
              </a:rPr>
              <a:t>separation </a:t>
            </a:r>
            <a:r>
              <a:rPr sz="2400" spc="-5" dirty="0">
                <a:latin typeface="Arial"/>
                <a:cs typeface="Arial"/>
              </a:rPr>
              <a:t>of error </a:t>
            </a:r>
            <a:r>
              <a:rPr sz="2400" dirty="0">
                <a:latin typeface="Arial"/>
                <a:cs typeface="Arial"/>
              </a:rPr>
              <a:t>handling </a:t>
            </a:r>
            <a:r>
              <a:rPr sz="2400" spc="-5" dirty="0">
                <a:latin typeface="Arial"/>
                <a:cs typeface="Arial"/>
              </a:rPr>
              <a:t>code,  maintainability of </a:t>
            </a:r>
            <a:r>
              <a:rPr sz="2400" dirty="0">
                <a:latin typeface="Arial"/>
                <a:cs typeface="Arial"/>
              </a:rPr>
              <a:t>the </a:t>
            </a:r>
            <a:r>
              <a:rPr sz="2400" spc="-5" dirty="0">
                <a:latin typeface="Arial"/>
                <a:cs typeface="Arial"/>
              </a:rPr>
              <a:t>code becomes</a:t>
            </a:r>
            <a:r>
              <a:rPr sz="2400" spc="75" dirty="0">
                <a:latin typeface="Arial"/>
                <a:cs typeface="Arial"/>
              </a:rPr>
              <a:t> </a:t>
            </a:r>
            <a:r>
              <a:rPr sz="2400" spc="-5" dirty="0">
                <a:latin typeface="Arial"/>
                <a:cs typeface="Arial"/>
              </a:rPr>
              <a:t>tedious.</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313940">
              <a:lnSpc>
                <a:spcPct val="100000"/>
              </a:lnSpc>
            </a:pPr>
            <a:r>
              <a:rPr spc="-5" dirty="0"/>
              <a:t>Error handling in</a:t>
            </a:r>
            <a:r>
              <a:rPr spc="-55" dirty="0"/>
              <a:t> </a:t>
            </a:r>
            <a:r>
              <a:rPr spc="-5" dirty="0"/>
              <a:t>Java</a:t>
            </a:r>
          </a:p>
        </p:txBody>
      </p:sp>
      <p:sp>
        <p:nvSpPr>
          <p:cNvPr id="7" name="object 7"/>
          <p:cNvSpPr txBox="1"/>
          <p:nvPr/>
        </p:nvSpPr>
        <p:spPr>
          <a:xfrm>
            <a:off x="5889497" y="1179321"/>
            <a:ext cx="1373505" cy="436245"/>
          </a:xfrm>
          <a:prstGeom prst="rect">
            <a:avLst/>
          </a:prstGeom>
        </p:spPr>
        <p:txBody>
          <a:bodyPr vert="horz" wrap="square" lIns="0" tIns="0" rIns="0" bIns="0" rtlCol="0">
            <a:spAutoFit/>
          </a:bodyPr>
          <a:lstStyle/>
          <a:p>
            <a:pPr marL="12700">
              <a:lnSpc>
                <a:spcPct val="100000"/>
              </a:lnSpc>
            </a:pPr>
            <a:r>
              <a:rPr sz="2800" dirty="0">
                <a:latin typeface="Arial"/>
                <a:cs typeface="Arial"/>
              </a:rPr>
              <a:t>ha</a:t>
            </a:r>
            <a:r>
              <a:rPr sz="2800" spc="5" dirty="0">
                <a:latin typeface="Arial"/>
                <a:cs typeface="Arial"/>
              </a:rPr>
              <a:t>n</a:t>
            </a:r>
            <a:r>
              <a:rPr sz="2800" dirty="0">
                <a:latin typeface="Arial"/>
                <a:cs typeface="Arial"/>
              </a:rPr>
              <a:t>dli</a:t>
            </a:r>
            <a:r>
              <a:rPr sz="2800" spc="5" dirty="0">
                <a:latin typeface="Arial"/>
                <a:cs typeface="Arial"/>
              </a:rPr>
              <a:t>n</a:t>
            </a:r>
            <a:r>
              <a:rPr sz="2800" dirty="0">
                <a:latin typeface="Arial"/>
                <a:cs typeface="Arial"/>
              </a:rPr>
              <a:t>g</a:t>
            </a:r>
            <a:endParaRPr sz="2800">
              <a:latin typeface="Arial"/>
              <a:cs typeface="Arial"/>
            </a:endParaRPr>
          </a:p>
        </p:txBody>
      </p:sp>
      <p:sp>
        <p:nvSpPr>
          <p:cNvPr id="8" name="object 8"/>
          <p:cNvSpPr txBox="1"/>
          <p:nvPr/>
        </p:nvSpPr>
        <p:spPr>
          <a:xfrm>
            <a:off x="7450073" y="1179321"/>
            <a:ext cx="1284605" cy="436245"/>
          </a:xfrm>
          <a:prstGeom prst="rect">
            <a:avLst/>
          </a:prstGeom>
        </p:spPr>
        <p:txBody>
          <a:bodyPr vert="horz" wrap="square" lIns="0" tIns="0" rIns="0" bIns="0" rtlCol="0">
            <a:spAutoFit/>
          </a:bodyPr>
          <a:lstStyle/>
          <a:p>
            <a:pPr marL="12700">
              <a:lnSpc>
                <a:spcPct val="100000"/>
              </a:lnSpc>
              <a:tabLst>
                <a:tab pos="478790" algn="l"/>
              </a:tabLst>
            </a:pPr>
            <a:r>
              <a:rPr sz="2800" spc="-5" dirty="0">
                <a:latin typeface="Arial"/>
                <a:cs typeface="Arial"/>
              </a:rPr>
              <a:t>i</a:t>
            </a:r>
            <a:r>
              <a:rPr sz="2800" dirty="0">
                <a:latin typeface="Arial"/>
                <a:cs typeface="Arial"/>
              </a:rPr>
              <a:t>s	do</a:t>
            </a:r>
            <a:r>
              <a:rPr sz="2800" spc="5" dirty="0">
                <a:latin typeface="Arial"/>
                <a:cs typeface="Arial"/>
              </a:rPr>
              <a:t>n</a:t>
            </a:r>
            <a:r>
              <a:rPr sz="2800" dirty="0">
                <a:latin typeface="Arial"/>
                <a:cs typeface="Arial"/>
              </a:rPr>
              <a:t>e</a:t>
            </a:r>
            <a:endParaRPr sz="2800">
              <a:latin typeface="Arial"/>
              <a:cs typeface="Arial"/>
            </a:endParaRPr>
          </a:p>
        </p:txBody>
      </p:sp>
      <p:sp>
        <p:nvSpPr>
          <p:cNvPr id="9" name="object 9"/>
          <p:cNvSpPr txBox="1"/>
          <p:nvPr/>
        </p:nvSpPr>
        <p:spPr>
          <a:xfrm>
            <a:off x="1145539" y="1179321"/>
            <a:ext cx="4557395" cy="1374775"/>
          </a:xfrm>
          <a:prstGeom prst="rect">
            <a:avLst/>
          </a:prstGeom>
        </p:spPr>
        <p:txBody>
          <a:bodyPr vert="horz" wrap="square" lIns="0" tIns="0" rIns="0" bIns="0" rtlCol="0">
            <a:spAutoFit/>
          </a:bodyPr>
          <a:lstStyle/>
          <a:p>
            <a:pPr marL="546100" indent="-533400">
              <a:lnSpc>
                <a:spcPct val="100000"/>
              </a:lnSpc>
              <a:buClr>
                <a:srgbClr val="333399"/>
              </a:buClr>
              <a:buFont typeface="Wingdings"/>
              <a:buChar char=""/>
              <a:tabLst>
                <a:tab pos="545465" algn="l"/>
                <a:tab pos="546100" algn="l"/>
                <a:tab pos="1766570" algn="l"/>
                <a:tab pos="3165475" algn="l"/>
                <a:tab pos="3792220" algn="l"/>
              </a:tabLst>
            </a:pPr>
            <a:r>
              <a:rPr sz="2800" dirty="0">
                <a:latin typeface="Arial"/>
                <a:cs typeface="Arial"/>
              </a:rPr>
              <a:t>Java’s	support	for	error</a:t>
            </a:r>
            <a:endParaRPr sz="2800">
              <a:latin typeface="Arial"/>
              <a:cs typeface="Arial"/>
            </a:endParaRPr>
          </a:p>
          <a:p>
            <a:pPr marL="545465">
              <a:lnSpc>
                <a:spcPct val="100000"/>
              </a:lnSpc>
            </a:pPr>
            <a:r>
              <a:rPr sz="2800" dirty="0">
                <a:latin typeface="Arial"/>
                <a:cs typeface="Arial"/>
              </a:rPr>
              <a:t>through</a:t>
            </a:r>
            <a:r>
              <a:rPr sz="2800" spc="-65" dirty="0">
                <a:latin typeface="Arial"/>
                <a:cs typeface="Arial"/>
              </a:rPr>
              <a:t> </a:t>
            </a:r>
            <a:r>
              <a:rPr sz="2800" dirty="0">
                <a:latin typeface="Arial"/>
                <a:cs typeface="Arial"/>
              </a:rPr>
              <a:t>Exceptions.</a:t>
            </a:r>
            <a:endParaRPr sz="2800">
              <a:latin typeface="Arial"/>
              <a:cs typeface="Arial"/>
            </a:endParaRPr>
          </a:p>
          <a:p>
            <a:pPr marL="546100" indent="-533400">
              <a:lnSpc>
                <a:spcPct val="100000"/>
              </a:lnSpc>
              <a:spcBef>
                <a:spcPts val="670"/>
              </a:spcBef>
              <a:buClr>
                <a:srgbClr val="333399"/>
              </a:buClr>
              <a:buFont typeface="Wingdings"/>
              <a:buChar char=""/>
              <a:tabLst>
                <a:tab pos="545465" algn="l"/>
                <a:tab pos="546100" algn="l"/>
              </a:tabLst>
            </a:pPr>
            <a:r>
              <a:rPr sz="2800" b="1" dirty="0">
                <a:latin typeface="Arial"/>
                <a:cs typeface="Arial"/>
              </a:rPr>
              <a:t>What is an</a:t>
            </a:r>
            <a:r>
              <a:rPr sz="2800" b="1" spc="-95" dirty="0">
                <a:latin typeface="Arial"/>
                <a:cs typeface="Arial"/>
              </a:rPr>
              <a:t> </a:t>
            </a:r>
            <a:r>
              <a:rPr sz="2800" b="1" dirty="0">
                <a:latin typeface="Arial"/>
                <a:cs typeface="Arial"/>
              </a:rPr>
              <a:t>Exception?</a:t>
            </a:r>
            <a:endParaRPr sz="2800">
              <a:latin typeface="Arial"/>
              <a:cs typeface="Arial"/>
            </a:endParaRPr>
          </a:p>
        </p:txBody>
      </p:sp>
      <p:sp>
        <p:nvSpPr>
          <p:cNvPr id="10" name="object 10"/>
          <p:cNvSpPr txBox="1"/>
          <p:nvPr/>
        </p:nvSpPr>
        <p:spPr>
          <a:xfrm>
            <a:off x="1602739" y="2608326"/>
            <a:ext cx="7132955" cy="3546475"/>
          </a:xfrm>
          <a:prstGeom prst="rect">
            <a:avLst/>
          </a:prstGeom>
        </p:spPr>
        <p:txBody>
          <a:bodyPr vert="horz" wrap="square" lIns="0" tIns="0" rIns="0" bIns="0" rtlCol="0">
            <a:spAutoFit/>
          </a:bodyPr>
          <a:lstStyle/>
          <a:p>
            <a:pPr marL="469900" marR="5715" indent="-457200" algn="just">
              <a:lnSpc>
                <a:spcPct val="100000"/>
              </a:lnSpc>
              <a:buClr>
                <a:srgbClr val="333399"/>
              </a:buClr>
              <a:buFont typeface="Wingdings"/>
              <a:buChar char=""/>
              <a:tabLst>
                <a:tab pos="470534" algn="l"/>
              </a:tabLst>
            </a:pPr>
            <a:r>
              <a:rPr sz="2000" spc="-5" dirty="0">
                <a:latin typeface="Arial"/>
                <a:cs typeface="Arial"/>
              </a:rPr>
              <a:t>An </a:t>
            </a:r>
            <a:r>
              <a:rPr sz="2000" i="1" spc="-5" dirty="0">
                <a:solidFill>
                  <a:srgbClr val="FF6600"/>
                </a:solidFill>
                <a:latin typeface="Arial"/>
                <a:cs typeface="Arial"/>
              </a:rPr>
              <a:t>exception </a:t>
            </a:r>
            <a:r>
              <a:rPr sz="2000" spc="-5" dirty="0">
                <a:latin typeface="Arial"/>
                <a:cs typeface="Arial"/>
              </a:rPr>
              <a:t>is </a:t>
            </a:r>
            <a:r>
              <a:rPr sz="2000" spc="-10" dirty="0">
                <a:latin typeface="Arial"/>
                <a:cs typeface="Arial"/>
              </a:rPr>
              <a:t>an </a:t>
            </a:r>
            <a:r>
              <a:rPr sz="2000" spc="-5" dirty="0">
                <a:latin typeface="Arial"/>
                <a:cs typeface="Arial"/>
              </a:rPr>
              <a:t>event that occurs during the execution  of a program that disrupts the normal flow of</a:t>
            </a:r>
            <a:r>
              <a:rPr sz="2000" spc="65" dirty="0">
                <a:latin typeface="Arial"/>
                <a:cs typeface="Arial"/>
              </a:rPr>
              <a:t> </a:t>
            </a:r>
            <a:r>
              <a:rPr sz="2000" spc="-5" dirty="0">
                <a:latin typeface="Arial"/>
                <a:cs typeface="Arial"/>
              </a:rPr>
              <a:t>instructions.</a:t>
            </a:r>
            <a:endParaRPr sz="2000">
              <a:latin typeface="Arial"/>
              <a:cs typeface="Arial"/>
            </a:endParaRPr>
          </a:p>
          <a:p>
            <a:pPr marL="469900" marR="5715" indent="-457200" algn="just">
              <a:lnSpc>
                <a:spcPct val="100000"/>
              </a:lnSpc>
              <a:spcBef>
                <a:spcPts val="480"/>
              </a:spcBef>
              <a:buClr>
                <a:srgbClr val="333399"/>
              </a:buClr>
              <a:buFont typeface="Wingdings"/>
              <a:buChar char=""/>
              <a:tabLst>
                <a:tab pos="470534" algn="l"/>
              </a:tabLst>
            </a:pPr>
            <a:r>
              <a:rPr sz="2000" spc="-5" dirty="0">
                <a:latin typeface="Arial"/>
                <a:cs typeface="Arial"/>
              </a:rPr>
              <a:t>When an error occurs within a method, the caller of the  method has to be notified about the error, here the method  creates an </a:t>
            </a:r>
            <a:r>
              <a:rPr sz="2000" i="1" spc="-5" dirty="0">
                <a:solidFill>
                  <a:srgbClr val="FF6600"/>
                </a:solidFill>
                <a:latin typeface="Arial"/>
                <a:cs typeface="Arial"/>
              </a:rPr>
              <a:t>exception object </a:t>
            </a:r>
            <a:r>
              <a:rPr sz="2000" spc="-5" dirty="0">
                <a:latin typeface="Arial"/>
                <a:cs typeface="Arial"/>
              </a:rPr>
              <a:t>and hands it off to the caller </a:t>
            </a:r>
            <a:r>
              <a:rPr sz="2000" spc="-15" dirty="0">
                <a:latin typeface="Arial"/>
                <a:cs typeface="Arial"/>
              </a:rPr>
              <a:t>of  </a:t>
            </a:r>
            <a:r>
              <a:rPr sz="2000" dirty="0">
                <a:latin typeface="Arial"/>
                <a:cs typeface="Arial"/>
              </a:rPr>
              <a:t>the</a:t>
            </a:r>
            <a:r>
              <a:rPr sz="2000" spc="-105" dirty="0">
                <a:latin typeface="Arial"/>
                <a:cs typeface="Arial"/>
              </a:rPr>
              <a:t> </a:t>
            </a:r>
            <a:r>
              <a:rPr sz="2000" spc="-5" dirty="0">
                <a:latin typeface="Arial"/>
                <a:cs typeface="Arial"/>
              </a:rPr>
              <a:t>method.</a:t>
            </a:r>
            <a:endParaRPr sz="2000">
              <a:latin typeface="Arial"/>
              <a:cs typeface="Arial"/>
            </a:endParaRPr>
          </a:p>
          <a:p>
            <a:pPr marL="469900" marR="5080" indent="-457200" algn="just">
              <a:lnSpc>
                <a:spcPct val="100000"/>
              </a:lnSpc>
              <a:spcBef>
                <a:spcPts val="480"/>
              </a:spcBef>
              <a:buClr>
                <a:srgbClr val="333399"/>
              </a:buClr>
              <a:buFont typeface="Wingdings"/>
              <a:buChar char=""/>
              <a:tabLst>
                <a:tab pos="470534" algn="l"/>
              </a:tabLst>
            </a:pPr>
            <a:r>
              <a:rPr sz="2000" spc="-5" dirty="0">
                <a:latin typeface="Arial"/>
                <a:cs typeface="Arial"/>
              </a:rPr>
              <a:t>The exception object, contains information </a:t>
            </a:r>
            <a:r>
              <a:rPr sz="2000" spc="-10" dirty="0">
                <a:latin typeface="Arial"/>
                <a:cs typeface="Arial"/>
              </a:rPr>
              <a:t>about </a:t>
            </a:r>
            <a:r>
              <a:rPr sz="2000" spc="-5" dirty="0">
                <a:latin typeface="Arial"/>
                <a:cs typeface="Arial"/>
              </a:rPr>
              <a:t>the error,  </a:t>
            </a:r>
            <a:r>
              <a:rPr sz="2000" dirty="0">
                <a:latin typeface="Arial"/>
                <a:cs typeface="Arial"/>
              </a:rPr>
              <a:t>including </a:t>
            </a:r>
            <a:r>
              <a:rPr sz="2000" spc="-5" dirty="0">
                <a:latin typeface="Arial"/>
                <a:cs typeface="Arial"/>
              </a:rPr>
              <a:t>its type and state </a:t>
            </a:r>
            <a:r>
              <a:rPr sz="2000" spc="-10" dirty="0">
                <a:latin typeface="Arial"/>
                <a:cs typeface="Arial"/>
              </a:rPr>
              <a:t>of </a:t>
            </a:r>
            <a:r>
              <a:rPr sz="2000" spc="-5" dirty="0">
                <a:latin typeface="Arial"/>
                <a:cs typeface="Arial"/>
              </a:rPr>
              <a:t>the program when the error  occurred.</a:t>
            </a:r>
            <a:endParaRPr sz="2000">
              <a:latin typeface="Arial"/>
              <a:cs typeface="Arial"/>
            </a:endParaRPr>
          </a:p>
          <a:p>
            <a:pPr marL="469900" marR="6985" indent="-457200" algn="just">
              <a:lnSpc>
                <a:spcPct val="100000"/>
              </a:lnSpc>
              <a:spcBef>
                <a:spcPts val="480"/>
              </a:spcBef>
              <a:buClr>
                <a:srgbClr val="333399"/>
              </a:buClr>
              <a:buFont typeface="Wingdings"/>
              <a:buChar char=""/>
              <a:tabLst>
                <a:tab pos="470534" algn="l"/>
              </a:tabLst>
            </a:pPr>
            <a:r>
              <a:rPr sz="2000" dirty="0">
                <a:latin typeface="Arial"/>
                <a:cs typeface="Arial"/>
              </a:rPr>
              <a:t>Creating </a:t>
            </a:r>
            <a:r>
              <a:rPr sz="2000" spc="-5" dirty="0">
                <a:latin typeface="Arial"/>
                <a:cs typeface="Arial"/>
              </a:rPr>
              <a:t>an exception object and notifying the caller </a:t>
            </a:r>
            <a:r>
              <a:rPr sz="2000" spc="-10" dirty="0">
                <a:latin typeface="Arial"/>
                <a:cs typeface="Arial"/>
              </a:rPr>
              <a:t>of </a:t>
            </a:r>
            <a:r>
              <a:rPr sz="2000" spc="-5" dirty="0">
                <a:latin typeface="Arial"/>
                <a:cs typeface="Arial"/>
              </a:rPr>
              <a:t>the  method is called </a:t>
            </a:r>
            <a:r>
              <a:rPr sz="2000" i="1" spc="-5" dirty="0">
                <a:solidFill>
                  <a:srgbClr val="FF6600"/>
                </a:solidFill>
                <a:latin typeface="Arial"/>
                <a:cs typeface="Arial"/>
              </a:rPr>
              <a:t>throwing an</a:t>
            </a:r>
            <a:r>
              <a:rPr sz="2000" i="1" spc="45" dirty="0">
                <a:solidFill>
                  <a:srgbClr val="FF6600"/>
                </a:solidFill>
                <a:latin typeface="Arial"/>
                <a:cs typeface="Arial"/>
              </a:rPr>
              <a:t> </a:t>
            </a:r>
            <a:r>
              <a:rPr sz="2000" i="1" spc="-5" dirty="0">
                <a:solidFill>
                  <a:srgbClr val="FF6600"/>
                </a:solidFill>
                <a:latin typeface="Arial"/>
                <a:cs typeface="Arial"/>
              </a:rPr>
              <a:t>exception</a:t>
            </a:r>
            <a:r>
              <a:rPr sz="2000" spc="-5" dirty="0">
                <a:latin typeface="Arial"/>
                <a:cs typeface="Arial"/>
              </a:rPr>
              <a:t>.</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spc="-5" dirty="0"/>
              <a:t>Exception</a:t>
            </a:r>
            <a:r>
              <a:rPr sz="2000" spc="-45" dirty="0"/>
              <a:t> </a:t>
            </a:r>
            <a:r>
              <a:rPr sz="2000" spc="-5" dirty="0"/>
              <a:t>Handling</a:t>
            </a:r>
            <a:endParaRPr sz="2000"/>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p:nvPr/>
        </p:nvSpPr>
        <p:spPr>
          <a:xfrm>
            <a:off x="1650238" y="550926"/>
            <a:ext cx="6884034" cy="556895"/>
          </a:xfrm>
          <a:prstGeom prst="rect">
            <a:avLst/>
          </a:prstGeom>
        </p:spPr>
        <p:txBody>
          <a:bodyPr vert="horz" wrap="square" lIns="0" tIns="0" rIns="0" bIns="0" rtlCol="0">
            <a:spAutoFit/>
          </a:bodyPr>
          <a:lstStyle/>
          <a:p>
            <a:pPr marL="12700">
              <a:lnSpc>
                <a:spcPct val="100000"/>
              </a:lnSpc>
            </a:pPr>
            <a:r>
              <a:rPr sz="3600" b="1" dirty="0">
                <a:solidFill>
                  <a:srgbClr val="FFFFFF"/>
                </a:solidFill>
                <a:latin typeface="Arial"/>
                <a:cs typeface="Arial"/>
              </a:rPr>
              <a:t>Exception handling</a:t>
            </a:r>
            <a:r>
              <a:rPr sz="3600" b="1" spc="-125" dirty="0">
                <a:solidFill>
                  <a:srgbClr val="FFFFFF"/>
                </a:solidFill>
                <a:latin typeface="Arial"/>
                <a:cs typeface="Arial"/>
              </a:rPr>
              <a:t> </a:t>
            </a:r>
            <a:r>
              <a:rPr sz="3600" b="1" dirty="0">
                <a:solidFill>
                  <a:srgbClr val="FFFFFF"/>
                </a:solidFill>
                <a:latin typeface="Arial"/>
                <a:cs typeface="Arial"/>
              </a:rPr>
              <a:t>mechanism</a:t>
            </a:r>
            <a:endParaRPr sz="3600">
              <a:latin typeface="Arial"/>
              <a:cs typeface="Arial"/>
            </a:endParaRPr>
          </a:p>
        </p:txBody>
      </p:sp>
      <p:sp>
        <p:nvSpPr>
          <p:cNvPr id="7" name="object 7"/>
          <p:cNvSpPr/>
          <p:nvPr/>
        </p:nvSpPr>
        <p:spPr>
          <a:xfrm>
            <a:off x="3982211" y="5225796"/>
            <a:ext cx="2318004" cy="94640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82211" y="4160520"/>
            <a:ext cx="2318004" cy="95097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982211" y="3017520"/>
            <a:ext cx="2318004" cy="950975"/>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4166361" y="3186938"/>
            <a:ext cx="1892935" cy="559435"/>
          </a:xfrm>
          <a:prstGeom prst="rect">
            <a:avLst/>
          </a:prstGeom>
        </p:spPr>
        <p:txBody>
          <a:bodyPr vert="horz" wrap="square" lIns="0" tIns="0" rIns="0" bIns="0" rtlCol="0">
            <a:spAutoFit/>
          </a:bodyPr>
          <a:lstStyle/>
          <a:p>
            <a:pPr marL="74930" marR="5080" indent="-62865">
              <a:lnSpc>
                <a:spcPct val="100000"/>
              </a:lnSpc>
            </a:pPr>
            <a:r>
              <a:rPr sz="1800" spc="-5" dirty="0">
                <a:latin typeface="Arial"/>
                <a:cs typeface="Arial"/>
              </a:rPr>
              <a:t>Method without</a:t>
            </a:r>
            <a:r>
              <a:rPr sz="1800" spc="-40" dirty="0">
                <a:latin typeface="Arial"/>
                <a:cs typeface="Arial"/>
              </a:rPr>
              <a:t> </a:t>
            </a:r>
            <a:r>
              <a:rPr sz="1800" spc="-5" dirty="0">
                <a:latin typeface="Arial"/>
                <a:cs typeface="Arial"/>
              </a:rPr>
              <a:t>an  exception</a:t>
            </a:r>
            <a:r>
              <a:rPr sz="1800" spc="-70" dirty="0">
                <a:latin typeface="Arial"/>
                <a:cs typeface="Arial"/>
              </a:rPr>
              <a:t> </a:t>
            </a:r>
            <a:r>
              <a:rPr sz="1800" dirty="0">
                <a:latin typeface="Arial"/>
                <a:cs typeface="Arial"/>
              </a:rPr>
              <a:t>handler</a:t>
            </a:r>
            <a:endParaRPr sz="1800">
              <a:latin typeface="Arial"/>
              <a:cs typeface="Arial"/>
            </a:endParaRPr>
          </a:p>
        </p:txBody>
      </p:sp>
      <p:sp>
        <p:nvSpPr>
          <p:cNvPr id="11" name="object 11"/>
          <p:cNvSpPr/>
          <p:nvPr/>
        </p:nvSpPr>
        <p:spPr>
          <a:xfrm>
            <a:off x="3982211" y="1874520"/>
            <a:ext cx="2318004" cy="95097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276600" y="5486400"/>
            <a:ext cx="762000" cy="0"/>
          </a:xfrm>
          <a:custGeom>
            <a:avLst/>
            <a:gdLst/>
            <a:ahLst/>
            <a:cxnLst/>
            <a:rect l="l" t="t" r="r" b="b"/>
            <a:pathLst>
              <a:path w="762000">
                <a:moveTo>
                  <a:pt x="762000" y="0"/>
                </a:moveTo>
                <a:lnTo>
                  <a:pt x="0" y="0"/>
                </a:lnTo>
              </a:path>
            </a:pathLst>
          </a:custGeom>
          <a:ln w="38100">
            <a:solidFill>
              <a:srgbClr val="000000"/>
            </a:solidFill>
          </a:ln>
        </p:spPr>
        <p:txBody>
          <a:bodyPr wrap="square" lIns="0" tIns="0" rIns="0" bIns="0" rtlCol="0"/>
          <a:lstStyle/>
          <a:p>
            <a:endParaRPr/>
          </a:p>
        </p:txBody>
      </p:sp>
      <p:sp>
        <p:nvSpPr>
          <p:cNvPr id="13" name="object 13"/>
          <p:cNvSpPr/>
          <p:nvPr/>
        </p:nvSpPr>
        <p:spPr>
          <a:xfrm>
            <a:off x="3276600" y="4343400"/>
            <a:ext cx="762000" cy="0"/>
          </a:xfrm>
          <a:custGeom>
            <a:avLst/>
            <a:gdLst/>
            <a:ahLst/>
            <a:cxnLst/>
            <a:rect l="l" t="t" r="r" b="b"/>
            <a:pathLst>
              <a:path w="762000">
                <a:moveTo>
                  <a:pt x="762000" y="0"/>
                </a:moveTo>
                <a:lnTo>
                  <a:pt x="0" y="0"/>
                </a:lnTo>
              </a:path>
            </a:pathLst>
          </a:custGeom>
          <a:ln w="38100">
            <a:solidFill>
              <a:srgbClr val="000000"/>
            </a:solidFill>
          </a:ln>
        </p:spPr>
        <p:txBody>
          <a:bodyPr wrap="square" lIns="0" tIns="0" rIns="0" bIns="0" rtlCol="0"/>
          <a:lstStyle/>
          <a:p>
            <a:endParaRPr/>
          </a:p>
        </p:txBody>
      </p:sp>
      <p:sp>
        <p:nvSpPr>
          <p:cNvPr id="14" name="object 14"/>
          <p:cNvSpPr/>
          <p:nvPr/>
        </p:nvSpPr>
        <p:spPr>
          <a:xfrm>
            <a:off x="3276600" y="3200400"/>
            <a:ext cx="762000" cy="0"/>
          </a:xfrm>
          <a:custGeom>
            <a:avLst/>
            <a:gdLst/>
            <a:ahLst/>
            <a:cxnLst/>
            <a:rect l="l" t="t" r="r" b="b"/>
            <a:pathLst>
              <a:path w="762000">
                <a:moveTo>
                  <a:pt x="762000" y="0"/>
                </a:moveTo>
                <a:lnTo>
                  <a:pt x="0" y="0"/>
                </a:lnTo>
              </a:path>
            </a:pathLst>
          </a:custGeom>
          <a:ln w="38100">
            <a:solidFill>
              <a:srgbClr val="000000"/>
            </a:solidFill>
          </a:ln>
        </p:spPr>
        <p:txBody>
          <a:bodyPr wrap="square" lIns="0" tIns="0" rIns="0" bIns="0" rtlCol="0"/>
          <a:lstStyle/>
          <a:p>
            <a:endParaRPr/>
          </a:p>
        </p:txBody>
      </p:sp>
      <p:sp>
        <p:nvSpPr>
          <p:cNvPr id="15" name="object 15"/>
          <p:cNvSpPr/>
          <p:nvPr/>
        </p:nvSpPr>
        <p:spPr>
          <a:xfrm>
            <a:off x="3276600" y="2533650"/>
            <a:ext cx="762000" cy="114300"/>
          </a:xfrm>
          <a:custGeom>
            <a:avLst/>
            <a:gdLst/>
            <a:ahLst/>
            <a:cxnLst/>
            <a:rect l="l" t="t" r="r" b="b"/>
            <a:pathLst>
              <a:path w="762000" h="114300">
                <a:moveTo>
                  <a:pt x="647700" y="0"/>
                </a:moveTo>
                <a:lnTo>
                  <a:pt x="647700" y="114300"/>
                </a:lnTo>
                <a:lnTo>
                  <a:pt x="723900" y="76200"/>
                </a:lnTo>
                <a:lnTo>
                  <a:pt x="666750" y="76200"/>
                </a:lnTo>
                <a:lnTo>
                  <a:pt x="666750" y="38100"/>
                </a:lnTo>
                <a:lnTo>
                  <a:pt x="723900" y="38100"/>
                </a:lnTo>
                <a:lnTo>
                  <a:pt x="647700" y="0"/>
                </a:lnTo>
                <a:close/>
              </a:path>
              <a:path w="762000" h="114300">
                <a:moveTo>
                  <a:pt x="647700" y="38100"/>
                </a:moveTo>
                <a:lnTo>
                  <a:pt x="0" y="38100"/>
                </a:lnTo>
                <a:lnTo>
                  <a:pt x="0" y="76200"/>
                </a:lnTo>
                <a:lnTo>
                  <a:pt x="647700" y="76200"/>
                </a:lnTo>
                <a:lnTo>
                  <a:pt x="647700" y="38100"/>
                </a:lnTo>
                <a:close/>
              </a:path>
              <a:path w="762000" h="114300">
                <a:moveTo>
                  <a:pt x="723900" y="38100"/>
                </a:moveTo>
                <a:lnTo>
                  <a:pt x="666750" y="38100"/>
                </a:lnTo>
                <a:lnTo>
                  <a:pt x="666750" y="76200"/>
                </a:lnTo>
                <a:lnTo>
                  <a:pt x="723900" y="76200"/>
                </a:lnTo>
                <a:lnTo>
                  <a:pt x="762000" y="57150"/>
                </a:lnTo>
                <a:lnTo>
                  <a:pt x="723900" y="38100"/>
                </a:lnTo>
                <a:close/>
              </a:path>
            </a:pathLst>
          </a:custGeom>
          <a:solidFill>
            <a:srgbClr val="000000"/>
          </a:solidFill>
        </p:spPr>
        <p:txBody>
          <a:bodyPr wrap="square" lIns="0" tIns="0" rIns="0" bIns="0" rtlCol="0"/>
          <a:lstStyle/>
          <a:p>
            <a:endParaRPr/>
          </a:p>
        </p:txBody>
      </p:sp>
      <p:sp>
        <p:nvSpPr>
          <p:cNvPr id="16" name="object 16"/>
          <p:cNvSpPr/>
          <p:nvPr/>
        </p:nvSpPr>
        <p:spPr>
          <a:xfrm>
            <a:off x="3276600" y="3676650"/>
            <a:ext cx="762000" cy="114300"/>
          </a:xfrm>
          <a:custGeom>
            <a:avLst/>
            <a:gdLst/>
            <a:ahLst/>
            <a:cxnLst/>
            <a:rect l="l" t="t" r="r" b="b"/>
            <a:pathLst>
              <a:path w="762000" h="114300">
                <a:moveTo>
                  <a:pt x="647700" y="0"/>
                </a:moveTo>
                <a:lnTo>
                  <a:pt x="647700" y="114300"/>
                </a:lnTo>
                <a:lnTo>
                  <a:pt x="723900" y="76200"/>
                </a:lnTo>
                <a:lnTo>
                  <a:pt x="666750" y="76200"/>
                </a:lnTo>
                <a:lnTo>
                  <a:pt x="666750" y="38100"/>
                </a:lnTo>
                <a:lnTo>
                  <a:pt x="723900" y="38100"/>
                </a:lnTo>
                <a:lnTo>
                  <a:pt x="647700" y="0"/>
                </a:lnTo>
                <a:close/>
              </a:path>
              <a:path w="762000" h="114300">
                <a:moveTo>
                  <a:pt x="647700" y="38100"/>
                </a:moveTo>
                <a:lnTo>
                  <a:pt x="0" y="38100"/>
                </a:lnTo>
                <a:lnTo>
                  <a:pt x="0" y="76200"/>
                </a:lnTo>
                <a:lnTo>
                  <a:pt x="647700" y="76200"/>
                </a:lnTo>
                <a:lnTo>
                  <a:pt x="647700" y="38100"/>
                </a:lnTo>
                <a:close/>
              </a:path>
              <a:path w="762000" h="114300">
                <a:moveTo>
                  <a:pt x="723900" y="38100"/>
                </a:moveTo>
                <a:lnTo>
                  <a:pt x="666750" y="38100"/>
                </a:lnTo>
                <a:lnTo>
                  <a:pt x="666750" y="76200"/>
                </a:lnTo>
                <a:lnTo>
                  <a:pt x="723900" y="76200"/>
                </a:lnTo>
                <a:lnTo>
                  <a:pt x="762000" y="57150"/>
                </a:lnTo>
                <a:lnTo>
                  <a:pt x="723900" y="38100"/>
                </a:lnTo>
                <a:close/>
              </a:path>
            </a:pathLst>
          </a:custGeom>
          <a:solidFill>
            <a:srgbClr val="000000"/>
          </a:solidFill>
        </p:spPr>
        <p:txBody>
          <a:bodyPr wrap="square" lIns="0" tIns="0" rIns="0" bIns="0" rtlCol="0"/>
          <a:lstStyle/>
          <a:p>
            <a:endParaRPr/>
          </a:p>
        </p:txBody>
      </p:sp>
      <p:sp>
        <p:nvSpPr>
          <p:cNvPr id="17" name="object 17"/>
          <p:cNvSpPr/>
          <p:nvPr/>
        </p:nvSpPr>
        <p:spPr>
          <a:xfrm>
            <a:off x="3276600" y="4819650"/>
            <a:ext cx="762000" cy="114300"/>
          </a:xfrm>
          <a:custGeom>
            <a:avLst/>
            <a:gdLst/>
            <a:ahLst/>
            <a:cxnLst/>
            <a:rect l="l" t="t" r="r" b="b"/>
            <a:pathLst>
              <a:path w="762000" h="114300">
                <a:moveTo>
                  <a:pt x="647700" y="0"/>
                </a:moveTo>
                <a:lnTo>
                  <a:pt x="647700" y="114300"/>
                </a:lnTo>
                <a:lnTo>
                  <a:pt x="723900" y="76200"/>
                </a:lnTo>
                <a:lnTo>
                  <a:pt x="666750" y="76200"/>
                </a:lnTo>
                <a:lnTo>
                  <a:pt x="666750" y="38100"/>
                </a:lnTo>
                <a:lnTo>
                  <a:pt x="723900" y="38100"/>
                </a:lnTo>
                <a:lnTo>
                  <a:pt x="647700" y="0"/>
                </a:lnTo>
                <a:close/>
              </a:path>
              <a:path w="762000" h="114300">
                <a:moveTo>
                  <a:pt x="647700" y="38100"/>
                </a:moveTo>
                <a:lnTo>
                  <a:pt x="0" y="38100"/>
                </a:lnTo>
                <a:lnTo>
                  <a:pt x="0" y="76200"/>
                </a:lnTo>
                <a:lnTo>
                  <a:pt x="647700" y="76200"/>
                </a:lnTo>
                <a:lnTo>
                  <a:pt x="647700" y="38100"/>
                </a:lnTo>
                <a:close/>
              </a:path>
              <a:path w="762000" h="114300">
                <a:moveTo>
                  <a:pt x="723900" y="38100"/>
                </a:moveTo>
                <a:lnTo>
                  <a:pt x="666750" y="38100"/>
                </a:lnTo>
                <a:lnTo>
                  <a:pt x="666750" y="76200"/>
                </a:lnTo>
                <a:lnTo>
                  <a:pt x="723900" y="76200"/>
                </a:lnTo>
                <a:lnTo>
                  <a:pt x="762000" y="57150"/>
                </a:lnTo>
                <a:lnTo>
                  <a:pt x="723900" y="38100"/>
                </a:lnTo>
                <a:close/>
              </a:path>
            </a:pathLst>
          </a:custGeom>
          <a:solidFill>
            <a:srgbClr val="000000"/>
          </a:solidFill>
        </p:spPr>
        <p:txBody>
          <a:bodyPr wrap="square" lIns="0" tIns="0" rIns="0" bIns="0" rtlCol="0"/>
          <a:lstStyle/>
          <a:p>
            <a:endParaRPr/>
          </a:p>
        </p:txBody>
      </p:sp>
      <p:sp>
        <p:nvSpPr>
          <p:cNvPr id="18" name="object 18"/>
          <p:cNvSpPr/>
          <p:nvPr/>
        </p:nvSpPr>
        <p:spPr>
          <a:xfrm>
            <a:off x="3276600" y="4876800"/>
            <a:ext cx="0" cy="609600"/>
          </a:xfrm>
          <a:custGeom>
            <a:avLst/>
            <a:gdLst/>
            <a:ahLst/>
            <a:cxnLst/>
            <a:rect l="l" t="t" r="r" b="b"/>
            <a:pathLst>
              <a:path h="609600">
                <a:moveTo>
                  <a:pt x="0" y="0"/>
                </a:moveTo>
                <a:lnTo>
                  <a:pt x="0" y="609600"/>
                </a:lnTo>
              </a:path>
            </a:pathLst>
          </a:custGeom>
          <a:ln w="38100">
            <a:solidFill>
              <a:srgbClr val="000000"/>
            </a:solidFill>
          </a:ln>
        </p:spPr>
        <p:txBody>
          <a:bodyPr wrap="square" lIns="0" tIns="0" rIns="0" bIns="0" rtlCol="0"/>
          <a:lstStyle/>
          <a:p>
            <a:endParaRPr/>
          </a:p>
        </p:txBody>
      </p:sp>
      <p:sp>
        <p:nvSpPr>
          <p:cNvPr id="19" name="object 19"/>
          <p:cNvSpPr/>
          <p:nvPr/>
        </p:nvSpPr>
        <p:spPr>
          <a:xfrm>
            <a:off x="3276600" y="3733800"/>
            <a:ext cx="0" cy="609600"/>
          </a:xfrm>
          <a:custGeom>
            <a:avLst/>
            <a:gdLst/>
            <a:ahLst/>
            <a:cxnLst/>
            <a:rect l="l" t="t" r="r" b="b"/>
            <a:pathLst>
              <a:path h="609600">
                <a:moveTo>
                  <a:pt x="0" y="0"/>
                </a:moveTo>
                <a:lnTo>
                  <a:pt x="0" y="609600"/>
                </a:lnTo>
              </a:path>
            </a:pathLst>
          </a:custGeom>
          <a:ln w="38100">
            <a:solidFill>
              <a:srgbClr val="000000"/>
            </a:solidFill>
          </a:ln>
        </p:spPr>
        <p:txBody>
          <a:bodyPr wrap="square" lIns="0" tIns="0" rIns="0" bIns="0" rtlCol="0"/>
          <a:lstStyle/>
          <a:p>
            <a:endParaRPr/>
          </a:p>
        </p:txBody>
      </p:sp>
      <p:sp>
        <p:nvSpPr>
          <p:cNvPr id="20" name="object 20"/>
          <p:cNvSpPr/>
          <p:nvPr/>
        </p:nvSpPr>
        <p:spPr>
          <a:xfrm>
            <a:off x="3276600" y="2590800"/>
            <a:ext cx="0" cy="609600"/>
          </a:xfrm>
          <a:custGeom>
            <a:avLst/>
            <a:gdLst/>
            <a:ahLst/>
            <a:cxnLst/>
            <a:rect l="l" t="t" r="r" b="b"/>
            <a:pathLst>
              <a:path h="609600">
                <a:moveTo>
                  <a:pt x="0" y="0"/>
                </a:moveTo>
                <a:lnTo>
                  <a:pt x="0" y="609600"/>
                </a:lnTo>
              </a:path>
            </a:pathLst>
          </a:custGeom>
          <a:ln w="38100">
            <a:solidFill>
              <a:srgbClr val="000000"/>
            </a:solidFill>
          </a:ln>
        </p:spPr>
        <p:txBody>
          <a:bodyPr wrap="square" lIns="0" tIns="0" rIns="0" bIns="0" rtlCol="0"/>
          <a:lstStyle/>
          <a:p>
            <a:endParaRPr/>
          </a:p>
        </p:txBody>
      </p:sp>
      <p:sp>
        <p:nvSpPr>
          <p:cNvPr id="21" name="object 21"/>
          <p:cNvSpPr/>
          <p:nvPr/>
        </p:nvSpPr>
        <p:spPr>
          <a:xfrm>
            <a:off x="6248400" y="2590800"/>
            <a:ext cx="762000" cy="0"/>
          </a:xfrm>
          <a:custGeom>
            <a:avLst/>
            <a:gdLst/>
            <a:ahLst/>
            <a:cxnLst/>
            <a:rect l="l" t="t" r="r" b="b"/>
            <a:pathLst>
              <a:path w="762000">
                <a:moveTo>
                  <a:pt x="762000" y="0"/>
                </a:moveTo>
                <a:lnTo>
                  <a:pt x="0" y="0"/>
                </a:lnTo>
              </a:path>
            </a:pathLst>
          </a:custGeom>
          <a:ln w="38100">
            <a:solidFill>
              <a:srgbClr val="FF9933"/>
            </a:solidFill>
          </a:ln>
        </p:spPr>
        <p:txBody>
          <a:bodyPr wrap="square" lIns="0" tIns="0" rIns="0" bIns="0" rtlCol="0"/>
          <a:lstStyle/>
          <a:p>
            <a:endParaRPr/>
          </a:p>
        </p:txBody>
      </p:sp>
      <p:sp>
        <p:nvSpPr>
          <p:cNvPr id="22" name="object 22"/>
          <p:cNvSpPr/>
          <p:nvPr/>
        </p:nvSpPr>
        <p:spPr>
          <a:xfrm>
            <a:off x="7010400" y="2590800"/>
            <a:ext cx="0" cy="609600"/>
          </a:xfrm>
          <a:custGeom>
            <a:avLst/>
            <a:gdLst/>
            <a:ahLst/>
            <a:cxnLst/>
            <a:rect l="l" t="t" r="r" b="b"/>
            <a:pathLst>
              <a:path h="609600">
                <a:moveTo>
                  <a:pt x="0" y="0"/>
                </a:moveTo>
                <a:lnTo>
                  <a:pt x="0" y="609600"/>
                </a:lnTo>
              </a:path>
            </a:pathLst>
          </a:custGeom>
          <a:ln w="38100">
            <a:solidFill>
              <a:srgbClr val="FF9933"/>
            </a:solidFill>
          </a:ln>
        </p:spPr>
        <p:txBody>
          <a:bodyPr wrap="square" lIns="0" tIns="0" rIns="0" bIns="0" rtlCol="0"/>
          <a:lstStyle/>
          <a:p>
            <a:endParaRPr/>
          </a:p>
        </p:txBody>
      </p:sp>
      <p:sp>
        <p:nvSpPr>
          <p:cNvPr id="23" name="object 23"/>
          <p:cNvSpPr/>
          <p:nvPr/>
        </p:nvSpPr>
        <p:spPr>
          <a:xfrm>
            <a:off x="6248400" y="3733800"/>
            <a:ext cx="762000" cy="0"/>
          </a:xfrm>
          <a:custGeom>
            <a:avLst/>
            <a:gdLst/>
            <a:ahLst/>
            <a:cxnLst/>
            <a:rect l="l" t="t" r="r" b="b"/>
            <a:pathLst>
              <a:path w="762000">
                <a:moveTo>
                  <a:pt x="762000" y="0"/>
                </a:moveTo>
                <a:lnTo>
                  <a:pt x="0" y="0"/>
                </a:lnTo>
              </a:path>
            </a:pathLst>
          </a:custGeom>
          <a:ln w="38100">
            <a:solidFill>
              <a:srgbClr val="FF9933"/>
            </a:solidFill>
          </a:ln>
        </p:spPr>
        <p:txBody>
          <a:bodyPr wrap="square" lIns="0" tIns="0" rIns="0" bIns="0" rtlCol="0"/>
          <a:lstStyle/>
          <a:p>
            <a:endParaRPr/>
          </a:p>
        </p:txBody>
      </p:sp>
      <p:sp>
        <p:nvSpPr>
          <p:cNvPr id="24" name="object 24"/>
          <p:cNvSpPr/>
          <p:nvPr/>
        </p:nvSpPr>
        <p:spPr>
          <a:xfrm>
            <a:off x="7010400" y="3733800"/>
            <a:ext cx="0" cy="609600"/>
          </a:xfrm>
          <a:custGeom>
            <a:avLst/>
            <a:gdLst/>
            <a:ahLst/>
            <a:cxnLst/>
            <a:rect l="l" t="t" r="r" b="b"/>
            <a:pathLst>
              <a:path h="609600">
                <a:moveTo>
                  <a:pt x="0" y="0"/>
                </a:moveTo>
                <a:lnTo>
                  <a:pt x="0" y="609600"/>
                </a:lnTo>
              </a:path>
            </a:pathLst>
          </a:custGeom>
          <a:ln w="38100">
            <a:solidFill>
              <a:srgbClr val="FF9933"/>
            </a:solidFill>
          </a:ln>
        </p:spPr>
        <p:txBody>
          <a:bodyPr wrap="square" lIns="0" tIns="0" rIns="0" bIns="0" rtlCol="0"/>
          <a:lstStyle/>
          <a:p>
            <a:endParaRPr/>
          </a:p>
        </p:txBody>
      </p:sp>
      <p:sp>
        <p:nvSpPr>
          <p:cNvPr id="25" name="object 25"/>
          <p:cNvSpPr/>
          <p:nvPr/>
        </p:nvSpPr>
        <p:spPr>
          <a:xfrm>
            <a:off x="6248400" y="4286250"/>
            <a:ext cx="762000" cy="114300"/>
          </a:xfrm>
          <a:custGeom>
            <a:avLst/>
            <a:gdLst/>
            <a:ahLst/>
            <a:cxnLst/>
            <a:rect l="l" t="t" r="r" b="b"/>
            <a:pathLst>
              <a:path w="762000" h="114300">
                <a:moveTo>
                  <a:pt x="114300" y="0"/>
                </a:moveTo>
                <a:lnTo>
                  <a:pt x="0" y="57150"/>
                </a:lnTo>
                <a:lnTo>
                  <a:pt x="114300" y="114300"/>
                </a:lnTo>
                <a:lnTo>
                  <a:pt x="114300" y="76200"/>
                </a:lnTo>
                <a:lnTo>
                  <a:pt x="95250" y="76200"/>
                </a:lnTo>
                <a:lnTo>
                  <a:pt x="95250" y="38100"/>
                </a:lnTo>
                <a:lnTo>
                  <a:pt x="114300" y="38100"/>
                </a:lnTo>
                <a:lnTo>
                  <a:pt x="114300" y="0"/>
                </a:lnTo>
                <a:close/>
              </a:path>
              <a:path w="762000" h="114300">
                <a:moveTo>
                  <a:pt x="114300" y="38100"/>
                </a:moveTo>
                <a:lnTo>
                  <a:pt x="95250" y="38100"/>
                </a:lnTo>
                <a:lnTo>
                  <a:pt x="95250" y="76200"/>
                </a:lnTo>
                <a:lnTo>
                  <a:pt x="114300" y="76200"/>
                </a:lnTo>
                <a:lnTo>
                  <a:pt x="114300" y="38100"/>
                </a:lnTo>
                <a:close/>
              </a:path>
              <a:path w="762000" h="114300">
                <a:moveTo>
                  <a:pt x="762000" y="38100"/>
                </a:moveTo>
                <a:lnTo>
                  <a:pt x="114300" y="38100"/>
                </a:lnTo>
                <a:lnTo>
                  <a:pt x="114300" y="76200"/>
                </a:lnTo>
                <a:lnTo>
                  <a:pt x="762000" y="76200"/>
                </a:lnTo>
                <a:lnTo>
                  <a:pt x="762000" y="38100"/>
                </a:lnTo>
                <a:close/>
              </a:path>
            </a:pathLst>
          </a:custGeom>
          <a:solidFill>
            <a:srgbClr val="FF9933"/>
          </a:solidFill>
        </p:spPr>
        <p:txBody>
          <a:bodyPr wrap="square" lIns="0" tIns="0" rIns="0" bIns="0" rtlCol="0"/>
          <a:lstStyle/>
          <a:p>
            <a:endParaRPr/>
          </a:p>
        </p:txBody>
      </p:sp>
      <p:sp>
        <p:nvSpPr>
          <p:cNvPr id="26" name="object 26"/>
          <p:cNvSpPr/>
          <p:nvPr/>
        </p:nvSpPr>
        <p:spPr>
          <a:xfrm>
            <a:off x="6248400" y="3143250"/>
            <a:ext cx="762000" cy="114300"/>
          </a:xfrm>
          <a:custGeom>
            <a:avLst/>
            <a:gdLst/>
            <a:ahLst/>
            <a:cxnLst/>
            <a:rect l="l" t="t" r="r" b="b"/>
            <a:pathLst>
              <a:path w="762000" h="114300">
                <a:moveTo>
                  <a:pt x="114300" y="0"/>
                </a:moveTo>
                <a:lnTo>
                  <a:pt x="0" y="57150"/>
                </a:lnTo>
                <a:lnTo>
                  <a:pt x="114300" y="114300"/>
                </a:lnTo>
                <a:lnTo>
                  <a:pt x="114300" y="76200"/>
                </a:lnTo>
                <a:lnTo>
                  <a:pt x="95250" y="76200"/>
                </a:lnTo>
                <a:lnTo>
                  <a:pt x="95250" y="38100"/>
                </a:lnTo>
                <a:lnTo>
                  <a:pt x="114300" y="38100"/>
                </a:lnTo>
                <a:lnTo>
                  <a:pt x="114300" y="0"/>
                </a:lnTo>
                <a:close/>
              </a:path>
              <a:path w="762000" h="114300">
                <a:moveTo>
                  <a:pt x="114300" y="38100"/>
                </a:moveTo>
                <a:lnTo>
                  <a:pt x="95250" y="38100"/>
                </a:lnTo>
                <a:lnTo>
                  <a:pt x="95250" y="76200"/>
                </a:lnTo>
                <a:lnTo>
                  <a:pt x="114300" y="76200"/>
                </a:lnTo>
                <a:lnTo>
                  <a:pt x="114300" y="38100"/>
                </a:lnTo>
                <a:close/>
              </a:path>
              <a:path w="762000" h="114300">
                <a:moveTo>
                  <a:pt x="762000" y="38100"/>
                </a:moveTo>
                <a:lnTo>
                  <a:pt x="114300" y="38100"/>
                </a:lnTo>
                <a:lnTo>
                  <a:pt x="114300" y="76200"/>
                </a:lnTo>
                <a:lnTo>
                  <a:pt x="762000" y="76200"/>
                </a:lnTo>
                <a:lnTo>
                  <a:pt x="762000" y="38100"/>
                </a:lnTo>
                <a:close/>
              </a:path>
            </a:pathLst>
          </a:custGeom>
          <a:solidFill>
            <a:srgbClr val="FF9933"/>
          </a:solidFill>
        </p:spPr>
        <p:txBody>
          <a:bodyPr wrap="square" lIns="0" tIns="0" rIns="0" bIns="0" rtlCol="0"/>
          <a:lstStyle/>
          <a:p>
            <a:endParaRPr/>
          </a:p>
        </p:txBody>
      </p:sp>
      <p:sp>
        <p:nvSpPr>
          <p:cNvPr id="27" name="object 27"/>
          <p:cNvSpPr txBox="1"/>
          <p:nvPr/>
        </p:nvSpPr>
        <p:spPr>
          <a:xfrm>
            <a:off x="1831594" y="4330192"/>
            <a:ext cx="4195445" cy="1489075"/>
          </a:xfrm>
          <a:prstGeom prst="rect">
            <a:avLst/>
          </a:prstGeom>
        </p:spPr>
        <p:txBody>
          <a:bodyPr vert="horz" wrap="square" lIns="0" tIns="0" rIns="0" bIns="0" rtlCol="0">
            <a:spAutoFit/>
          </a:bodyPr>
          <a:lstStyle/>
          <a:p>
            <a:pPr marL="2378075" marR="5080" indent="-635" algn="ctr">
              <a:lnSpc>
                <a:spcPct val="100000"/>
              </a:lnSpc>
            </a:pPr>
            <a:r>
              <a:rPr sz="1800" spc="-5" dirty="0">
                <a:latin typeface="Arial"/>
                <a:cs typeface="Arial"/>
              </a:rPr>
              <a:t>Method with an  exception</a:t>
            </a:r>
            <a:r>
              <a:rPr sz="1800" spc="-70" dirty="0">
                <a:latin typeface="Arial"/>
                <a:cs typeface="Arial"/>
              </a:rPr>
              <a:t> </a:t>
            </a:r>
            <a:r>
              <a:rPr sz="1800" dirty="0">
                <a:latin typeface="Arial"/>
                <a:cs typeface="Arial"/>
              </a:rPr>
              <a:t>handler</a:t>
            </a:r>
            <a:endParaRPr sz="1800">
              <a:latin typeface="Arial"/>
              <a:cs typeface="Arial"/>
            </a:endParaRPr>
          </a:p>
          <a:p>
            <a:pPr marL="12700">
              <a:lnSpc>
                <a:spcPct val="100000"/>
              </a:lnSpc>
              <a:spcBef>
                <a:spcPts val="1500"/>
              </a:spcBef>
            </a:pPr>
            <a:r>
              <a:rPr sz="1800" spc="-5" dirty="0">
                <a:latin typeface="Arial"/>
                <a:cs typeface="Arial"/>
              </a:rPr>
              <a:t>Method</a:t>
            </a:r>
            <a:r>
              <a:rPr sz="1800" spc="-70" dirty="0">
                <a:latin typeface="Arial"/>
                <a:cs typeface="Arial"/>
              </a:rPr>
              <a:t> </a:t>
            </a:r>
            <a:r>
              <a:rPr sz="1800" spc="-5" dirty="0">
                <a:latin typeface="Arial"/>
                <a:cs typeface="Arial"/>
              </a:rPr>
              <a:t>Call</a:t>
            </a:r>
            <a:endParaRPr sz="1800">
              <a:latin typeface="Arial"/>
              <a:cs typeface="Arial"/>
            </a:endParaRPr>
          </a:p>
          <a:p>
            <a:pPr marR="628015" algn="r">
              <a:lnSpc>
                <a:spcPct val="100000"/>
              </a:lnSpc>
              <a:spcBef>
                <a:spcPts val="1500"/>
              </a:spcBef>
            </a:pPr>
            <a:r>
              <a:rPr sz="1800" spc="-5" dirty="0">
                <a:latin typeface="Arial"/>
                <a:cs typeface="Arial"/>
              </a:rPr>
              <a:t>Main</a:t>
            </a:r>
            <a:endParaRPr sz="1800">
              <a:latin typeface="Arial"/>
              <a:cs typeface="Arial"/>
            </a:endParaRPr>
          </a:p>
        </p:txBody>
      </p:sp>
      <p:sp>
        <p:nvSpPr>
          <p:cNvPr id="28" name="object 28"/>
          <p:cNvSpPr txBox="1"/>
          <p:nvPr/>
        </p:nvSpPr>
        <p:spPr>
          <a:xfrm>
            <a:off x="1831594" y="3849878"/>
            <a:ext cx="124460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Method</a:t>
            </a:r>
            <a:r>
              <a:rPr sz="1800" spc="-70" dirty="0">
                <a:latin typeface="Arial"/>
                <a:cs typeface="Arial"/>
              </a:rPr>
              <a:t> </a:t>
            </a:r>
            <a:r>
              <a:rPr sz="1800" spc="-5" dirty="0">
                <a:latin typeface="Arial"/>
                <a:cs typeface="Arial"/>
              </a:rPr>
              <a:t>Call</a:t>
            </a:r>
            <a:endParaRPr sz="1800">
              <a:latin typeface="Arial"/>
              <a:cs typeface="Arial"/>
            </a:endParaRPr>
          </a:p>
        </p:txBody>
      </p:sp>
      <p:sp>
        <p:nvSpPr>
          <p:cNvPr id="29" name="object 29"/>
          <p:cNvSpPr txBox="1"/>
          <p:nvPr/>
        </p:nvSpPr>
        <p:spPr>
          <a:xfrm>
            <a:off x="1831594" y="2783078"/>
            <a:ext cx="124460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Method</a:t>
            </a:r>
            <a:r>
              <a:rPr sz="1800" spc="-70" dirty="0">
                <a:latin typeface="Arial"/>
                <a:cs typeface="Arial"/>
              </a:rPr>
              <a:t> </a:t>
            </a:r>
            <a:r>
              <a:rPr sz="1800" spc="-5" dirty="0">
                <a:latin typeface="Arial"/>
                <a:cs typeface="Arial"/>
              </a:rPr>
              <a:t>Call</a:t>
            </a:r>
            <a:endParaRPr sz="1800">
              <a:latin typeface="Arial"/>
              <a:cs typeface="Arial"/>
            </a:endParaRPr>
          </a:p>
        </p:txBody>
      </p:sp>
      <p:sp>
        <p:nvSpPr>
          <p:cNvPr id="30" name="object 30"/>
          <p:cNvSpPr/>
          <p:nvPr/>
        </p:nvSpPr>
        <p:spPr>
          <a:xfrm>
            <a:off x="6798564" y="1110996"/>
            <a:ext cx="2016252" cy="1257300"/>
          </a:xfrm>
          <a:prstGeom prst="rect">
            <a:avLst/>
          </a:prstGeom>
          <a:blipFill>
            <a:blip r:embed="rId6" cstate="print"/>
            <a:stretch>
              <a:fillRect/>
            </a:stretch>
          </a:blipFill>
        </p:spPr>
        <p:txBody>
          <a:bodyPr wrap="square" lIns="0" tIns="0" rIns="0" bIns="0" rtlCol="0"/>
          <a:lstStyle/>
          <a:p>
            <a:endParaRPr/>
          </a:p>
        </p:txBody>
      </p:sp>
      <p:sp>
        <p:nvSpPr>
          <p:cNvPr id="31" name="object 31"/>
          <p:cNvSpPr txBox="1"/>
          <p:nvPr/>
        </p:nvSpPr>
        <p:spPr>
          <a:xfrm>
            <a:off x="4375911" y="1355344"/>
            <a:ext cx="3827779" cy="1247775"/>
          </a:xfrm>
          <a:prstGeom prst="rect">
            <a:avLst/>
          </a:prstGeom>
        </p:spPr>
        <p:txBody>
          <a:bodyPr vert="horz" wrap="square" lIns="0" tIns="0" rIns="0" bIns="0" rtlCol="0">
            <a:spAutoFit/>
          </a:bodyPr>
          <a:lstStyle/>
          <a:p>
            <a:pPr marL="2836545" marR="5080">
              <a:lnSpc>
                <a:spcPct val="100000"/>
              </a:lnSpc>
            </a:pPr>
            <a:r>
              <a:rPr sz="1800" dirty="0">
                <a:latin typeface="Arial"/>
                <a:cs typeface="Arial"/>
              </a:rPr>
              <a:t>Throws  exception</a:t>
            </a:r>
            <a:endParaRPr sz="1800">
              <a:latin typeface="Arial"/>
              <a:cs typeface="Arial"/>
            </a:endParaRPr>
          </a:p>
          <a:p>
            <a:pPr marL="49530" marR="2334260" indent="-37465">
              <a:lnSpc>
                <a:spcPct val="100000"/>
              </a:lnSpc>
              <a:spcBef>
                <a:spcPts val="1100"/>
              </a:spcBef>
            </a:pPr>
            <a:r>
              <a:rPr sz="1800" spc="-5" dirty="0">
                <a:latin typeface="Arial"/>
                <a:cs typeface="Arial"/>
              </a:rPr>
              <a:t>Method where  error</a:t>
            </a:r>
            <a:r>
              <a:rPr sz="1800" spc="-40" dirty="0">
                <a:latin typeface="Arial"/>
                <a:cs typeface="Arial"/>
              </a:rPr>
              <a:t> </a:t>
            </a:r>
            <a:r>
              <a:rPr sz="1800" spc="-5" dirty="0">
                <a:latin typeface="Arial"/>
                <a:cs typeface="Arial"/>
              </a:rPr>
              <a:t>occurred</a:t>
            </a:r>
            <a:endParaRPr sz="1800">
              <a:latin typeface="Arial"/>
              <a:cs typeface="Arial"/>
            </a:endParaRPr>
          </a:p>
        </p:txBody>
      </p:sp>
      <p:sp>
        <p:nvSpPr>
          <p:cNvPr id="32" name="object 32"/>
          <p:cNvSpPr/>
          <p:nvPr/>
        </p:nvSpPr>
        <p:spPr>
          <a:xfrm>
            <a:off x="6241669" y="1739264"/>
            <a:ext cx="616585" cy="259715"/>
          </a:xfrm>
          <a:custGeom>
            <a:avLst/>
            <a:gdLst/>
            <a:ahLst/>
            <a:cxnLst/>
            <a:rect l="l" t="t" r="r" b="b"/>
            <a:pathLst>
              <a:path w="616584" h="259714">
                <a:moveTo>
                  <a:pt x="502585" y="35654"/>
                </a:moveTo>
                <a:lnTo>
                  <a:pt x="0" y="224155"/>
                </a:lnTo>
                <a:lnTo>
                  <a:pt x="13461" y="259714"/>
                </a:lnTo>
                <a:lnTo>
                  <a:pt x="515970" y="71320"/>
                </a:lnTo>
                <a:lnTo>
                  <a:pt x="502585" y="35654"/>
                </a:lnTo>
                <a:close/>
              </a:path>
              <a:path w="616584" h="259714">
                <a:moveTo>
                  <a:pt x="601812" y="28956"/>
                </a:moveTo>
                <a:lnTo>
                  <a:pt x="520446" y="28956"/>
                </a:lnTo>
                <a:lnTo>
                  <a:pt x="533780" y="64643"/>
                </a:lnTo>
                <a:lnTo>
                  <a:pt x="515970" y="71320"/>
                </a:lnTo>
                <a:lnTo>
                  <a:pt x="529335" y="106934"/>
                </a:lnTo>
                <a:lnTo>
                  <a:pt x="601812" y="28956"/>
                </a:lnTo>
                <a:close/>
              </a:path>
              <a:path w="616584" h="259714">
                <a:moveTo>
                  <a:pt x="520446" y="28956"/>
                </a:moveTo>
                <a:lnTo>
                  <a:pt x="502585" y="35654"/>
                </a:lnTo>
                <a:lnTo>
                  <a:pt x="515970" y="71320"/>
                </a:lnTo>
                <a:lnTo>
                  <a:pt x="533780" y="64643"/>
                </a:lnTo>
                <a:lnTo>
                  <a:pt x="520446" y="28956"/>
                </a:lnTo>
                <a:close/>
              </a:path>
              <a:path w="616584" h="259714">
                <a:moveTo>
                  <a:pt x="489203" y="0"/>
                </a:moveTo>
                <a:lnTo>
                  <a:pt x="502585" y="35654"/>
                </a:lnTo>
                <a:lnTo>
                  <a:pt x="520446" y="28956"/>
                </a:lnTo>
                <a:lnTo>
                  <a:pt x="601812" y="28956"/>
                </a:lnTo>
                <a:lnTo>
                  <a:pt x="616330" y="13335"/>
                </a:lnTo>
                <a:lnTo>
                  <a:pt x="489203" y="0"/>
                </a:lnTo>
                <a:close/>
              </a:path>
            </a:pathLst>
          </a:custGeom>
          <a:solidFill>
            <a:srgbClr val="000000"/>
          </a:solidFill>
        </p:spPr>
        <p:txBody>
          <a:bodyPr wrap="square" lIns="0" tIns="0" rIns="0" bIns="0" rtlCol="0"/>
          <a:lstStyle/>
          <a:p>
            <a:endParaRPr/>
          </a:p>
        </p:txBody>
      </p:sp>
      <p:sp>
        <p:nvSpPr>
          <p:cNvPr id="33" name="object 33"/>
          <p:cNvSpPr txBox="1"/>
          <p:nvPr/>
        </p:nvSpPr>
        <p:spPr>
          <a:xfrm>
            <a:off x="7134097" y="2598928"/>
            <a:ext cx="2007870" cy="559435"/>
          </a:xfrm>
          <a:prstGeom prst="rect">
            <a:avLst/>
          </a:prstGeom>
        </p:spPr>
        <p:txBody>
          <a:bodyPr vert="horz" wrap="square" lIns="0" tIns="0" rIns="0" bIns="0" rtlCol="0">
            <a:spAutoFit/>
          </a:bodyPr>
          <a:lstStyle/>
          <a:p>
            <a:pPr marL="12700" marR="5080">
              <a:lnSpc>
                <a:spcPct val="100000"/>
              </a:lnSpc>
            </a:pPr>
            <a:r>
              <a:rPr sz="1800" spc="-5" dirty="0">
                <a:latin typeface="Arial"/>
                <a:cs typeface="Arial"/>
              </a:rPr>
              <a:t>Looking </a:t>
            </a:r>
            <a:r>
              <a:rPr sz="1800" dirty="0">
                <a:latin typeface="Arial"/>
                <a:cs typeface="Arial"/>
              </a:rPr>
              <a:t>for  </a:t>
            </a:r>
            <a:r>
              <a:rPr sz="1800" spc="-5" dirty="0">
                <a:latin typeface="Arial"/>
                <a:cs typeface="Arial"/>
              </a:rPr>
              <a:t>appropriate</a:t>
            </a:r>
            <a:r>
              <a:rPr sz="1800" spc="-40" dirty="0">
                <a:latin typeface="Arial"/>
                <a:cs typeface="Arial"/>
              </a:rPr>
              <a:t> </a:t>
            </a:r>
            <a:r>
              <a:rPr sz="1800" spc="-5" dirty="0">
                <a:latin typeface="Arial"/>
                <a:cs typeface="Arial"/>
              </a:rPr>
              <a:t>handler</a:t>
            </a:r>
            <a:endParaRPr sz="1800">
              <a:latin typeface="Arial"/>
              <a:cs typeface="Arial"/>
            </a:endParaRPr>
          </a:p>
        </p:txBody>
      </p:sp>
      <p:sp>
        <p:nvSpPr>
          <p:cNvPr id="34" name="object 34"/>
          <p:cNvSpPr txBox="1"/>
          <p:nvPr/>
        </p:nvSpPr>
        <p:spPr>
          <a:xfrm>
            <a:off x="7134097" y="3741928"/>
            <a:ext cx="2007870" cy="559435"/>
          </a:xfrm>
          <a:prstGeom prst="rect">
            <a:avLst/>
          </a:prstGeom>
        </p:spPr>
        <p:txBody>
          <a:bodyPr vert="horz" wrap="square" lIns="0" tIns="0" rIns="0" bIns="0" rtlCol="0">
            <a:spAutoFit/>
          </a:bodyPr>
          <a:lstStyle/>
          <a:p>
            <a:pPr marL="12700" marR="5080">
              <a:lnSpc>
                <a:spcPct val="100000"/>
              </a:lnSpc>
            </a:pPr>
            <a:r>
              <a:rPr sz="1800" spc="-5" dirty="0">
                <a:latin typeface="Arial"/>
                <a:cs typeface="Arial"/>
              </a:rPr>
              <a:t>Looking </a:t>
            </a:r>
            <a:r>
              <a:rPr sz="1800" dirty="0">
                <a:latin typeface="Arial"/>
                <a:cs typeface="Arial"/>
              </a:rPr>
              <a:t>for  </a:t>
            </a:r>
            <a:r>
              <a:rPr sz="1800" spc="-5" dirty="0">
                <a:latin typeface="Arial"/>
                <a:cs typeface="Arial"/>
              </a:rPr>
              <a:t>appropriate</a:t>
            </a:r>
            <a:r>
              <a:rPr sz="1800" spc="-40" dirty="0">
                <a:latin typeface="Arial"/>
                <a:cs typeface="Arial"/>
              </a:rPr>
              <a:t> </a:t>
            </a:r>
            <a:r>
              <a:rPr sz="1800" spc="-5" dirty="0">
                <a:latin typeface="Arial"/>
                <a:cs typeface="Arial"/>
              </a:rPr>
              <a:t>handler</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381885">
              <a:lnSpc>
                <a:spcPct val="100000"/>
              </a:lnSpc>
            </a:pPr>
            <a:r>
              <a:rPr spc="-5" dirty="0"/>
              <a:t>Why use</a:t>
            </a:r>
            <a:r>
              <a:rPr spc="-60" dirty="0"/>
              <a:t> </a:t>
            </a:r>
            <a:r>
              <a:rPr spc="-5" dirty="0"/>
              <a:t>exceptions?</a:t>
            </a:r>
          </a:p>
        </p:txBody>
      </p:sp>
      <p:sp>
        <p:nvSpPr>
          <p:cNvPr id="7" name="object 7"/>
          <p:cNvSpPr txBox="1"/>
          <p:nvPr/>
        </p:nvSpPr>
        <p:spPr>
          <a:xfrm>
            <a:off x="1145539" y="1287271"/>
            <a:ext cx="7444740" cy="4766945"/>
          </a:xfrm>
          <a:prstGeom prst="rect">
            <a:avLst/>
          </a:prstGeom>
        </p:spPr>
        <p:txBody>
          <a:bodyPr vert="horz" wrap="square" lIns="0" tIns="0" rIns="0" bIns="0" rtlCol="0">
            <a:spAutoFit/>
          </a:bodyPr>
          <a:lstStyle/>
          <a:p>
            <a:pPr marL="355600" marR="384175" indent="-342900">
              <a:lnSpc>
                <a:spcPct val="100000"/>
              </a:lnSpc>
              <a:buClr>
                <a:srgbClr val="333399"/>
              </a:buClr>
              <a:buFont typeface="Wingdings"/>
              <a:buChar char=""/>
              <a:tabLst>
                <a:tab pos="354965" algn="l"/>
                <a:tab pos="355600" algn="l"/>
              </a:tabLst>
            </a:pPr>
            <a:r>
              <a:rPr sz="2400" spc="-5" dirty="0">
                <a:latin typeface="Arial"/>
                <a:cs typeface="Arial"/>
              </a:rPr>
              <a:t>Exception handling provides </a:t>
            </a:r>
            <a:r>
              <a:rPr sz="2400" dirty="0">
                <a:latin typeface="Arial"/>
                <a:cs typeface="Arial"/>
              </a:rPr>
              <a:t>the </a:t>
            </a:r>
            <a:r>
              <a:rPr sz="2400" spc="-5" dirty="0">
                <a:latin typeface="Arial"/>
                <a:cs typeface="Arial"/>
              </a:rPr>
              <a:t>programmer with  many advantages over traditional error-handling  techniques:</a:t>
            </a:r>
            <a:endParaRPr sz="2400" dirty="0">
              <a:latin typeface="Arial"/>
              <a:cs typeface="Arial"/>
            </a:endParaRPr>
          </a:p>
          <a:p>
            <a:pPr marL="812800" marR="223520" lvl="1" indent="-342900">
              <a:lnSpc>
                <a:spcPct val="100000"/>
              </a:lnSpc>
              <a:spcBef>
                <a:spcPts val="1210"/>
              </a:spcBef>
              <a:buClr>
                <a:srgbClr val="333399"/>
              </a:buClr>
              <a:buFont typeface="Wingdings"/>
              <a:buChar char=""/>
              <a:tabLst>
                <a:tab pos="812800" algn="l"/>
                <a:tab pos="813435" algn="l"/>
              </a:tabLst>
            </a:pPr>
            <a:r>
              <a:rPr sz="2000" spc="-5" dirty="0">
                <a:latin typeface="Arial"/>
                <a:cs typeface="Arial"/>
              </a:rPr>
              <a:t>It provides a means to separate error-handling code from  functioning program</a:t>
            </a:r>
            <a:r>
              <a:rPr sz="2000" spc="-30" dirty="0">
                <a:latin typeface="Arial"/>
                <a:cs typeface="Arial"/>
              </a:rPr>
              <a:t> </a:t>
            </a:r>
            <a:r>
              <a:rPr sz="2000" spc="-5" dirty="0">
                <a:latin typeface="Arial"/>
                <a:cs typeface="Arial"/>
              </a:rPr>
              <a:t>code.</a:t>
            </a:r>
            <a:endParaRPr sz="2000" dirty="0">
              <a:latin typeface="Arial"/>
              <a:cs typeface="Arial"/>
            </a:endParaRPr>
          </a:p>
          <a:p>
            <a:pPr marL="812800" marR="14604" lvl="1" indent="-342900">
              <a:lnSpc>
                <a:spcPct val="100000"/>
              </a:lnSpc>
              <a:spcBef>
                <a:spcPts val="1200"/>
              </a:spcBef>
              <a:buClr>
                <a:srgbClr val="333399"/>
              </a:buClr>
              <a:buFont typeface="Wingdings"/>
              <a:buChar char=""/>
              <a:tabLst>
                <a:tab pos="812800" algn="l"/>
                <a:tab pos="813435" algn="l"/>
              </a:tabLst>
            </a:pPr>
            <a:r>
              <a:rPr sz="2000" spc="-5" dirty="0">
                <a:latin typeface="Arial"/>
                <a:cs typeface="Arial"/>
              </a:rPr>
              <a:t>It provides a mechanism for propagating errors up the  method call </a:t>
            </a:r>
            <a:r>
              <a:rPr sz="2000" dirty="0">
                <a:latin typeface="Arial"/>
                <a:cs typeface="Arial"/>
              </a:rPr>
              <a:t>stack, </a:t>
            </a:r>
            <a:r>
              <a:rPr sz="2000" spc="-5" dirty="0">
                <a:latin typeface="Arial"/>
                <a:cs typeface="Arial"/>
              </a:rPr>
              <a:t>meaning that methods higher up the call  chain can </a:t>
            </a:r>
            <a:r>
              <a:rPr sz="2000" spc="-10" dirty="0">
                <a:latin typeface="Arial"/>
                <a:cs typeface="Arial"/>
              </a:rPr>
              <a:t>be </a:t>
            </a:r>
            <a:r>
              <a:rPr sz="2000" spc="-5" dirty="0">
                <a:latin typeface="Arial"/>
                <a:cs typeface="Arial"/>
              </a:rPr>
              <a:t>allowed to handle problems originating lower  in </a:t>
            </a:r>
            <a:r>
              <a:rPr sz="2000" dirty="0">
                <a:latin typeface="Arial"/>
                <a:cs typeface="Arial"/>
              </a:rPr>
              <a:t>the</a:t>
            </a:r>
            <a:r>
              <a:rPr sz="2000" spc="-85" dirty="0">
                <a:latin typeface="Arial"/>
                <a:cs typeface="Arial"/>
              </a:rPr>
              <a:t> </a:t>
            </a:r>
            <a:r>
              <a:rPr sz="2000" spc="-5" dirty="0">
                <a:latin typeface="Arial"/>
                <a:cs typeface="Arial"/>
              </a:rPr>
              <a:t>chain.</a:t>
            </a:r>
            <a:endParaRPr sz="2000" dirty="0">
              <a:latin typeface="Arial"/>
              <a:cs typeface="Arial"/>
            </a:endParaRPr>
          </a:p>
          <a:p>
            <a:pPr marL="812800" marR="482600" lvl="1" indent="-342900">
              <a:lnSpc>
                <a:spcPct val="100000"/>
              </a:lnSpc>
              <a:spcBef>
                <a:spcPts val="1200"/>
              </a:spcBef>
              <a:buClr>
                <a:srgbClr val="333399"/>
              </a:buClr>
              <a:buFont typeface="Wingdings"/>
              <a:buChar char=""/>
              <a:tabLst>
                <a:tab pos="812800" algn="l"/>
                <a:tab pos="813435" algn="l"/>
              </a:tabLst>
            </a:pPr>
            <a:r>
              <a:rPr sz="2000" spc="-5" dirty="0">
                <a:latin typeface="Arial"/>
                <a:cs typeface="Arial"/>
              </a:rPr>
              <a:t>It provides a way to organize and differentiate between  different types of abnormal</a:t>
            </a:r>
            <a:r>
              <a:rPr sz="2000" spc="-35" dirty="0">
                <a:latin typeface="Arial"/>
                <a:cs typeface="Arial"/>
              </a:rPr>
              <a:t> </a:t>
            </a:r>
            <a:r>
              <a:rPr sz="2000" spc="-5" dirty="0">
                <a:latin typeface="Arial"/>
                <a:cs typeface="Arial"/>
              </a:rPr>
              <a:t>conditions.</a:t>
            </a:r>
            <a:endParaRPr sz="2000" dirty="0">
              <a:latin typeface="Arial"/>
              <a:cs typeface="Arial"/>
            </a:endParaRPr>
          </a:p>
          <a:p>
            <a:pPr marL="812800" marR="5080" lvl="1" indent="-342900">
              <a:lnSpc>
                <a:spcPct val="100000"/>
              </a:lnSpc>
              <a:spcBef>
                <a:spcPts val="1200"/>
              </a:spcBef>
              <a:buClr>
                <a:srgbClr val="333399"/>
              </a:buClr>
              <a:buFont typeface="Wingdings"/>
              <a:buChar char=""/>
              <a:tabLst>
                <a:tab pos="812800" algn="l"/>
                <a:tab pos="813435" algn="l"/>
              </a:tabLst>
            </a:pPr>
            <a:r>
              <a:rPr sz="2000" spc="-5" dirty="0">
                <a:latin typeface="Arial"/>
                <a:cs typeface="Arial"/>
              </a:rPr>
              <a:t>Both, application logic and problem handling logic, become  </a:t>
            </a:r>
            <a:r>
              <a:rPr sz="2000" spc="-15" dirty="0">
                <a:latin typeface="Arial"/>
                <a:cs typeface="Arial"/>
              </a:rPr>
              <a:t>simpler, </a:t>
            </a:r>
            <a:r>
              <a:rPr sz="2000" spc="-5" dirty="0">
                <a:latin typeface="Arial"/>
                <a:cs typeface="Arial"/>
              </a:rPr>
              <a:t>cleaner and</a:t>
            </a:r>
            <a:r>
              <a:rPr sz="2000" spc="-60" dirty="0">
                <a:latin typeface="Arial"/>
                <a:cs typeface="Arial"/>
              </a:rPr>
              <a:t> </a:t>
            </a:r>
            <a:r>
              <a:rPr sz="2000" spc="-15" dirty="0">
                <a:latin typeface="Arial"/>
                <a:cs typeface="Arial"/>
              </a:rPr>
              <a:t>clearer.</a:t>
            </a:r>
            <a:endParaRPr sz="20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677160">
              <a:lnSpc>
                <a:spcPct val="100000"/>
              </a:lnSpc>
            </a:pPr>
            <a:r>
              <a:rPr sz="3600" dirty="0"/>
              <a:t>Throwable</a:t>
            </a:r>
            <a:r>
              <a:rPr sz="3600" spc="-95" dirty="0"/>
              <a:t> </a:t>
            </a:r>
            <a:r>
              <a:rPr sz="3600" spc="-5" dirty="0"/>
              <a:t>class</a:t>
            </a:r>
            <a:endParaRPr sz="3600"/>
          </a:p>
        </p:txBody>
      </p:sp>
      <p:sp>
        <p:nvSpPr>
          <p:cNvPr id="7" name="object 7"/>
          <p:cNvSpPr txBox="1"/>
          <p:nvPr/>
        </p:nvSpPr>
        <p:spPr>
          <a:xfrm>
            <a:off x="1247139" y="1185671"/>
            <a:ext cx="7590155" cy="1395095"/>
          </a:xfrm>
          <a:prstGeom prst="rect">
            <a:avLst/>
          </a:prstGeom>
        </p:spPr>
        <p:txBody>
          <a:bodyPr vert="horz" wrap="square" lIns="0" tIns="0" rIns="0" bIns="0" rtlCol="0">
            <a:spAutoFit/>
          </a:bodyPr>
          <a:lstStyle/>
          <a:p>
            <a:pPr marL="355600" marR="5080" indent="-342900" algn="just">
              <a:lnSpc>
                <a:spcPts val="2590"/>
              </a:lnSpc>
              <a:buClr>
                <a:srgbClr val="333399"/>
              </a:buClr>
              <a:buFont typeface="Wingdings"/>
              <a:buChar char=""/>
              <a:tabLst>
                <a:tab pos="355600" algn="l"/>
              </a:tabLst>
            </a:pPr>
            <a:r>
              <a:rPr sz="2400" dirty="0">
                <a:latin typeface="Arial"/>
                <a:cs typeface="Arial"/>
              </a:rPr>
              <a:t>When an error occurs in a method the caller </a:t>
            </a:r>
            <a:r>
              <a:rPr sz="2400" spc="-5" dirty="0">
                <a:latin typeface="Arial"/>
                <a:cs typeface="Arial"/>
              </a:rPr>
              <a:t>of </a:t>
            </a:r>
            <a:r>
              <a:rPr sz="2400" dirty="0">
                <a:latin typeface="Arial"/>
                <a:cs typeface="Arial"/>
              </a:rPr>
              <a:t>the  </a:t>
            </a:r>
            <a:r>
              <a:rPr sz="2400" spc="-5" dirty="0">
                <a:latin typeface="Arial"/>
                <a:cs typeface="Arial"/>
              </a:rPr>
              <a:t>method is notified by </a:t>
            </a:r>
            <a:r>
              <a:rPr sz="2400" dirty="0">
                <a:latin typeface="Arial"/>
                <a:cs typeface="Arial"/>
              </a:rPr>
              <a:t>throwing </a:t>
            </a:r>
            <a:r>
              <a:rPr sz="2400" spc="-5" dirty="0">
                <a:latin typeface="Arial"/>
                <a:cs typeface="Arial"/>
              </a:rPr>
              <a:t>an exception object,  this object should be of </a:t>
            </a:r>
            <a:r>
              <a:rPr sz="2400" dirty="0">
                <a:latin typeface="Arial"/>
                <a:cs typeface="Arial"/>
              </a:rPr>
              <a:t>the type </a:t>
            </a:r>
            <a:r>
              <a:rPr sz="2400" spc="-5" dirty="0">
                <a:latin typeface="Arial"/>
                <a:cs typeface="Arial"/>
              </a:rPr>
              <a:t>class</a:t>
            </a:r>
            <a:r>
              <a:rPr sz="2400" spc="55" dirty="0">
                <a:latin typeface="Arial"/>
                <a:cs typeface="Arial"/>
              </a:rPr>
              <a:t> </a:t>
            </a:r>
            <a:r>
              <a:rPr sz="2400" b="1" i="1" spc="-5" dirty="0">
                <a:solidFill>
                  <a:srgbClr val="FF6600"/>
                </a:solidFill>
                <a:latin typeface="Arial"/>
                <a:cs typeface="Arial"/>
              </a:rPr>
              <a:t>Throwable</a:t>
            </a:r>
            <a:r>
              <a:rPr sz="2400" spc="-5" dirty="0">
                <a:latin typeface="Arial"/>
                <a:cs typeface="Arial"/>
              </a:rPr>
              <a:t>.</a:t>
            </a:r>
            <a:endParaRPr sz="2400">
              <a:latin typeface="Arial"/>
              <a:cs typeface="Arial"/>
            </a:endParaRPr>
          </a:p>
          <a:p>
            <a:pPr marL="355600" indent="-342900">
              <a:lnSpc>
                <a:spcPct val="100000"/>
              </a:lnSpc>
              <a:spcBef>
                <a:spcPts val="250"/>
              </a:spcBef>
              <a:buClr>
                <a:srgbClr val="333399"/>
              </a:buClr>
              <a:buFont typeface="Wingdings"/>
              <a:buChar char=""/>
              <a:tabLst>
                <a:tab pos="354965" algn="l"/>
                <a:tab pos="355600" algn="l"/>
              </a:tabLst>
            </a:pPr>
            <a:r>
              <a:rPr sz="2400" i="1" spc="-5" dirty="0">
                <a:solidFill>
                  <a:srgbClr val="FF6600"/>
                </a:solidFill>
                <a:latin typeface="Arial"/>
                <a:cs typeface="Arial"/>
              </a:rPr>
              <a:t>Throwable </a:t>
            </a:r>
            <a:r>
              <a:rPr sz="2400" spc="-5" dirty="0">
                <a:latin typeface="Arial"/>
                <a:cs typeface="Arial"/>
              </a:rPr>
              <a:t>has </a:t>
            </a:r>
            <a:r>
              <a:rPr sz="2400" dirty="0">
                <a:latin typeface="Arial"/>
                <a:cs typeface="Arial"/>
              </a:rPr>
              <a:t>two </a:t>
            </a:r>
            <a:r>
              <a:rPr sz="2400" spc="-5" dirty="0">
                <a:latin typeface="Arial"/>
                <a:cs typeface="Arial"/>
              </a:rPr>
              <a:t>subclasses, </a:t>
            </a:r>
            <a:r>
              <a:rPr sz="2400" i="1" dirty="0">
                <a:solidFill>
                  <a:srgbClr val="FF6600"/>
                </a:solidFill>
                <a:latin typeface="Arial"/>
                <a:cs typeface="Arial"/>
              </a:rPr>
              <a:t>Error </a:t>
            </a:r>
            <a:r>
              <a:rPr sz="2400" spc="-5" dirty="0">
                <a:latin typeface="Arial"/>
                <a:cs typeface="Arial"/>
              </a:rPr>
              <a:t>and</a:t>
            </a:r>
            <a:r>
              <a:rPr sz="2400" spc="75" dirty="0">
                <a:latin typeface="Arial"/>
                <a:cs typeface="Arial"/>
              </a:rPr>
              <a:t> </a:t>
            </a:r>
            <a:r>
              <a:rPr sz="2400" i="1" spc="-5" dirty="0">
                <a:solidFill>
                  <a:srgbClr val="FF6600"/>
                </a:solidFill>
                <a:latin typeface="Arial"/>
                <a:cs typeface="Arial"/>
              </a:rPr>
              <a:t>Exception</a:t>
            </a:r>
            <a:r>
              <a:rPr sz="2400" spc="-5" dirty="0">
                <a:latin typeface="Arial"/>
                <a:cs typeface="Arial"/>
              </a:rPr>
              <a:t>.</a:t>
            </a:r>
            <a:endParaRPr sz="2400">
              <a:latin typeface="Arial"/>
              <a:cs typeface="Arial"/>
            </a:endParaRPr>
          </a:p>
        </p:txBody>
      </p:sp>
      <p:sp>
        <p:nvSpPr>
          <p:cNvPr id="8" name="object 8"/>
          <p:cNvSpPr txBox="1"/>
          <p:nvPr/>
        </p:nvSpPr>
        <p:spPr>
          <a:xfrm>
            <a:off x="3657600" y="2819400"/>
            <a:ext cx="1600200" cy="381000"/>
          </a:xfrm>
          <a:prstGeom prst="rect">
            <a:avLst/>
          </a:prstGeom>
          <a:solidFill>
            <a:srgbClr val="CCFFFF"/>
          </a:solidFill>
          <a:ln w="12700">
            <a:solidFill>
              <a:srgbClr val="000000"/>
            </a:solidFill>
          </a:ln>
        </p:spPr>
        <p:txBody>
          <a:bodyPr vert="horz" wrap="square" lIns="0" tIns="40640" rIns="0" bIns="0" rtlCol="0">
            <a:spAutoFit/>
          </a:bodyPr>
          <a:lstStyle/>
          <a:p>
            <a:pPr marL="462915">
              <a:lnSpc>
                <a:spcPct val="100000"/>
              </a:lnSpc>
              <a:spcBef>
                <a:spcPts val="320"/>
              </a:spcBef>
            </a:pPr>
            <a:r>
              <a:rPr sz="1800" dirty="0">
                <a:latin typeface="Arial"/>
                <a:cs typeface="Arial"/>
              </a:rPr>
              <a:t>Object</a:t>
            </a:r>
            <a:endParaRPr sz="1800">
              <a:latin typeface="Arial"/>
              <a:cs typeface="Arial"/>
            </a:endParaRPr>
          </a:p>
        </p:txBody>
      </p:sp>
      <p:sp>
        <p:nvSpPr>
          <p:cNvPr id="9" name="object 9"/>
          <p:cNvSpPr txBox="1"/>
          <p:nvPr/>
        </p:nvSpPr>
        <p:spPr>
          <a:xfrm>
            <a:off x="3657600" y="3429000"/>
            <a:ext cx="1600200" cy="381000"/>
          </a:xfrm>
          <a:prstGeom prst="rect">
            <a:avLst/>
          </a:prstGeom>
          <a:solidFill>
            <a:srgbClr val="CCFFFF"/>
          </a:solidFill>
          <a:ln w="12700">
            <a:solidFill>
              <a:srgbClr val="000000"/>
            </a:solidFill>
          </a:ln>
        </p:spPr>
        <p:txBody>
          <a:bodyPr vert="horz" wrap="square" lIns="0" tIns="41275" rIns="0" bIns="0" rtlCol="0">
            <a:spAutoFit/>
          </a:bodyPr>
          <a:lstStyle/>
          <a:p>
            <a:pPr marL="259715">
              <a:lnSpc>
                <a:spcPct val="100000"/>
              </a:lnSpc>
              <a:spcBef>
                <a:spcPts val="325"/>
              </a:spcBef>
            </a:pPr>
            <a:r>
              <a:rPr sz="1800" spc="-5" dirty="0">
                <a:latin typeface="Arial"/>
                <a:cs typeface="Arial"/>
              </a:rPr>
              <a:t>Throwable</a:t>
            </a:r>
            <a:endParaRPr sz="1800">
              <a:latin typeface="Arial"/>
              <a:cs typeface="Arial"/>
            </a:endParaRPr>
          </a:p>
        </p:txBody>
      </p:sp>
      <p:sp>
        <p:nvSpPr>
          <p:cNvPr id="10" name="object 10"/>
          <p:cNvSpPr/>
          <p:nvPr/>
        </p:nvSpPr>
        <p:spPr>
          <a:xfrm>
            <a:off x="5410200" y="4191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11" name="object 11"/>
          <p:cNvSpPr/>
          <p:nvPr/>
        </p:nvSpPr>
        <p:spPr>
          <a:xfrm>
            <a:off x="5410200" y="4191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695696" y="4238752"/>
            <a:ext cx="10293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Exception</a:t>
            </a:r>
            <a:endParaRPr sz="1800">
              <a:latin typeface="Arial"/>
              <a:cs typeface="Arial"/>
            </a:endParaRPr>
          </a:p>
        </p:txBody>
      </p:sp>
      <p:sp>
        <p:nvSpPr>
          <p:cNvPr id="13" name="object 13"/>
          <p:cNvSpPr/>
          <p:nvPr/>
        </p:nvSpPr>
        <p:spPr>
          <a:xfrm>
            <a:off x="2057400" y="4191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14" name="object 14"/>
          <p:cNvSpPr/>
          <p:nvPr/>
        </p:nvSpPr>
        <p:spPr>
          <a:xfrm>
            <a:off x="2057400" y="4191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15" name="object 15"/>
          <p:cNvSpPr txBox="1"/>
          <p:nvPr/>
        </p:nvSpPr>
        <p:spPr>
          <a:xfrm>
            <a:off x="2590292" y="4238752"/>
            <a:ext cx="533400" cy="285115"/>
          </a:xfrm>
          <a:prstGeom prst="rect">
            <a:avLst/>
          </a:prstGeom>
        </p:spPr>
        <p:txBody>
          <a:bodyPr vert="horz" wrap="square" lIns="0" tIns="0" rIns="0" bIns="0" rtlCol="0">
            <a:spAutoFit/>
          </a:bodyPr>
          <a:lstStyle/>
          <a:p>
            <a:pPr marL="12700">
              <a:lnSpc>
                <a:spcPct val="100000"/>
              </a:lnSpc>
            </a:pPr>
            <a:r>
              <a:rPr sz="1800" dirty="0">
                <a:latin typeface="Arial"/>
                <a:cs typeface="Arial"/>
              </a:rPr>
              <a:t>Error</a:t>
            </a:r>
            <a:endParaRPr sz="1800">
              <a:latin typeface="Arial"/>
              <a:cs typeface="Arial"/>
            </a:endParaRPr>
          </a:p>
        </p:txBody>
      </p:sp>
      <p:sp>
        <p:nvSpPr>
          <p:cNvPr id="16" name="object 16"/>
          <p:cNvSpPr/>
          <p:nvPr/>
        </p:nvSpPr>
        <p:spPr>
          <a:xfrm>
            <a:off x="4432300" y="3200400"/>
            <a:ext cx="127000" cy="228600"/>
          </a:xfrm>
          <a:custGeom>
            <a:avLst/>
            <a:gdLst/>
            <a:ahLst/>
            <a:cxnLst/>
            <a:rect l="l" t="t" r="r" b="b"/>
            <a:pathLst>
              <a:path w="127000" h="228600">
                <a:moveTo>
                  <a:pt x="69850" y="114300"/>
                </a:moveTo>
                <a:lnTo>
                  <a:pt x="57150" y="114300"/>
                </a:lnTo>
                <a:lnTo>
                  <a:pt x="57150" y="228600"/>
                </a:lnTo>
                <a:lnTo>
                  <a:pt x="69850" y="228600"/>
                </a:lnTo>
                <a:lnTo>
                  <a:pt x="69850" y="114300"/>
                </a:lnTo>
                <a:close/>
              </a:path>
              <a:path w="127000" h="228600">
                <a:moveTo>
                  <a:pt x="63500" y="0"/>
                </a:moveTo>
                <a:lnTo>
                  <a:pt x="0" y="127000"/>
                </a:lnTo>
                <a:lnTo>
                  <a:pt x="57150" y="127000"/>
                </a:lnTo>
                <a:lnTo>
                  <a:pt x="57150" y="114300"/>
                </a:lnTo>
                <a:lnTo>
                  <a:pt x="120650" y="114300"/>
                </a:lnTo>
                <a:lnTo>
                  <a:pt x="63500" y="0"/>
                </a:lnTo>
                <a:close/>
              </a:path>
              <a:path w="127000" h="2286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7" name="object 17"/>
          <p:cNvSpPr/>
          <p:nvPr/>
        </p:nvSpPr>
        <p:spPr>
          <a:xfrm>
            <a:off x="6261100" y="4572000"/>
            <a:ext cx="127000" cy="228600"/>
          </a:xfrm>
          <a:custGeom>
            <a:avLst/>
            <a:gdLst/>
            <a:ahLst/>
            <a:cxnLst/>
            <a:rect l="l" t="t" r="r" b="b"/>
            <a:pathLst>
              <a:path w="127000" h="228600">
                <a:moveTo>
                  <a:pt x="69850" y="114300"/>
                </a:moveTo>
                <a:lnTo>
                  <a:pt x="57150" y="114300"/>
                </a:lnTo>
                <a:lnTo>
                  <a:pt x="57150" y="228600"/>
                </a:lnTo>
                <a:lnTo>
                  <a:pt x="69850" y="228600"/>
                </a:lnTo>
                <a:lnTo>
                  <a:pt x="69850" y="114300"/>
                </a:lnTo>
                <a:close/>
              </a:path>
              <a:path w="127000" h="228600">
                <a:moveTo>
                  <a:pt x="63500" y="0"/>
                </a:moveTo>
                <a:lnTo>
                  <a:pt x="0" y="127000"/>
                </a:lnTo>
                <a:lnTo>
                  <a:pt x="57150" y="127000"/>
                </a:lnTo>
                <a:lnTo>
                  <a:pt x="57150" y="114300"/>
                </a:lnTo>
                <a:lnTo>
                  <a:pt x="120650" y="114300"/>
                </a:lnTo>
                <a:lnTo>
                  <a:pt x="63500" y="0"/>
                </a:lnTo>
                <a:close/>
              </a:path>
              <a:path w="127000" h="2286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8" name="object 18"/>
          <p:cNvSpPr/>
          <p:nvPr/>
        </p:nvSpPr>
        <p:spPr>
          <a:xfrm>
            <a:off x="2743200" y="4038600"/>
            <a:ext cx="3581400" cy="0"/>
          </a:xfrm>
          <a:custGeom>
            <a:avLst/>
            <a:gdLst/>
            <a:ahLst/>
            <a:cxnLst/>
            <a:rect l="l" t="t" r="r" b="b"/>
            <a:pathLst>
              <a:path w="3581400">
                <a:moveTo>
                  <a:pt x="0" y="0"/>
                </a:moveTo>
                <a:lnTo>
                  <a:pt x="3581400" y="0"/>
                </a:lnTo>
              </a:path>
            </a:pathLst>
          </a:custGeom>
          <a:ln w="12700">
            <a:solidFill>
              <a:srgbClr val="000000"/>
            </a:solidFill>
          </a:ln>
        </p:spPr>
        <p:txBody>
          <a:bodyPr wrap="square" lIns="0" tIns="0" rIns="0" bIns="0" rtlCol="0"/>
          <a:lstStyle/>
          <a:p>
            <a:endParaRPr/>
          </a:p>
        </p:txBody>
      </p:sp>
      <p:sp>
        <p:nvSpPr>
          <p:cNvPr id="19" name="object 19"/>
          <p:cNvSpPr/>
          <p:nvPr/>
        </p:nvSpPr>
        <p:spPr>
          <a:xfrm>
            <a:off x="2743200" y="4038600"/>
            <a:ext cx="0" cy="152400"/>
          </a:xfrm>
          <a:custGeom>
            <a:avLst/>
            <a:gdLst/>
            <a:ahLst/>
            <a:cxnLst/>
            <a:rect l="l" t="t" r="r" b="b"/>
            <a:pathLst>
              <a:path h="152400">
                <a:moveTo>
                  <a:pt x="0" y="0"/>
                </a:moveTo>
                <a:lnTo>
                  <a:pt x="0" y="152400"/>
                </a:lnTo>
              </a:path>
            </a:pathLst>
          </a:custGeom>
          <a:ln w="12700">
            <a:solidFill>
              <a:srgbClr val="000000"/>
            </a:solidFill>
          </a:ln>
        </p:spPr>
        <p:txBody>
          <a:bodyPr wrap="square" lIns="0" tIns="0" rIns="0" bIns="0" rtlCol="0"/>
          <a:lstStyle/>
          <a:p>
            <a:endParaRPr/>
          </a:p>
        </p:txBody>
      </p:sp>
      <p:sp>
        <p:nvSpPr>
          <p:cNvPr id="20" name="object 20"/>
          <p:cNvSpPr/>
          <p:nvPr/>
        </p:nvSpPr>
        <p:spPr>
          <a:xfrm>
            <a:off x="6324600" y="4038600"/>
            <a:ext cx="0" cy="152400"/>
          </a:xfrm>
          <a:custGeom>
            <a:avLst/>
            <a:gdLst/>
            <a:ahLst/>
            <a:cxnLst/>
            <a:rect l="l" t="t" r="r" b="b"/>
            <a:pathLst>
              <a:path h="152400">
                <a:moveTo>
                  <a:pt x="0" y="0"/>
                </a:moveTo>
                <a:lnTo>
                  <a:pt x="0" y="152400"/>
                </a:lnTo>
              </a:path>
            </a:pathLst>
          </a:custGeom>
          <a:ln w="12700">
            <a:solidFill>
              <a:srgbClr val="000000"/>
            </a:solidFill>
          </a:ln>
        </p:spPr>
        <p:txBody>
          <a:bodyPr wrap="square" lIns="0" tIns="0" rIns="0" bIns="0" rtlCol="0"/>
          <a:lstStyle/>
          <a:p>
            <a:endParaRPr/>
          </a:p>
        </p:txBody>
      </p:sp>
      <p:sp>
        <p:nvSpPr>
          <p:cNvPr id="21" name="object 21"/>
          <p:cNvSpPr/>
          <p:nvPr/>
        </p:nvSpPr>
        <p:spPr>
          <a:xfrm>
            <a:off x="2209800" y="48768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22" name="object 22"/>
          <p:cNvSpPr/>
          <p:nvPr/>
        </p:nvSpPr>
        <p:spPr>
          <a:xfrm>
            <a:off x="2209800" y="48768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23" name="object 23"/>
          <p:cNvSpPr/>
          <p:nvPr/>
        </p:nvSpPr>
        <p:spPr>
          <a:xfrm>
            <a:off x="2362200" y="50292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24" name="object 24"/>
          <p:cNvSpPr/>
          <p:nvPr/>
        </p:nvSpPr>
        <p:spPr>
          <a:xfrm>
            <a:off x="2362200" y="50292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25" name="object 25"/>
          <p:cNvSpPr/>
          <p:nvPr/>
        </p:nvSpPr>
        <p:spPr>
          <a:xfrm>
            <a:off x="2514600" y="51816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26" name="object 26"/>
          <p:cNvSpPr/>
          <p:nvPr/>
        </p:nvSpPr>
        <p:spPr>
          <a:xfrm>
            <a:off x="2514600" y="51816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27" name="object 27"/>
          <p:cNvSpPr/>
          <p:nvPr/>
        </p:nvSpPr>
        <p:spPr>
          <a:xfrm>
            <a:off x="2743200" y="45720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28" name="object 28"/>
          <p:cNvSpPr/>
          <p:nvPr/>
        </p:nvSpPr>
        <p:spPr>
          <a:xfrm>
            <a:off x="2743200" y="4572000"/>
            <a:ext cx="228600" cy="457200"/>
          </a:xfrm>
          <a:custGeom>
            <a:avLst/>
            <a:gdLst/>
            <a:ahLst/>
            <a:cxnLst/>
            <a:rect l="l" t="t" r="r" b="b"/>
            <a:pathLst>
              <a:path w="228600" h="457200">
                <a:moveTo>
                  <a:pt x="0" y="0"/>
                </a:moveTo>
                <a:lnTo>
                  <a:pt x="228600" y="457200"/>
                </a:lnTo>
              </a:path>
            </a:pathLst>
          </a:custGeom>
          <a:ln w="12700">
            <a:solidFill>
              <a:srgbClr val="000000"/>
            </a:solidFill>
          </a:ln>
        </p:spPr>
        <p:txBody>
          <a:bodyPr wrap="square" lIns="0" tIns="0" rIns="0" bIns="0" rtlCol="0"/>
          <a:lstStyle/>
          <a:p>
            <a:endParaRPr/>
          </a:p>
        </p:txBody>
      </p:sp>
      <p:sp>
        <p:nvSpPr>
          <p:cNvPr id="29" name="object 29"/>
          <p:cNvSpPr/>
          <p:nvPr/>
        </p:nvSpPr>
        <p:spPr>
          <a:xfrm>
            <a:off x="2743200" y="4572000"/>
            <a:ext cx="609600" cy="609600"/>
          </a:xfrm>
          <a:custGeom>
            <a:avLst/>
            <a:gdLst/>
            <a:ahLst/>
            <a:cxnLst/>
            <a:rect l="l" t="t" r="r" b="b"/>
            <a:pathLst>
              <a:path w="609600" h="609600">
                <a:moveTo>
                  <a:pt x="0" y="0"/>
                </a:moveTo>
                <a:lnTo>
                  <a:pt x="609600" y="609600"/>
                </a:lnTo>
              </a:path>
            </a:pathLst>
          </a:custGeom>
          <a:ln w="12700">
            <a:solidFill>
              <a:srgbClr val="000000"/>
            </a:solidFill>
          </a:ln>
        </p:spPr>
        <p:txBody>
          <a:bodyPr wrap="square" lIns="0" tIns="0" rIns="0" bIns="0" rtlCol="0"/>
          <a:lstStyle/>
          <a:p>
            <a:endParaRPr/>
          </a:p>
        </p:txBody>
      </p:sp>
      <p:sp>
        <p:nvSpPr>
          <p:cNvPr id="30" name="object 30"/>
          <p:cNvSpPr/>
          <p:nvPr/>
        </p:nvSpPr>
        <p:spPr>
          <a:xfrm>
            <a:off x="4419600" y="48768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31" name="object 31"/>
          <p:cNvSpPr/>
          <p:nvPr/>
        </p:nvSpPr>
        <p:spPr>
          <a:xfrm>
            <a:off x="4419600" y="48768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6553200" y="4876800"/>
            <a:ext cx="1905000" cy="381000"/>
          </a:xfrm>
          <a:custGeom>
            <a:avLst/>
            <a:gdLst/>
            <a:ahLst/>
            <a:cxnLst/>
            <a:rect l="l" t="t" r="r" b="b"/>
            <a:pathLst>
              <a:path w="1905000" h="381000">
                <a:moveTo>
                  <a:pt x="0" y="381000"/>
                </a:moveTo>
                <a:lnTo>
                  <a:pt x="1905000" y="381000"/>
                </a:lnTo>
                <a:lnTo>
                  <a:pt x="1905000" y="0"/>
                </a:lnTo>
                <a:lnTo>
                  <a:pt x="0" y="0"/>
                </a:lnTo>
                <a:lnTo>
                  <a:pt x="0" y="381000"/>
                </a:lnTo>
                <a:close/>
              </a:path>
            </a:pathLst>
          </a:custGeom>
          <a:solidFill>
            <a:srgbClr val="CCFFFF"/>
          </a:solidFill>
        </p:spPr>
        <p:txBody>
          <a:bodyPr wrap="square" lIns="0" tIns="0" rIns="0" bIns="0" rtlCol="0"/>
          <a:lstStyle/>
          <a:p>
            <a:endParaRPr/>
          </a:p>
        </p:txBody>
      </p:sp>
      <p:sp>
        <p:nvSpPr>
          <p:cNvPr id="33" name="object 33"/>
          <p:cNvSpPr/>
          <p:nvPr/>
        </p:nvSpPr>
        <p:spPr>
          <a:xfrm>
            <a:off x="6553200" y="4876800"/>
            <a:ext cx="1905000" cy="381000"/>
          </a:xfrm>
          <a:custGeom>
            <a:avLst/>
            <a:gdLst/>
            <a:ahLst/>
            <a:cxnLst/>
            <a:rect l="l" t="t" r="r" b="b"/>
            <a:pathLst>
              <a:path w="1905000" h="381000">
                <a:moveTo>
                  <a:pt x="0" y="381000"/>
                </a:moveTo>
                <a:lnTo>
                  <a:pt x="1905000" y="381000"/>
                </a:lnTo>
                <a:lnTo>
                  <a:pt x="1905000" y="0"/>
                </a:lnTo>
                <a:lnTo>
                  <a:pt x="0" y="0"/>
                </a:lnTo>
                <a:lnTo>
                  <a:pt x="0" y="381000"/>
                </a:lnTo>
                <a:close/>
              </a:path>
            </a:pathLst>
          </a:custGeom>
          <a:ln w="12700">
            <a:solidFill>
              <a:srgbClr val="000000"/>
            </a:solidFill>
          </a:ln>
        </p:spPr>
        <p:txBody>
          <a:bodyPr wrap="square" lIns="0" tIns="0" rIns="0" bIns="0" rtlCol="0"/>
          <a:lstStyle/>
          <a:p>
            <a:endParaRPr/>
          </a:p>
        </p:txBody>
      </p:sp>
      <p:sp>
        <p:nvSpPr>
          <p:cNvPr id="34" name="object 34"/>
          <p:cNvSpPr txBox="1"/>
          <p:nvPr/>
        </p:nvSpPr>
        <p:spPr>
          <a:xfrm>
            <a:off x="6601714" y="4940045"/>
            <a:ext cx="1809750"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RuntimeException</a:t>
            </a:r>
            <a:endParaRPr sz="1600">
              <a:latin typeface="Arial"/>
              <a:cs typeface="Arial"/>
            </a:endParaRPr>
          </a:p>
        </p:txBody>
      </p:sp>
      <p:sp>
        <p:nvSpPr>
          <p:cNvPr id="35" name="object 35"/>
          <p:cNvSpPr/>
          <p:nvPr/>
        </p:nvSpPr>
        <p:spPr>
          <a:xfrm>
            <a:off x="4432300" y="3810000"/>
            <a:ext cx="127000" cy="228600"/>
          </a:xfrm>
          <a:custGeom>
            <a:avLst/>
            <a:gdLst/>
            <a:ahLst/>
            <a:cxnLst/>
            <a:rect l="l" t="t" r="r" b="b"/>
            <a:pathLst>
              <a:path w="127000" h="228600">
                <a:moveTo>
                  <a:pt x="69850" y="114300"/>
                </a:moveTo>
                <a:lnTo>
                  <a:pt x="57150" y="114300"/>
                </a:lnTo>
                <a:lnTo>
                  <a:pt x="57150" y="228600"/>
                </a:lnTo>
                <a:lnTo>
                  <a:pt x="69850" y="228600"/>
                </a:lnTo>
                <a:lnTo>
                  <a:pt x="69850" y="114300"/>
                </a:lnTo>
                <a:close/>
              </a:path>
              <a:path w="127000" h="228600">
                <a:moveTo>
                  <a:pt x="63500" y="0"/>
                </a:moveTo>
                <a:lnTo>
                  <a:pt x="0" y="127000"/>
                </a:lnTo>
                <a:lnTo>
                  <a:pt x="57150" y="127000"/>
                </a:lnTo>
                <a:lnTo>
                  <a:pt x="57150" y="114300"/>
                </a:lnTo>
                <a:lnTo>
                  <a:pt x="120650" y="114300"/>
                </a:lnTo>
                <a:lnTo>
                  <a:pt x="63500" y="0"/>
                </a:lnTo>
                <a:close/>
              </a:path>
              <a:path w="127000" h="2286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6" name="object 36"/>
          <p:cNvSpPr/>
          <p:nvPr/>
        </p:nvSpPr>
        <p:spPr>
          <a:xfrm>
            <a:off x="5257800" y="4800600"/>
            <a:ext cx="2209800" cy="0"/>
          </a:xfrm>
          <a:custGeom>
            <a:avLst/>
            <a:gdLst/>
            <a:ahLst/>
            <a:cxnLst/>
            <a:rect l="l" t="t" r="r" b="b"/>
            <a:pathLst>
              <a:path w="2209800">
                <a:moveTo>
                  <a:pt x="0" y="0"/>
                </a:moveTo>
                <a:lnTo>
                  <a:pt x="2209800" y="0"/>
                </a:lnTo>
              </a:path>
            </a:pathLst>
          </a:custGeom>
          <a:ln w="12700">
            <a:solidFill>
              <a:srgbClr val="000000"/>
            </a:solidFill>
          </a:ln>
        </p:spPr>
        <p:txBody>
          <a:bodyPr wrap="square" lIns="0" tIns="0" rIns="0" bIns="0" rtlCol="0"/>
          <a:lstStyle/>
          <a:p>
            <a:endParaRPr/>
          </a:p>
        </p:txBody>
      </p:sp>
      <p:sp>
        <p:nvSpPr>
          <p:cNvPr id="37" name="object 37"/>
          <p:cNvSpPr/>
          <p:nvPr/>
        </p:nvSpPr>
        <p:spPr>
          <a:xfrm>
            <a:off x="5257800" y="4800600"/>
            <a:ext cx="0" cy="76200"/>
          </a:xfrm>
          <a:custGeom>
            <a:avLst/>
            <a:gdLst/>
            <a:ahLst/>
            <a:cxnLst/>
            <a:rect l="l" t="t" r="r" b="b"/>
            <a:pathLst>
              <a:path h="76200">
                <a:moveTo>
                  <a:pt x="0" y="0"/>
                </a:moveTo>
                <a:lnTo>
                  <a:pt x="0" y="76200"/>
                </a:lnTo>
              </a:path>
            </a:pathLst>
          </a:custGeom>
          <a:ln w="12700">
            <a:solidFill>
              <a:srgbClr val="000000"/>
            </a:solidFill>
          </a:ln>
        </p:spPr>
        <p:txBody>
          <a:bodyPr wrap="square" lIns="0" tIns="0" rIns="0" bIns="0" rtlCol="0"/>
          <a:lstStyle/>
          <a:p>
            <a:endParaRPr/>
          </a:p>
        </p:txBody>
      </p:sp>
      <p:sp>
        <p:nvSpPr>
          <p:cNvPr id="38" name="object 38"/>
          <p:cNvSpPr/>
          <p:nvPr/>
        </p:nvSpPr>
        <p:spPr>
          <a:xfrm>
            <a:off x="7467600" y="4800600"/>
            <a:ext cx="0" cy="76200"/>
          </a:xfrm>
          <a:custGeom>
            <a:avLst/>
            <a:gdLst/>
            <a:ahLst/>
            <a:cxnLst/>
            <a:rect l="l" t="t" r="r" b="b"/>
            <a:pathLst>
              <a:path h="76200">
                <a:moveTo>
                  <a:pt x="0" y="0"/>
                </a:moveTo>
                <a:lnTo>
                  <a:pt x="0" y="76200"/>
                </a:lnTo>
              </a:path>
            </a:pathLst>
          </a:custGeom>
          <a:ln w="12700">
            <a:solidFill>
              <a:srgbClr val="000000"/>
            </a:solidFill>
          </a:ln>
        </p:spPr>
        <p:txBody>
          <a:bodyPr wrap="square" lIns="0" tIns="0" rIns="0" bIns="0" rtlCol="0"/>
          <a:lstStyle/>
          <a:p>
            <a:endParaRPr/>
          </a:p>
        </p:txBody>
      </p:sp>
      <p:sp>
        <p:nvSpPr>
          <p:cNvPr id="39" name="object 39"/>
          <p:cNvSpPr/>
          <p:nvPr/>
        </p:nvSpPr>
        <p:spPr>
          <a:xfrm>
            <a:off x="4648200" y="55626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40" name="object 40"/>
          <p:cNvSpPr/>
          <p:nvPr/>
        </p:nvSpPr>
        <p:spPr>
          <a:xfrm>
            <a:off x="4648200" y="55626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41" name="object 41"/>
          <p:cNvSpPr/>
          <p:nvPr/>
        </p:nvSpPr>
        <p:spPr>
          <a:xfrm>
            <a:off x="4800600" y="5715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42" name="object 42"/>
          <p:cNvSpPr/>
          <p:nvPr/>
        </p:nvSpPr>
        <p:spPr>
          <a:xfrm>
            <a:off x="4800600" y="5715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43" name="object 43"/>
          <p:cNvSpPr/>
          <p:nvPr/>
        </p:nvSpPr>
        <p:spPr>
          <a:xfrm>
            <a:off x="4953000" y="58674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44" name="object 44"/>
          <p:cNvSpPr/>
          <p:nvPr/>
        </p:nvSpPr>
        <p:spPr>
          <a:xfrm>
            <a:off x="4953000" y="58674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45" name="object 45"/>
          <p:cNvSpPr/>
          <p:nvPr/>
        </p:nvSpPr>
        <p:spPr>
          <a:xfrm>
            <a:off x="5181600" y="52578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46" name="object 46"/>
          <p:cNvSpPr/>
          <p:nvPr/>
        </p:nvSpPr>
        <p:spPr>
          <a:xfrm>
            <a:off x="5181600" y="5257800"/>
            <a:ext cx="228600" cy="457200"/>
          </a:xfrm>
          <a:custGeom>
            <a:avLst/>
            <a:gdLst/>
            <a:ahLst/>
            <a:cxnLst/>
            <a:rect l="l" t="t" r="r" b="b"/>
            <a:pathLst>
              <a:path w="228600" h="457200">
                <a:moveTo>
                  <a:pt x="0" y="0"/>
                </a:moveTo>
                <a:lnTo>
                  <a:pt x="228600" y="457200"/>
                </a:lnTo>
              </a:path>
            </a:pathLst>
          </a:custGeom>
          <a:ln w="12700">
            <a:solidFill>
              <a:srgbClr val="000000"/>
            </a:solidFill>
          </a:ln>
        </p:spPr>
        <p:txBody>
          <a:bodyPr wrap="square" lIns="0" tIns="0" rIns="0" bIns="0" rtlCol="0"/>
          <a:lstStyle/>
          <a:p>
            <a:endParaRPr/>
          </a:p>
        </p:txBody>
      </p:sp>
      <p:sp>
        <p:nvSpPr>
          <p:cNvPr id="47" name="object 47"/>
          <p:cNvSpPr/>
          <p:nvPr/>
        </p:nvSpPr>
        <p:spPr>
          <a:xfrm>
            <a:off x="5181600" y="5257800"/>
            <a:ext cx="609600" cy="609600"/>
          </a:xfrm>
          <a:custGeom>
            <a:avLst/>
            <a:gdLst/>
            <a:ahLst/>
            <a:cxnLst/>
            <a:rect l="l" t="t" r="r" b="b"/>
            <a:pathLst>
              <a:path w="609600" h="609600">
                <a:moveTo>
                  <a:pt x="0" y="0"/>
                </a:moveTo>
                <a:lnTo>
                  <a:pt x="609600" y="609600"/>
                </a:lnTo>
              </a:path>
            </a:pathLst>
          </a:custGeom>
          <a:ln w="12700">
            <a:solidFill>
              <a:srgbClr val="000000"/>
            </a:solidFill>
          </a:ln>
        </p:spPr>
        <p:txBody>
          <a:bodyPr wrap="square" lIns="0" tIns="0" rIns="0" bIns="0" rtlCol="0"/>
          <a:lstStyle/>
          <a:p>
            <a:endParaRPr/>
          </a:p>
        </p:txBody>
      </p:sp>
      <p:sp>
        <p:nvSpPr>
          <p:cNvPr id="48" name="object 48"/>
          <p:cNvSpPr/>
          <p:nvPr/>
        </p:nvSpPr>
        <p:spPr>
          <a:xfrm>
            <a:off x="6629400" y="55626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49" name="object 49"/>
          <p:cNvSpPr/>
          <p:nvPr/>
        </p:nvSpPr>
        <p:spPr>
          <a:xfrm>
            <a:off x="6629400" y="55626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50" name="object 50"/>
          <p:cNvSpPr/>
          <p:nvPr/>
        </p:nvSpPr>
        <p:spPr>
          <a:xfrm>
            <a:off x="6781800" y="5715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51" name="object 51"/>
          <p:cNvSpPr/>
          <p:nvPr/>
        </p:nvSpPr>
        <p:spPr>
          <a:xfrm>
            <a:off x="6781800" y="57150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52" name="object 52"/>
          <p:cNvSpPr/>
          <p:nvPr/>
        </p:nvSpPr>
        <p:spPr>
          <a:xfrm>
            <a:off x="6934200" y="58674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solidFill>
            <a:srgbClr val="CCFFFF"/>
          </a:solidFill>
        </p:spPr>
        <p:txBody>
          <a:bodyPr wrap="square" lIns="0" tIns="0" rIns="0" bIns="0" rtlCol="0"/>
          <a:lstStyle/>
          <a:p>
            <a:endParaRPr/>
          </a:p>
        </p:txBody>
      </p:sp>
      <p:sp>
        <p:nvSpPr>
          <p:cNvPr id="53" name="object 53"/>
          <p:cNvSpPr/>
          <p:nvPr/>
        </p:nvSpPr>
        <p:spPr>
          <a:xfrm>
            <a:off x="6934200" y="5867400"/>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12700">
            <a:solidFill>
              <a:srgbClr val="000000"/>
            </a:solidFill>
          </a:ln>
        </p:spPr>
        <p:txBody>
          <a:bodyPr wrap="square" lIns="0" tIns="0" rIns="0" bIns="0" rtlCol="0"/>
          <a:lstStyle/>
          <a:p>
            <a:endParaRPr/>
          </a:p>
        </p:txBody>
      </p:sp>
      <p:sp>
        <p:nvSpPr>
          <p:cNvPr id="54" name="object 54"/>
          <p:cNvSpPr/>
          <p:nvPr/>
        </p:nvSpPr>
        <p:spPr>
          <a:xfrm>
            <a:off x="7162800" y="5257800"/>
            <a:ext cx="0" cy="381000"/>
          </a:xfrm>
          <a:custGeom>
            <a:avLst/>
            <a:gdLst/>
            <a:ahLst/>
            <a:cxnLst/>
            <a:rect l="l" t="t" r="r" b="b"/>
            <a:pathLst>
              <a:path h="381000">
                <a:moveTo>
                  <a:pt x="0" y="0"/>
                </a:moveTo>
                <a:lnTo>
                  <a:pt x="0" y="381000"/>
                </a:lnTo>
              </a:path>
            </a:pathLst>
          </a:custGeom>
          <a:ln w="12700">
            <a:solidFill>
              <a:srgbClr val="000000"/>
            </a:solidFill>
          </a:ln>
        </p:spPr>
        <p:txBody>
          <a:bodyPr wrap="square" lIns="0" tIns="0" rIns="0" bIns="0" rtlCol="0"/>
          <a:lstStyle/>
          <a:p>
            <a:endParaRPr/>
          </a:p>
        </p:txBody>
      </p:sp>
      <p:sp>
        <p:nvSpPr>
          <p:cNvPr id="55" name="object 55"/>
          <p:cNvSpPr/>
          <p:nvPr/>
        </p:nvSpPr>
        <p:spPr>
          <a:xfrm>
            <a:off x="7162800" y="5257800"/>
            <a:ext cx="228600" cy="457200"/>
          </a:xfrm>
          <a:custGeom>
            <a:avLst/>
            <a:gdLst/>
            <a:ahLst/>
            <a:cxnLst/>
            <a:rect l="l" t="t" r="r" b="b"/>
            <a:pathLst>
              <a:path w="228600" h="457200">
                <a:moveTo>
                  <a:pt x="0" y="0"/>
                </a:moveTo>
                <a:lnTo>
                  <a:pt x="228600" y="457200"/>
                </a:lnTo>
              </a:path>
            </a:pathLst>
          </a:custGeom>
          <a:ln w="12700">
            <a:solidFill>
              <a:srgbClr val="000000"/>
            </a:solidFill>
          </a:ln>
        </p:spPr>
        <p:txBody>
          <a:bodyPr wrap="square" lIns="0" tIns="0" rIns="0" bIns="0" rtlCol="0"/>
          <a:lstStyle/>
          <a:p>
            <a:endParaRPr/>
          </a:p>
        </p:txBody>
      </p:sp>
      <p:sp>
        <p:nvSpPr>
          <p:cNvPr id="56" name="object 56"/>
          <p:cNvSpPr/>
          <p:nvPr/>
        </p:nvSpPr>
        <p:spPr>
          <a:xfrm>
            <a:off x="7162800" y="5257800"/>
            <a:ext cx="609600" cy="609600"/>
          </a:xfrm>
          <a:custGeom>
            <a:avLst/>
            <a:gdLst/>
            <a:ahLst/>
            <a:cxnLst/>
            <a:rect l="l" t="t" r="r" b="b"/>
            <a:pathLst>
              <a:path w="609600" h="609600">
                <a:moveTo>
                  <a:pt x="0" y="0"/>
                </a:moveTo>
                <a:lnTo>
                  <a:pt x="609600" y="609600"/>
                </a:lnTo>
              </a:path>
            </a:pathLst>
          </a:custGeom>
          <a:ln w="12700">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0547" y="116332"/>
            <a:ext cx="2393950" cy="314960"/>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a:cs typeface="Arial"/>
              </a:rPr>
              <a:t>Exception</a:t>
            </a:r>
            <a:r>
              <a:rPr sz="2000" b="1" spc="-45" dirty="0">
                <a:solidFill>
                  <a:srgbClr val="FFFFFF"/>
                </a:solidFill>
                <a:latin typeface="Arial"/>
                <a:cs typeface="Arial"/>
              </a:rPr>
              <a:t> </a:t>
            </a:r>
            <a:r>
              <a:rPr sz="2000" b="1" spc="-5" dirty="0">
                <a:solidFill>
                  <a:srgbClr val="FFFFFF"/>
                </a:solidFill>
                <a:latin typeface="Arial"/>
                <a:cs typeface="Arial"/>
              </a:rPr>
              <a:t>Handling</a:t>
            </a:r>
            <a:endParaRPr sz="2000">
              <a:latin typeface="Arial"/>
              <a:cs typeface="Arial"/>
            </a:endParaRPr>
          </a:p>
        </p:txBody>
      </p:sp>
      <p:sp>
        <p:nvSpPr>
          <p:cNvPr id="3" name="object 3"/>
          <p:cNvSpPr/>
          <p:nvPr/>
        </p:nvSpPr>
        <p:spPr>
          <a:xfrm>
            <a:off x="1066800" y="520700"/>
            <a:ext cx="8077200" cy="609600"/>
          </a:xfrm>
          <a:custGeom>
            <a:avLst/>
            <a:gdLst/>
            <a:ahLst/>
            <a:cxnLst/>
            <a:rect l="l" t="t" r="r" b="b"/>
            <a:pathLst>
              <a:path w="8077200" h="609600">
                <a:moveTo>
                  <a:pt x="0" y="609600"/>
                </a:moveTo>
                <a:lnTo>
                  <a:pt x="8077200" y="609600"/>
                </a:lnTo>
                <a:lnTo>
                  <a:pt x="8077200" y="0"/>
                </a:lnTo>
                <a:lnTo>
                  <a:pt x="0" y="0"/>
                </a:lnTo>
                <a:lnTo>
                  <a:pt x="0" y="609600"/>
                </a:lnTo>
                <a:close/>
              </a:path>
            </a:pathLst>
          </a:custGeom>
          <a:solidFill>
            <a:srgbClr val="33CCCC"/>
          </a:solidFill>
        </p:spPr>
        <p:txBody>
          <a:bodyPr wrap="square" lIns="0" tIns="0" rIns="0" bIns="0" rtlCol="0"/>
          <a:lstStyle/>
          <a:p>
            <a:endParaRPr/>
          </a:p>
        </p:txBody>
      </p:sp>
      <p:sp>
        <p:nvSpPr>
          <p:cNvPr id="4" name="object 4"/>
          <p:cNvSpPr/>
          <p:nvPr/>
        </p:nvSpPr>
        <p:spPr>
          <a:xfrm>
            <a:off x="0" y="533398"/>
            <a:ext cx="1066800" cy="63245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8400" y="609600"/>
            <a:ext cx="7848600" cy="457200"/>
          </a:xfrm>
          <a:custGeom>
            <a:avLst/>
            <a:gdLst/>
            <a:ahLst/>
            <a:cxnLst/>
            <a:rect l="l" t="t" r="r" b="b"/>
            <a:pathLst>
              <a:path w="7848600" h="457200">
                <a:moveTo>
                  <a:pt x="0" y="457200"/>
                </a:moveTo>
                <a:lnTo>
                  <a:pt x="7848600" y="457200"/>
                </a:lnTo>
                <a:lnTo>
                  <a:pt x="7848600" y="0"/>
                </a:lnTo>
                <a:lnTo>
                  <a:pt x="0" y="0"/>
                </a:lnTo>
                <a:lnTo>
                  <a:pt x="0" y="457200"/>
                </a:lnTo>
                <a:close/>
              </a:path>
            </a:pathLst>
          </a:custGeom>
          <a:solidFill>
            <a:srgbClr val="33CCCC"/>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3771265">
              <a:lnSpc>
                <a:spcPct val="100000"/>
              </a:lnSpc>
            </a:pPr>
            <a:r>
              <a:rPr sz="3600" spc="-5" dirty="0"/>
              <a:t>Errors</a:t>
            </a:r>
            <a:endParaRPr sz="3600"/>
          </a:p>
        </p:txBody>
      </p:sp>
      <p:sp>
        <p:nvSpPr>
          <p:cNvPr id="7" name="object 7"/>
          <p:cNvSpPr txBox="1"/>
          <p:nvPr/>
        </p:nvSpPr>
        <p:spPr>
          <a:xfrm>
            <a:off x="1247139" y="3963416"/>
            <a:ext cx="7590155" cy="2651125"/>
          </a:xfrm>
          <a:prstGeom prst="rect">
            <a:avLst/>
          </a:prstGeom>
        </p:spPr>
        <p:txBody>
          <a:bodyPr vert="horz" wrap="square" lIns="0" tIns="36195" rIns="0" bIns="0" rtlCol="0">
            <a:spAutoFit/>
          </a:bodyPr>
          <a:lstStyle/>
          <a:p>
            <a:pPr marL="355600" marR="5080" indent="-342900" algn="just">
              <a:lnSpc>
                <a:spcPct val="90000"/>
              </a:lnSpc>
              <a:spcBef>
                <a:spcPts val="285"/>
              </a:spcBef>
              <a:buClr>
                <a:srgbClr val="333399"/>
              </a:buClr>
              <a:buFont typeface="Wingdings"/>
              <a:buChar char=""/>
              <a:tabLst>
                <a:tab pos="355600" algn="l"/>
              </a:tabLst>
            </a:pPr>
            <a:r>
              <a:rPr sz="2400" dirty="0">
                <a:latin typeface="Arial"/>
                <a:cs typeface="Arial"/>
              </a:rPr>
              <a:t>Errors </a:t>
            </a:r>
            <a:r>
              <a:rPr sz="2400" spc="-5" dirty="0">
                <a:latin typeface="Arial"/>
                <a:cs typeface="Arial"/>
              </a:rPr>
              <a:t>are exceptional </a:t>
            </a:r>
            <a:r>
              <a:rPr sz="2400" dirty="0">
                <a:latin typeface="Arial"/>
                <a:cs typeface="Arial"/>
              </a:rPr>
              <a:t>conditions that </a:t>
            </a:r>
            <a:r>
              <a:rPr sz="2400" spc="-5" dirty="0">
                <a:latin typeface="Arial"/>
                <a:cs typeface="Arial"/>
              </a:rPr>
              <a:t>are external to  </a:t>
            </a:r>
            <a:r>
              <a:rPr sz="2400" dirty="0">
                <a:latin typeface="Arial"/>
                <a:cs typeface="Arial"/>
              </a:rPr>
              <a:t>the application, </a:t>
            </a:r>
            <a:r>
              <a:rPr sz="2400" spc="-5" dirty="0">
                <a:latin typeface="Arial"/>
                <a:cs typeface="Arial"/>
              </a:rPr>
              <a:t>and </a:t>
            </a:r>
            <a:r>
              <a:rPr sz="2400" dirty="0">
                <a:latin typeface="Arial"/>
                <a:cs typeface="Arial"/>
              </a:rPr>
              <a:t>that the application </a:t>
            </a:r>
            <a:r>
              <a:rPr sz="2400" spc="-5" dirty="0">
                <a:latin typeface="Arial"/>
                <a:cs typeface="Arial"/>
              </a:rPr>
              <a:t>cannot  anticipate or </a:t>
            </a:r>
            <a:r>
              <a:rPr sz="2400" dirty="0">
                <a:latin typeface="Arial"/>
                <a:cs typeface="Arial"/>
              </a:rPr>
              <a:t>recover from, </a:t>
            </a:r>
            <a:r>
              <a:rPr sz="2400" spc="-5" dirty="0">
                <a:latin typeface="Arial"/>
                <a:cs typeface="Arial"/>
              </a:rPr>
              <a:t>therefore </a:t>
            </a:r>
            <a:r>
              <a:rPr sz="2400" dirty="0">
                <a:latin typeface="Arial"/>
                <a:cs typeface="Arial"/>
              </a:rPr>
              <a:t>Errors </a:t>
            </a:r>
            <a:r>
              <a:rPr sz="2400" spc="-5" dirty="0">
                <a:latin typeface="Arial"/>
                <a:cs typeface="Arial"/>
              </a:rPr>
              <a:t>are </a:t>
            </a:r>
            <a:r>
              <a:rPr sz="2400" dirty="0">
                <a:latin typeface="Arial"/>
                <a:cs typeface="Arial"/>
              </a:rPr>
              <a:t>not  </a:t>
            </a:r>
            <a:r>
              <a:rPr sz="2400" spc="-5" dirty="0">
                <a:latin typeface="Arial"/>
                <a:cs typeface="Arial"/>
              </a:rPr>
              <a:t>handled by </a:t>
            </a:r>
            <a:r>
              <a:rPr sz="2400" dirty="0">
                <a:latin typeface="Arial"/>
                <a:cs typeface="Arial"/>
              </a:rPr>
              <a:t>the </a:t>
            </a:r>
            <a:r>
              <a:rPr sz="2400" spc="-5" dirty="0">
                <a:latin typeface="Arial"/>
                <a:cs typeface="Arial"/>
              </a:rPr>
              <a:t>application.</a:t>
            </a:r>
            <a:endParaRPr sz="2400">
              <a:latin typeface="Arial"/>
              <a:cs typeface="Arial"/>
            </a:endParaRPr>
          </a:p>
          <a:p>
            <a:pPr marL="355600" indent="-342900">
              <a:lnSpc>
                <a:spcPct val="100000"/>
              </a:lnSpc>
              <a:spcBef>
                <a:spcPts val="285"/>
              </a:spcBef>
              <a:buClr>
                <a:srgbClr val="333399"/>
              </a:buClr>
              <a:buFont typeface="Wingdings"/>
              <a:buChar char=""/>
              <a:tabLst>
                <a:tab pos="354965" algn="l"/>
                <a:tab pos="355600" algn="l"/>
              </a:tabLst>
            </a:pPr>
            <a:r>
              <a:rPr sz="2400" spc="-5" dirty="0">
                <a:latin typeface="Arial"/>
                <a:cs typeface="Arial"/>
              </a:rPr>
              <a:t>For</a:t>
            </a:r>
            <a:r>
              <a:rPr sz="2400" spc="-80" dirty="0">
                <a:latin typeface="Arial"/>
                <a:cs typeface="Arial"/>
              </a:rPr>
              <a:t> </a:t>
            </a:r>
            <a:r>
              <a:rPr sz="2400" spc="-5" dirty="0">
                <a:latin typeface="Arial"/>
                <a:cs typeface="Arial"/>
              </a:rPr>
              <a:t>example,</a:t>
            </a:r>
            <a:endParaRPr sz="2400">
              <a:latin typeface="Arial"/>
              <a:cs typeface="Arial"/>
            </a:endParaRPr>
          </a:p>
          <a:p>
            <a:pPr marL="755650" marR="5080" lvl="1" indent="-285750" algn="just">
              <a:lnSpc>
                <a:spcPts val="2160"/>
              </a:lnSpc>
              <a:spcBef>
                <a:spcPts val="520"/>
              </a:spcBef>
              <a:buClr>
                <a:srgbClr val="333399"/>
              </a:buClr>
              <a:buFont typeface="Wingdings"/>
              <a:buChar char=""/>
              <a:tabLst>
                <a:tab pos="756285" algn="l"/>
              </a:tabLst>
            </a:pPr>
            <a:r>
              <a:rPr sz="2000" spc="-5" dirty="0">
                <a:latin typeface="Arial"/>
                <a:cs typeface="Arial"/>
              </a:rPr>
              <a:t>An application has to open a </a:t>
            </a:r>
            <a:r>
              <a:rPr sz="2000" dirty="0">
                <a:latin typeface="Arial"/>
                <a:cs typeface="Arial"/>
              </a:rPr>
              <a:t>file </a:t>
            </a:r>
            <a:r>
              <a:rPr sz="2000" spc="-5" dirty="0">
                <a:latin typeface="Arial"/>
                <a:cs typeface="Arial"/>
              </a:rPr>
              <a:t>and </a:t>
            </a:r>
            <a:r>
              <a:rPr sz="2000" dirty="0">
                <a:latin typeface="Arial"/>
                <a:cs typeface="Arial"/>
              </a:rPr>
              <a:t>write </a:t>
            </a:r>
            <a:r>
              <a:rPr sz="2000" spc="-10" dirty="0">
                <a:latin typeface="Arial"/>
                <a:cs typeface="Arial"/>
              </a:rPr>
              <a:t>to </a:t>
            </a:r>
            <a:r>
              <a:rPr sz="2000" spc="-5" dirty="0">
                <a:latin typeface="Arial"/>
                <a:cs typeface="Arial"/>
              </a:rPr>
              <a:t>it, due to some  hardware error, the application </a:t>
            </a:r>
            <a:r>
              <a:rPr sz="2000" dirty="0">
                <a:latin typeface="Arial"/>
                <a:cs typeface="Arial"/>
              </a:rPr>
              <a:t>is </a:t>
            </a:r>
            <a:r>
              <a:rPr sz="2000" spc="-5" dirty="0">
                <a:latin typeface="Arial"/>
                <a:cs typeface="Arial"/>
              </a:rPr>
              <a:t>unable to </a:t>
            </a:r>
            <a:r>
              <a:rPr sz="2000" spc="-10" dirty="0">
                <a:latin typeface="Arial"/>
                <a:cs typeface="Arial"/>
              </a:rPr>
              <a:t>open </a:t>
            </a:r>
            <a:r>
              <a:rPr sz="2000" spc="-5" dirty="0">
                <a:latin typeface="Arial"/>
                <a:cs typeface="Arial"/>
              </a:rPr>
              <a:t>the file </a:t>
            </a:r>
            <a:r>
              <a:rPr sz="2000" dirty="0">
                <a:latin typeface="Arial"/>
                <a:cs typeface="Arial"/>
              </a:rPr>
              <a:t>we  </a:t>
            </a:r>
            <a:r>
              <a:rPr sz="2000" spc="-5" dirty="0">
                <a:latin typeface="Arial"/>
                <a:cs typeface="Arial"/>
              </a:rPr>
              <a:t>would get a</a:t>
            </a:r>
            <a:r>
              <a:rPr sz="2000" spc="-15" dirty="0">
                <a:latin typeface="Arial"/>
                <a:cs typeface="Arial"/>
              </a:rPr>
              <a:t> </a:t>
            </a:r>
            <a:r>
              <a:rPr sz="2000" spc="-5" dirty="0">
                <a:latin typeface="Arial"/>
                <a:cs typeface="Arial"/>
              </a:rPr>
              <a:t>java.io.IOError.</a:t>
            </a:r>
            <a:endParaRPr sz="2000">
              <a:latin typeface="Arial"/>
              <a:cs typeface="Arial"/>
            </a:endParaRPr>
          </a:p>
        </p:txBody>
      </p:sp>
      <p:sp>
        <p:nvSpPr>
          <p:cNvPr id="8" name="object 8"/>
          <p:cNvSpPr/>
          <p:nvPr/>
        </p:nvSpPr>
        <p:spPr>
          <a:xfrm>
            <a:off x="1924811" y="1110996"/>
            <a:ext cx="6510528" cy="28574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2548</Words>
  <Application>Microsoft Office PowerPoint</Application>
  <PresentationFormat>On-screen Show (4:3)</PresentationFormat>
  <Paragraphs>456</Paragraphs>
  <Slides>37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Office Theme</vt:lpstr>
      <vt:lpstr>Exception Handling Unit 6</vt:lpstr>
      <vt:lpstr>Exception Handling</vt:lpstr>
      <vt:lpstr>Error handling in traditional languages</vt:lpstr>
      <vt:lpstr>Exception Handling</vt:lpstr>
      <vt:lpstr>Error handling in Java</vt:lpstr>
      <vt:lpstr>Exception Handling</vt:lpstr>
      <vt:lpstr>Why use exceptions?</vt:lpstr>
      <vt:lpstr>Throwable class</vt:lpstr>
      <vt:lpstr>Errors</vt:lpstr>
      <vt:lpstr>Types of Exception</vt:lpstr>
      <vt:lpstr>Types of Exception</vt:lpstr>
      <vt:lpstr>Throwing an Exception</vt:lpstr>
      <vt:lpstr>Exception Handlers</vt:lpstr>
      <vt:lpstr>try Block</vt:lpstr>
      <vt:lpstr>try Block Example</vt:lpstr>
      <vt:lpstr>Exception Handling</vt:lpstr>
      <vt:lpstr>catch Block Example</vt:lpstr>
      <vt:lpstr>finally Block</vt:lpstr>
      <vt:lpstr>finally Block Example</vt:lpstr>
      <vt:lpstr>StackTrace</vt:lpstr>
      <vt:lpstr>Exception Handling</vt:lpstr>
      <vt:lpstr>Specifying a method as throwing Exception</vt:lpstr>
      <vt:lpstr>User defined Exceptions</vt:lpstr>
      <vt:lpstr>Method overriding and Exceptions</vt:lpstr>
      <vt:lpstr>Exercise</vt:lpstr>
      <vt:lpstr>What is an Assertion?</vt:lpstr>
      <vt:lpstr>Simple Assertion Form</vt:lpstr>
      <vt:lpstr>Exception Handling</vt:lpstr>
      <vt:lpstr>Compiling files that use Assertions</vt:lpstr>
      <vt:lpstr>Enabling and Disabling Assertions</vt:lpstr>
      <vt:lpstr>Arguments</vt:lpstr>
      <vt:lpstr>Where to use Assertions</vt:lpstr>
      <vt:lpstr>Preconditions</vt:lpstr>
      <vt:lpstr>Postconditions</vt:lpstr>
      <vt:lpstr>Class Invariants</vt:lpstr>
      <vt:lpstr>Where not to use Assertions?</vt:lpstr>
      <vt:lpstr>Exception Handling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Java Applications</dc:title>
  <dc:creator>pradeep</dc:creator>
  <cp:lastModifiedBy>RePack by Diakov</cp:lastModifiedBy>
  <cp:revision>19</cp:revision>
  <dcterms:created xsi:type="dcterms:W3CDTF">2016-06-26T10:35:18Z</dcterms:created>
  <dcterms:modified xsi:type="dcterms:W3CDTF">2016-06-26T12:46:43Z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2011-01-13T00:00:00Z</vt:filetime>
  </property>
  <property fmtid="{D5CDD505-2E9C-101B-9397-08002B2CF9AE}" pid="3" name="Creator">
    <vt:lpwstr>Microsoft® Office PowerPoint® 2007</vt:lpwstr>
  </property>
  <property fmtid="{D5CDD505-2E9C-101B-9397-08002B2CF9AE}" pid="4" name="LastSaved">
    <vt:filetime>2016-06-26T00:00:00Z</vt:filetime>
  </property>
</Properties>
</file>