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72" r:id="rId4"/>
    <p:sldId id="273" r:id="rId5"/>
    <p:sldId id="274" r:id="rId6"/>
    <p:sldId id="275" r:id="rId7"/>
    <p:sldId id="276" r:id="rId8"/>
    <p:sldId id="277" r:id="rId9"/>
    <p:sldId id="279" r:id="rId10"/>
    <p:sldId id="280" r:id="rId11"/>
    <p:sldId id="281" r:id="rId12"/>
    <p:sldId id="278" r:id="rId13"/>
    <p:sldId id="282" r:id="rId14"/>
    <p:sldId id="283" r:id="rId15"/>
    <p:sldId id="284" r:id="rId16"/>
    <p:sldId id="271" r:id="rId17"/>
    <p:sldId id="286" r:id="rId18"/>
    <p:sldId id="285" r:id="rId19"/>
    <p:sldId id="258" r:id="rId20"/>
    <p:sldId id="267" r:id="rId21"/>
    <p:sldId id="259" r:id="rId22"/>
    <p:sldId id="260" r:id="rId23"/>
    <p:sldId id="263" r:id="rId24"/>
    <p:sldId id="261" r:id="rId25"/>
    <p:sldId id="262" r:id="rId26"/>
    <p:sldId id="265" r:id="rId27"/>
    <p:sldId id="268" r:id="rId28"/>
    <p:sldId id="269" r:id="rId29"/>
    <p:sldId id="264"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79499" autoAdjust="0"/>
  </p:normalViewPr>
  <p:slideViewPr>
    <p:cSldViewPr snapToGrid="0">
      <p:cViewPr varScale="1">
        <p:scale>
          <a:sx n="89" d="100"/>
          <a:sy n="89" d="100"/>
        </p:scale>
        <p:origin x="6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CEAB9-159D-4595-A263-4320A73667CF}" type="datetimeFigureOut">
              <a:rPr lang="en-US" smtClean="0"/>
              <a:t>9/11/2018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277DE-477C-451B-850C-ABB06CE25E6B}" type="slidenum">
              <a:rPr lang="en-US" smtClean="0"/>
              <a:t>‹#›</a:t>
            </a:fld>
            <a:endParaRPr lang="en-US"/>
          </a:p>
        </p:txBody>
      </p:sp>
    </p:spTree>
    <p:extLst>
      <p:ext uri="{BB962C8B-B14F-4D97-AF65-F5344CB8AC3E}">
        <p14:creationId xmlns:p14="http://schemas.microsoft.com/office/powerpoint/2010/main" val="135605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Observation prevalence: Proportion of positives defined by the phenotyping algorithm 	</a:t>
            </a:r>
          </a:p>
          <a:p>
            <a:endParaRPr lang="en-US" dirty="0"/>
          </a:p>
        </p:txBody>
      </p:sp>
      <p:sp>
        <p:nvSpPr>
          <p:cNvPr id="4" name="Slide Number Placeholder 3"/>
          <p:cNvSpPr>
            <a:spLocks noGrp="1"/>
          </p:cNvSpPr>
          <p:nvPr>
            <p:ph type="sldNum" sz="quarter" idx="10"/>
          </p:nvPr>
        </p:nvSpPr>
        <p:spPr/>
        <p:txBody>
          <a:bodyPr/>
          <a:lstStyle/>
          <a:p>
            <a:fld id="{7E4277DE-477C-451B-850C-ABB06CE25E6B}" type="slidenum">
              <a:rPr lang="en-US" smtClean="0"/>
              <a:t>4</a:t>
            </a:fld>
            <a:endParaRPr lang="en-US"/>
          </a:p>
        </p:txBody>
      </p:sp>
    </p:spTree>
    <p:extLst>
      <p:ext uri="{BB962C8B-B14F-4D97-AF65-F5344CB8AC3E}">
        <p14:creationId xmlns:p14="http://schemas.microsoft.com/office/powerpoint/2010/main" val="420356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IQR</a:t>
            </a:r>
            <a:r>
              <a:rPr lang="en-US" baseline="0" dirty="0" smtClean="0"/>
              <a:t> is smaller than </a:t>
            </a:r>
            <a:endParaRPr lang="en-US" dirty="0"/>
          </a:p>
        </p:txBody>
      </p:sp>
      <p:sp>
        <p:nvSpPr>
          <p:cNvPr id="4" name="Slide Number Placeholder 3"/>
          <p:cNvSpPr>
            <a:spLocks noGrp="1"/>
          </p:cNvSpPr>
          <p:nvPr>
            <p:ph type="sldNum" sz="quarter" idx="10"/>
          </p:nvPr>
        </p:nvSpPr>
        <p:spPr/>
        <p:txBody>
          <a:bodyPr/>
          <a:lstStyle/>
          <a:p>
            <a:fld id="{7E4277DE-477C-451B-850C-ABB06CE25E6B}" type="slidenum">
              <a:rPr lang="en-US" smtClean="0"/>
              <a:t>6</a:t>
            </a:fld>
            <a:endParaRPr lang="en-US"/>
          </a:p>
        </p:txBody>
      </p:sp>
    </p:spTree>
    <p:extLst>
      <p:ext uri="{BB962C8B-B14F-4D97-AF65-F5344CB8AC3E}">
        <p14:creationId xmlns:p14="http://schemas.microsoft.com/office/powerpoint/2010/main" val="125152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277DE-477C-451B-850C-ABB06CE25E6B}" type="slidenum">
              <a:rPr lang="en-US" smtClean="0"/>
              <a:t>8</a:t>
            </a:fld>
            <a:endParaRPr lang="en-US"/>
          </a:p>
        </p:txBody>
      </p:sp>
    </p:spTree>
    <p:extLst>
      <p:ext uri="{BB962C8B-B14F-4D97-AF65-F5344CB8AC3E}">
        <p14:creationId xmlns:p14="http://schemas.microsoft.com/office/powerpoint/2010/main" val="3927899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Figure 5. Empirical assessment of direct and indirect methods in estimating specificity at different levels of disease prevalence and study sample sizes for algorithm sensitivities of 0.25, 0.5, and 0.75. The SPP for the indirect method is at 0.1 and 0.3.</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E4277DE-477C-451B-850C-ABB06CE25E6B}" type="slidenum">
              <a:rPr lang="en-US" smtClean="0"/>
              <a:t>11</a:t>
            </a:fld>
            <a:endParaRPr lang="en-US"/>
          </a:p>
        </p:txBody>
      </p:sp>
    </p:spTree>
    <p:extLst>
      <p:ext uri="{BB962C8B-B14F-4D97-AF65-F5344CB8AC3E}">
        <p14:creationId xmlns:p14="http://schemas.microsoft.com/office/powerpoint/2010/main" val="4133845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gate is imperfect if it also excluded some false negatives. </a:t>
            </a:r>
            <a:endParaRPr lang="en-US" dirty="0"/>
          </a:p>
        </p:txBody>
      </p:sp>
      <p:sp>
        <p:nvSpPr>
          <p:cNvPr id="4" name="Slide Number Placeholder 3"/>
          <p:cNvSpPr>
            <a:spLocks noGrp="1"/>
          </p:cNvSpPr>
          <p:nvPr>
            <p:ph type="sldNum" sz="quarter" idx="10"/>
          </p:nvPr>
        </p:nvSpPr>
        <p:spPr/>
        <p:txBody>
          <a:bodyPr/>
          <a:lstStyle/>
          <a:p>
            <a:fld id="{7E4277DE-477C-451B-850C-ABB06CE25E6B}" type="slidenum">
              <a:rPr lang="en-US" smtClean="0"/>
              <a:t>12</a:t>
            </a:fld>
            <a:endParaRPr lang="en-US"/>
          </a:p>
        </p:txBody>
      </p:sp>
    </p:spTree>
    <p:extLst>
      <p:ext uri="{BB962C8B-B14F-4D97-AF65-F5344CB8AC3E}">
        <p14:creationId xmlns:p14="http://schemas.microsoft.com/office/powerpoint/2010/main" val="93629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E4277DE-477C-451B-850C-ABB06CE25E6B}" type="slidenum">
              <a:rPr lang="en-US" smtClean="0"/>
              <a:t>25</a:t>
            </a:fld>
            <a:endParaRPr lang="en-US"/>
          </a:p>
        </p:txBody>
      </p:sp>
    </p:spTree>
    <p:extLst>
      <p:ext uri="{BB962C8B-B14F-4D97-AF65-F5344CB8AC3E}">
        <p14:creationId xmlns:p14="http://schemas.microsoft.com/office/powerpoint/2010/main" val="1340119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Figure 5. Empirical assessment of direct and indirect methods in estimating specificity at different levels of disease prevalence and study sample sizes for algorithm sensitivities of 0.25, 0.5, and 0.75. The SPP for the indirect method is at 0.1 and 0.3.</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E4277DE-477C-451B-850C-ABB06CE25E6B}" type="slidenum">
              <a:rPr lang="en-US" smtClean="0"/>
              <a:t>29</a:t>
            </a:fld>
            <a:endParaRPr lang="en-US"/>
          </a:p>
        </p:txBody>
      </p:sp>
    </p:spTree>
    <p:extLst>
      <p:ext uri="{BB962C8B-B14F-4D97-AF65-F5344CB8AC3E}">
        <p14:creationId xmlns:p14="http://schemas.microsoft.com/office/powerpoint/2010/main" val="412236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2F041E-547B-4002-9068-D785C81D002D}"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3530402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2F041E-547B-4002-9068-D785C81D002D}"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404381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2F041E-547B-4002-9068-D785C81D002D}"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73926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2F041E-547B-4002-9068-D785C81D002D}"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297586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2F041E-547B-4002-9068-D785C81D002D}"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133372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2F041E-547B-4002-9068-D785C81D002D}"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90769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2F041E-547B-4002-9068-D785C81D002D}"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400211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2F041E-547B-4002-9068-D785C81D002D}"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97192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2F041E-547B-4002-9068-D785C81D002D}"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368815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F041E-547B-4002-9068-D785C81D002D}"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20802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F041E-547B-4002-9068-D785C81D002D}"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AFFE9-A12C-4032-A82E-E4C5B65D1BAD}" type="slidenum">
              <a:rPr lang="en-US" smtClean="0"/>
              <a:t>‹#›</a:t>
            </a:fld>
            <a:endParaRPr lang="en-US"/>
          </a:p>
        </p:txBody>
      </p:sp>
    </p:spTree>
    <p:extLst>
      <p:ext uri="{BB962C8B-B14F-4D97-AF65-F5344CB8AC3E}">
        <p14:creationId xmlns:p14="http://schemas.microsoft.com/office/powerpoint/2010/main" val="2491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F041E-547B-4002-9068-D785C81D002D}" type="datetimeFigureOut">
              <a:rPr lang="en-US" smtClean="0"/>
              <a:t>9/11/2018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AFFE9-A12C-4032-A82E-E4C5B65D1BAD}" type="slidenum">
              <a:rPr lang="en-US" smtClean="0"/>
              <a:t>‹#›</a:t>
            </a:fld>
            <a:endParaRPr lang="en-US"/>
          </a:p>
        </p:txBody>
      </p:sp>
    </p:spTree>
    <p:extLst>
      <p:ext uri="{BB962C8B-B14F-4D97-AF65-F5344CB8AC3E}">
        <p14:creationId xmlns:p14="http://schemas.microsoft.com/office/powerpoint/2010/main" val="164727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sz="4000" b="1" dirty="0"/>
              <a:t>Inferring sensitivity and specificity of phenotyping </a:t>
            </a:r>
            <a:r>
              <a:rPr lang="en-CA" sz="4000" b="1" dirty="0" smtClean="0"/>
              <a:t>algorithms </a:t>
            </a:r>
            <a:r>
              <a:rPr lang="en-CA" sz="4000" b="1" dirty="0"/>
              <a:t>using positive and negative predictive value in validation </a:t>
            </a:r>
            <a:r>
              <a:rPr lang="en-CA" sz="4000" b="1" dirty="0" smtClean="0"/>
              <a:t>study</a:t>
            </a:r>
            <a:endParaRPr lang="en-US" sz="4000" dirty="0"/>
          </a:p>
        </p:txBody>
      </p:sp>
      <p:sp>
        <p:nvSpPr>
          <p:cNvPr id="3" name="Subtitle 2"/>
          <p:cNvSpPr>
            <a:spLocks noGrp="1"/>
          </p:cNvSpPr>
          <p:nvPr>
            <p:ph type="subTitle" idx="1"/>
          </p:nvPr>
        </p:nvSpPr>
        <p:spPr/>
        <p:txBody>
          <a:bodyPr/>
          <a:lstStyle/>
          <a:p>
            <a:endParaRPr lang="en-US" dirty="0" smtClean="0"/>
          </a:p>
          <a:p>
            <a:r>
              <a:rPr lang="en-US" dirty="0" smtClean="0"/>
              <a:t>Mingkai Peng</a:t>
            </a:r>
          </a:p>
          <a:p>
            <a:r>
              <a:rPr lang="en-US" dirty="0" smtClean="0"/>
              <a:t>September, 2018 </a:t>
            </a:r>
            <a:endParaRPr lang="en-US" dirty="0"/>
          </a:p>
        </p:txBody>
      </p:sp>
    </p:spTree>
    <p:extLst>
      <p:ext uri="{BB962C8B-B14F-4D97-AF65-F5344CB8AC3E}">
        <p14:creationId xmlns:p14="http://schemas.microsoft.com/office/powerpoint/2010/main" val="2611747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08" y="138602"/>
            <a:ext cx="10515600" cy="889304"/>
          </a:xfrm>
        </p:spPr>
        <p:txBody>
          <a:bodyPr vert="horz" lIns="91440" tIns="45720" rIns="91440" bIns="45720" rtlCol="0" anchor="ctr">
            <a:normAutofit/>
          </a:bodyPr>
          <a:lstStyle/>
          <a:p>
            <a:r>
              <a:rPr lang="en-US" b="1" dirty="0" smtClean="0"/>
              <a:t>Sensitivity – With Gate</a:t>
            </a:r>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0454" y="945713"/>
            <a:ext cx="8229600" cy="5699586"/>
          </a:xfrm>
          <a:prstGeom prst="rect">
            <a:avLst/>
          </a:prstGeom>
        </p:spPr>
      </p:pic>
    </p:spTree>
    <p:extLst>
      <p:ext uri="{BB962C8B-B14F-4D97-AF65-F5344CB8AC3E}">
        <p14:creationId xmlns:p14="http://schemas.microsoft.com/office/powerpoint/2010/main" val="2921321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875"/>
          </a:xfrm>
        </p:spPr>
        <p:txBody>
          <a:bodyPr vert="horz" lIns="91440" tIns="45720" rIns="91440" bIns="45720" rtlCol="0" anchor="ctr">
            <a:normAutofit/>
          </a:bodyPr>
          <a:lstStyle/>
          <a:p>
            <a:r>
              <a:rPr lang="en-US" b="1" dirty="0" smtClean="0"/>
              <a:t>Specificity – With Gate</a:t>
            </a:r>
            <a:endParaRPr lang="en-US" b="1" dirty="0"/>
          </a:p>
        </p:txBody>
      </p:sp>
      <p:pic>
        <p:nvPicPr>
          <p:cNvPr id="4" name="Picture 3"/>
          <p:cNvPicPr>
            <a:picLocks noChangeAspect="1"/>
          </p:cNvPicPr>
          <p:nvPr/>
        </p:nvPicPr>
        <p:blipFill>
          <a:blip r:embed="rId3"/>
          <a:stretch>
            <a:fillRect/>
          </a:stretch>
        </p:blipFill>
        <p:spPr>
          <a:xfrm>
            <a:off x="3612841" y="1065431"/>
            <a:ext cx="8229600" cy="5669280"/>
          </a:xfrm>
          <a:prstGeom prst="rect">
            <a:avLst/>
          </a:prstGeom>
        </p:spPr>
      </p:pic>
    </p:spTree>
    <p:extLst>
      <p:ext uri="{BB962C8B-B14F-4D97-AF65-F5344CB8AC3E}">
        <p14:creationId xmlns:p14="http://schemas.microsoft.com/office/powerpoint/2010/main" val="717939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07" y="693899"/>
            <a:ext cx="10299843" cy="765032"/>
          </a:xfrm>
        </p:spPr>
        <p:txBody>
          <a:bodyPr>
            <a:normAutofit/>
          </a:bodyPr>
          <a:lstStyle/>
          <a:p>
            <a:r>
              <a:rPr lang="en-US" b="1" dirty="0"/>
              <a:t>Sensitivity analysis on the imperfect gate</a:t>
            </a:r>
          </a:p>
        </p:txBody>
      </p:sp>
      <p:sp>
        <p:nvSpPr>
          <p:cNvPr id="3" name="Content Placeholder 2"/>
          <p:cNvSpPr>
            <a:spLocks noGrp="1"/>
          </p:cNvSpPr>
          <p:nvPr>
            <p:ph idx="1"/>
          </p:nvPr>
        </p:nvSpPr>
        <p:spPr>
          <a:xfrm>
            <a:off x="838200" y="1690688"/>
            <a:ext cx="10515600" cy="4351338"/>
          </a:xfrm>
        </p:spPr>
        <p:txBody>
          <a:bodyPr/>
          <a:lstStyle/>
          <a:p>
            <a:r>
              <a:rPr lang="en-US" b="1" dirty="0" smtClean="0"/>
              <a:t>Proportion of false negatives being excluded</a:t>
            </a:r>
            <a:r>
              <a:rPr lang="en-US" dirty="0" smtClean="0"/>
              <a:t>: the number of false negatives being excluded divided by the total number of false negatives. Set the values at 10%, 20%, 30%</a:t>
            </a:r>
          </a:p>
        </p:txBody>
      </p:sp>
    </p:spTree>
    <p:extLst>
      <p:ext uri="{BB962C8B-B14F-4D97-AF65-F5344CB8AC3E}">
        <p14:creationId xmlns:p14="http://schemas.microsoft.com/office/powerpoint/2010/main" val="2261108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686" y="313755"/>
            <a:ext cx="10515600" cy="734210"/>
          </a:xfrm>
        </p:spPr>
        <p:txBody>
          <a:bodyPr/>
          <a:lstStyle/>
          <a:p>
            <a:r>
              <a:rPr lang="en-US" b="1" dirty="0" smtClean="0"/>
              <a:t>Sensitivity = 0.5, specificity = 0.98 </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47965"/>
            <a:ext cx="6144768" cy="438912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7232" y="1047965"/>
            <a:ext cx="6144768" cy="4389120"/>
          </a:xfrm>
          <a:prstGeom prst="rect">
            <a:avLst/>
          </a:prstGeom>
        </p:spPr>
      </p:pic>
    </p:spTree>
    <p:extLst>
      <p:ext uri="{BB962C8B-B14F-4D97-AF65-F5344CB8AC3E}">
        <p14:creationId xmlns:p14="http://schemas.microsoft.com/office/powerpoint/2010/main" val="3304323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a:t>
            </a:r>
          </a:p>
        </p:txBody>
      </p:sp>
      <p:sp>
        <p:nvSpPr>
          <p:cNvPr id="3" name="Content Placeholder 2"/>
          <p:cNvSpPr>
            <a:spLocks noGrp="1"/>
          </p:cNvSpPr>
          <p:nvPr>
            <p:ph idx="1"/>
          </p:nvPr>
        </p:nvSpPr>
        <p:spPr/>
        <p:txBody>
          <a:bodyPr/>
          <a:lstStyle/>
          <a:p>
            <a:r>
              <a:rPr lang="en-US" dirty="0" smtClean="0"/>
              <a:t>We proposed an alternative way to conduct validation study. </a:t>
            </a:r>
          </a:p>
          <a:p>
            <a:r>
              <a:rPr lang="en-US" dirty="0" smtClean="0"/>
              <a:t>The </a:t>
            </a:r>
            <a:r>
              <a:rPr lang="en-US" dirty="0"/>
              <a:t>indirect method provides better or comparable accuracy in estimating both sensitivity and specificity compared to the traditional direct method. </a:t>
            </a:r>
            <a:endParaRPr lang="en-US" dirty="0" smtClean="0"/>
          </a:p>
          <a:p>
            <a:r>
              <a:rPr lang="en-US" dirty="0" smtClean="0"/>
              <a:t>Applying a gate to exclude true negatives is an effective way to improve estimation accuracy when the disease prevalence is low. </a:t>
            </a:r>
            <a:endParaRPr lang="en-US" dirty="0"/>
          </a:p>
        </p:txBody>
      </p:sp>
    </p:spTree>
    <p:extLst>
      <p:ext uri="{BB962C8B-B14F-4D97-AF65-F5344CB8AC3E}">
        <p14:creationId xmlns:p14="http://schemas.microsoft.com/office/powerpoint/2010/main" val="2780944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966" y="1527586"/>
            <a:ext cx="7399394" cy="369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190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4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337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4686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5375"/>
          </a:xfrm>
        </p:spPr>
        <p:txBody>
          <a:bodyPr vert="horz" lIns="91440" tIns="45720" rIns="91440" bIns="45720" rtlCol="0" anchor="ctr">
            <a:normAutofit fontScale="90000"/>
          </a:bodyPr>
          <a:lstStyle/>
          <a:p>
            <a:r>
              <a:rPr lang="en-US" b="1" dirty="0"/>
              <a:t>Validation study is a process to construct the two by two table. </a:t>
            </a:r>
          </a:p>
        </p:txBody>
      </p:sp>
      <p:pic>
        <p:nvPicPr>
          <p:cNvPr id="4" name="Picture 3"/>
          <p:cNvPicPr>
            <a:picLocks noChangeAspect="1"/>
          </p:cNvPicPr>
          <p:nvPr/>
        </p:nvPicPr>
        <p:blipFill rotWithShape="1">
          <a:blip r:embed="rId2"/>
          <a:srcRect b="60499"/>
          <a:stretch/>
        </p:blipFill>
        <p:spPr>
          <a:xfrm>
            <a:off x="838200" y="1690688"/>
            <a:ext cx="10972800" cy="1895680"/>
          </a:xfrm>
          <a:prstGeom prst="rect">
            <a:avLst/>
          </a:prstGeom>
        </p:spPr>
      </p:pic>
      <p:pic>
        <p:nvPicPr>
          <p:cNvPr id="5" name="Picture 4"/>
          <p:cNvPicPr>
            <a:picLocks noChangeAspect="1"/>
          </p:cNvPicPr>
          <p:nvPr/>
        </p:nvPicPr>
        <p:blipFill>
          <a:blip r:embed="rId3"/>
          <a:stretch>
            <a:fillRect/>
          </a:stretch>
        </p:blipFill>
        <p:spPr>
          <a:xfrm>
            <a:off x="1567665" y="4129228"/>
            <a:ext cx="2083972" cy="2055086"/>
          </a:xfrm>
          <a:prstGeom prst="rect">
            <a:avLst/>
          </a:prstGeom>
        </p:spPr>
      </p:pic>
    </p:spTree>
    <p:extLst>
      <p:ext uri="{BB962C8B-B14F-4D97-AF65-F5344CB8AC3E}">
        <p14:creationId xmlns:p14="http://schemas.microsoft.com/office/powerpoint/2010/main" val="815743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631825"/>
            <a:ext cx="10515600" cy="866775"/>
          </a:xfrm>
        </p:spPr>
        <p:txBody>
          <a:bodyPr vert="horz" lIns="91440" tIns="45720" rIns="91440" bIns="45720" rtlCol="0" anchor="ctr">
            <a:normAutofit/>
          </a:bodyPr>
          <a:lstStyle/>
          <a:p>
            <a:r>
              <a:rPr lang="en-US" b="1" dirty="0"/>
              <a:t>Back </a:t>
            </a:r>
            <a:r>
              <a:rPr lang="en-US" b="1" dirty="0" smtClean="0"/>
              <a:t>ground:  </a:t>
            </a:r>
            <a:endParaRPr lang="en-US" b="1" dirty="0"/>
          </a:p>
        </p:txBody>
      </p:sp>
      <p:sp>
        <p:nvSpPr>
          <p:cNvPr id="3" name="Content Placeholder 2"/>
          <p:cNvSpPr>
            <a:spLocks noGrp="1"/>
          </p:cNvSpPr>
          <p:nvPr>
            <p:ph idx="1"/>
          </p:nvPr>
        </p:nvSpPr>
        <p:spPr>
          <a:xfrm>
            <a:off x="635000" y="1685776"/>
            <a:ext cx="10515600" cy="4351338"/>
          </a:xfrm>
        </p:spPr>
        <p:txBody>
          <a:bodyPr/>
          <a:lstStyle/>
          <a:p>
            <a:pPr marL="0" indent="0">
              <a:buNone/>
            </a:pPr>
            <a:r>
              <a:rPr lang="en-US" dirty="0" smtClean="0"/>
              <a:t>What </a:t>
            </a:r>
            <a:r>
              <a:rPr lang="en-US" dirty="0" smtClean="0"/>
              <a:t>is </a:t>
            </a:r>
            <a:r>
              <a:rPr lang="en-US" dirty="0" smtClean="0"/>
              <a:t>the phenotyping in the observational data? </a:t>
            </a:r>
          </a:p>
          <a:p>
            <a:pPr marL="0" indent="0">
              <a:buNone/>
            </a:pPr>
            <a:r>
              <a:rPr lang="en-US" dirty="0" smtClean="0"/>
              <a:t>Specifications </a:t>
            </a:r>
            <a:r>
              <a:rPr lang="en-US" dirty="0"/>
              <a:t>for identifying patients or populations with a given characteristic or condition of interest from EHRs using data that are routinely collected in EHRs </a:t>
            </a:r>
            <a:r>
              <a:rPr lang="en-US" dirty="0" smtClean="0"/>
              <a:t>or for administrative purposes.</a:t>
            </a:r>
            <a:endParaRPr lang="en-US" dirty="0" smtClean="0"/>
          </a:p>
          <a:p>
            <a:pPr marL="0" indent="0">
              <a:buNone/>
            </a:pPr>
            <a:endParaRPr lang="en-US" dirty="0" smtClean="0"/>
          </a:p>
          <a:p>
            <a:pPr marL="0" indent="0">
              <a:buNone/>
            </a:pPr>
            <a:r>
              <a:rPr lang="en-US" dirty="0" smtClean="0"/>
              <a:t>Type of phenotyping algorithms:</a:t>
            </a:r>
          </a:p>
          <a:p>
            <a:r>
              <a:rPr lang="en-US" dirty="0" smtClean="0"/>
              <a:t>Rule based: list of diagnosis code, combination of drug, </a:t>
            </a:r>
            <a:r>
              <a:rPr lang="en-US" dirty="0" smtClean="0"/>
              <a:t>lab, </a:t>
            </a:r>
            <a:r>
              <a:rPr lang="en-US" dirty="0" smtClean="0"/>
              <a:t>or </a:t>
            </a:r>
            <a:r>
              <a:rPr lang="en-US" dirty="0" smtClean="0"/>
              <a:t>diagnosis codes</a:t>
            </a:r>
            <a:endParaRPr lang="en-US" dirty="0" smtClean="0"/>
          </a:p>
          <a:p>
            <a:r>
              <a:rPr lang="en-US" dirty="0" smtClean="0"/>
              <a:t>Probabilistic based: logistic regression, machine learning </a:t>
            </a:r>
          </a:p>
          <a:p>
            <a:endParaRPr lang="en-US" dirty="0"/>
          </a:p>
        </p:txBody>
      </p:sp>
    </p:spTree>
    <p:extLst>
      <p:ext uri="{BB962C8B-B14F-4D97-AF65-F5344CB8AC3E}">
        <p14:creationId xmlns:p14="http://schemas.microsoft.com/office/powerpoint/2010/main" val="3495303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rotWithShape="1">
          <a:blip r:embed="rId2"/>
          <a:srcRect t="46952"/>
          <a:stretch/>
        </p:blipFill>
        <p:spPr>
          <a:xfrm>
            <a:off x="1818122" y="3156803"/>
            <a:ext cx="9216155" cy="2138266"/>
          </a:xfrm>
          <a:prstGeom prst="rect">
            <a:avLst/>
          </a:prstGeom>
        </p:spPr>
      </p:pic>
    </p:spTree>
    <p:extLst>
      <p:ext uri="{BB962C8B-B14F-4D97-AF65-F5344CB8AC3E}">
        <p14:creationId xmlns:p14="http://schemas.microsoft.com/office/powerpoint/2010/main" val="2604819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0491"/>
          </a:xfrm>
        </p:spPr>
        <p:txBody>
          <a:bodyPr/>
          <a:lstStyle/>
          <a:p>
            <a:r>
              <a:rPr lang="en-CA" b="1" dirty="0"/>
              <a:t>Sensitivity, specificity, PPV, and </a:t>
            </a:r>
            <a:r>
              <a:rPr lang="en-CA" b="1" dirty="0" smtClean="0"/>
              <a:t>NPV</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2733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022" y="343526"/>
            <a:ext cx="10515600" cy="866516"/>
          </a:xfrm>
        </p:spPr>
        <p:txBody>
          <a:bodyPr vert="horz" lIns="91440" tIns="45720" rIns="91440" bIns="45720" rtlCol="0" anchor="ctr">
            <a:normAutofit/>
          </a:bodyPr>
          <a:lstStyle/>
          <a:p>
            <a:r>
              <a:rPr lang="en-US" b="1" dirty="0"/>
              <a:t>Methods</a:t>
            </a:r>
          </a:p>
        </p:txBody>
      </p:sp>
      <p:grpSp>
        <p:nvGrpSpPr>
          <p:cNvPr id="12" name="Group 11"/>
          <p:cNvGrpSpPr/>
          <p:nvPr/>
        </p:nvGrpSpPr>
        <p:grpSpPr>
          <a:xfrm>
            <a:off x="591474" y="1365778"/>
            <a:ext cx="11070696" cy="3812658"/>
            <a:chOff x="591474" y="1365778"/>
            <a:chExt cx="11070696" cy="3812658"/>
          </a:xfrm>
        </p:grpSpPr>
        <p:pic>
          <p:nvPicPr>
            <p:cNvPr id="6" name="Picture 5"/>
            <p:cNvPicPr>
              <a:picLocks noChangeAspect="1"/>
            </p:cNvPicPr>
            <p:nvPr/>
          </p:nvPicPr>
          <p:blipFill rotWithShape="1">
            <a:blip r:embed="rId2"/>
            <a:srcRect t="46952"/>
            <a:stretch/>
          </p:blipFill>
          <p:spPr>
            <a:xfrm>
              <a:off x="2402240" y="3040170"/>
              <a:ext cx="9216155" cy="2138266"/>
            </a:xfrm>
            <a:prstGeom prst="rect">
              <a:avLst/>
            </a:prstGeom>
          </p:spPr>
        </p:pic>
        <p:grpSp>
          <p:nvGrpSpPr>
            <p:cNvPr id="11" name="Group 10"/>
            <p:cNvGrpSpPr/>
            <p:nvPr/>
          </p:nvGrpSpPr>
          <p:grpSpPr>
            <a:xfrm>
              <a:off x="591474" y="1365778"/>
              <a:ext cx="11070696" cy="2839121"/>
              <a:chOff x="591474" y="1365778"/>
              <a:chExt cx="11070696" cy="2839121"/>
            </a:xfrm>
          </p:grpSpPr>
          <p:pic>
            <p:nvPicPr>
              <p:cNvPr id="4" name="Picture 3"/>
              <p:cNvPicPr>
                <a:picLocks noChangeAspect="1"/>
              </p:cNvPicPr>
              <p:nvPr/>
            </p:nvPicPr>
            <p:blipFill rotWithShape="1">
              <a:blip r:embed="rId2"/>
              <a:srcRect b="60499"/>
              <a:stretch/>
            </p:blipFill>
            <p:spPr>
              <a:xfrm>
                <a:off x="2446015" y="1365778"/>
                <a:ext cx="9216155" cy="1592199"/>
              </a:xfrm>
              <a:prstGeom prst="rect">
                <a:avLst/>
              </a:prstGeom>
            </p:spPr>
          </p:pic>
          <p:sp>
            <p:nvSpPr>
              <p:cNvPr id="5" name="TextBox 4"/>
              <p:cNvSpPr txBox="1"/>
              <p:nvPr/>
            </p:nvSpPr>
            <p:spPr>
              <a:xfrm>
                <a:off x="1099992" y="3373902"/>
                <a:ext cx="1277273" cy="830997"/>
              </a:xfrm>
              <a:prstGeom prst="rect">
                <a:avLst/>
              </a:prstGeom>
              <a:noFill/>
            </p:spPr>
            <p:txBody>
              <a:bodyPr wrap="square" rtlCol="0">
                <a:spAutoFit/>
              </a:bodyPr>
              <a:lstStyle/>
              <a:p>
                <a:pPr algn="r"/>
                <a:r>
                  <a:rPr lang="en-US" sz="2400" dirty="0"/>
                  <a:t>Indirect</a:t>
                </a:r>
                <a:r>
                  <a:rPr lang="en-US" dirty="0" smtClean="0"/>
                  <a:t> </a:t>
                </a:r>
              </a:p>
              <a:p>
                <a:pPr algn="r"/>
                <a:r>
                  <a:rPr lang="en-US" sz="2400" dirty="0"/>
                  <a:t>Method:</a:t>
                </a:r>
              </a:p>
            </p:txBody>
          </p:sp>
          <p:sp>
            <p:nvSpPr>
              <p:cNvPr id="7" name="Rectangle 6"/>
              <p:cNvSpPr/>
              <p:nvPr/>
            </p:nvSpPr>
            <p:spPr>
              <a:xfrm>
                <a:off x="591474" y="1771429"/>
                <a:ext cx="1785791" cy="830997"/>
              </a:xfrm>
              <a:prstGeom prst="rect">
                <a:avLst/>
              </a:prstGeom>
            </p:spPr>
            <p:txBody>
              <a:bodyPr wrap="square">
                <a:spAutoFit/>
              </a:bodyPr>
              <a:lstStyle/>
              <a:p>
                <a:pPr algn="r"/>
                <a:r>
                  <a:rPr lang="en-US" sz="2400" dirty="0" smtClean="0"/>
                  <a:t>Direct</a:t>
                </a:r>
              </a:p>
              <a:p>
                <a:pPr algn="r"/>
                <a:r>
                  <a:rPr lang="en-US" sz="2400" dirty="0" smtClean="0"/>
                  <a:t>Method:</a:t>
                </a:r>
              </a:p>
            </p:txBody>
          </p:sp>
        </p:grpSp>
      </p:grpSp>
    </p:spTree>
    <p:extLst>
      <p:ext uri="{BB962C8B-B14F-4D97-AF65-F5344CB8AC3E}">
        <p14:creationId xmlns:p14="http://schemas.microsoft.com/office/powerpoint/2010/main" val="2215185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3"/>
            <a:ext cx="10515600" cy="896938"/>
          </a:xfrm>
        </p:spPr>
        <p:txBody>
          <a:bodyPr vert="horz" lIns="91440" tIns="45720" rIns="91440" bIns="45720" rtlCol="0" anchor="ctr">
            <a:normAutofit/>
          </a:bodyPr>
          <a:lstStyle/>
          <a:p>
            <a:r>
              <a:rPr lang="en-US" b="1" dirty="0"/>
              <a:t>Simulation:</a:t>
            </a:r>
          </a:p>
        </p:txBody>
      </p:sp>
      <p:sp>
        <p:nvSpPr>
          <p:cNvPr id="3" name="Content Placeholder 2"/>
          <p:cNvSpPr>
            <a:spLocks noGrp="1"/>
          </p:cNvSpPr>
          <p:nvPr>
            <p:ph idx="1"/>
          </p:nvPr>
        </p:nvSpPr>
        <p:spPr>
          <a:xfrm>
            <a:off x="749300" y="1397001"/>
            <a:ext cx="10515600" cy="4351338"/>
          </a:xfrm>
        </p:spPr>
        <p:txBody>
          <a:bodyPr/>
          <a:lstStyle/>
          <a:p>
            <a:pPr marL="0" indent="0">
              <a:buNone/>
            </a:pPr>
            <a:r>
              <a:rPr lang="en-US" dirty="0" smtClean="0"/>
              <a:t>Sensitivity:  0.25, 0.5, and 0.75;</a:t>
            </a:r>
          </a:p>
          <a:p>
            <a:pPr marL="0" indent="0">
              <a:buNone/>
            </a:pPr>
            <a:r>
              <a:rPr lang="en-US" dirty="0"/>
              <a:t>S</a:t>
            </a:r>
            <a:r>
              <a:rPr lang="en-US" dirty="0" smtClean="0"/>
              <a:t>pecificity: 0.98;</a:t>
            </a:r>
          </a:p>
          <a:p>
            <a:pPr marL="0" indent="0">
              <a:buNone/>
            </a:pPr>
            <a:r>
              <a:rPr lang="en-US" dirty="0" smtClean="0"/>
              <a:t>Prevalence of the target condition: </a:t>
            </a:r>
            <a:r>
              <a:rPr lang="en-CA" dirty="0"/>
              <a:t>0.001, 0.002, </a:t>
            </a:r>
            <a:r>
              <a:rPr lang="en-CA" dirty="0" smtClean="0"/>
              <a:t>0.005</a:t>
            </a:r>
            <a:r>
              <a:rPr lang="en-CA" dirty="0"/>
              <a:t>, 0.01, 0.02, and </a:t>
            </a:r>
            <a:r>
              <a:rPr lang="en-CA" dirty="0" smtClean="0"/>
              <a:t>0.05;</a:t>
            </a:r>
          </a:p>
          <a:p>
            <a:pPr marL="0" indent="0">
              <a:buNone/>
            </a:pPr>
            <a:r>
              <a:rPr lang="en-CA" dirty="0" smtClean="0"/>
              <a:t>Sample size in validation study: 200 and 500</a:t>
            </a:r>
          </a:p>
          <a:p>
            <a:pPr marL="0" indent="0">
              <a:buNone/>
            </a:pPr>
            <a:endParaRPr lang="en-CA"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8812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4"/>
          <p:cNvPicPr>
            <a:picLocks noChangeAspect="1"/>
          </p:cNvPicPr>
          <p:nvPr/>
        </p:nvPicPr>
        <p:blipFill rotWithShape="1">
          <a:blip r:embed="rId2"/>
          <a:srcRect l="19375" r="28692"/>
          <a:stretch/>
        </p:blipFill>
        <p:spPr>
          <a:xfrm>
            <a:off x="2315315" y="2463283"/>
            <a:ext cx="6306171" cy="1064532"/>
          </a:xfrm>
          <a:prstGeom prst="rect">
            <a:avLst/>
          </a:prstGeom>
        </p:spPr>
      </p:pic>
      <p:pic>
        <p:nvPicPr>
          <p:cNvPr id="6" name="Picture 5"/>
          <p:cNvPicPr>
            <a:picLocks noChangeAspect="1"/>
          </p:cNvPicPr>
          <p:nvPr/>
        </p:nvPicPr>
        <p:blipFill rotWithShape="1">
          <a:blip r:embed="rId3"/>
          <a:srcRect l="17217" r="30950"/>
          <a:stretch/>
        </p:blipFill>
        <p:spPr>
          <a:xfrm>
            <a:off x="2315315" y="3936516"/>
            <a:ext cx="6309360" cy="1090251"/>
          </a:xfrm>
          <a:prstGeom prst="rect">
            <a:avLst/>
          </a:prstGeom>
        </p:spPr>
      </p:pic>
    </p:spTree>
    <p:extLst>
      <p:ext uri="{BB962C8B-B14F-4D97-AF65-F5344CB8AC3E}">
        <p14:creationId xmlns:p14="http://schemas.microsoft.com/office/powerpoint/2010/main" val="1438917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4300"/>
            <a:ext cx="10515600" cy="1017588"/>
          </a:xfrm>
        </p:spPr>
        <p:txBody>
          <a:bodyPr/>
          <a:lstStyle/>
          <a:p>
            <a:r>
              <a:rPr lang="en-US" dirty="0" smtClean="0"/>
              <a:t>Sensitivity: </a:t>
            </a:r>
            <a:endParaRPr lang="en-US" dirty="0"/>
          </a:p>
        </p:txBody>
      </p:sp>
      <p:pic>
        <p:nvPicPr>
          <p:cNvPr id="4" name="Content Placeholder 3"/>
          <p:cNvPicPr>
            <a:picLocks noGrp="1" noChangeAspect="1"/>
          </p:cNvPicPr>
          <p:nvPr>
            <p:ph idx="1"/>
          </p:nvPr>
        </p:nvPicPr>
        <p:blipFill>
          <a:blip r:embed="rId3"/>
          <a:stretch>
            <a:fillRect/>
          </a:stretch>
        </p:blipFill>
        <p:spPr>
          <a:xfrm>
            <a:off x="2575389" y="966360"/>
            <a:ext cx="8229600" cy="5623560"/>
          </a:xfrm>
          <a:prstGeom prst="rect">
            <a:avLst/>
          </a:prstGeom>
        </p:spPr>
      </p:pic>
    </p:spTree>
    <p:extLst>
      <p:ext uri="{BB962C8B-B14F-4D97-AF65-F5344CB8AC3E}">
        <p14:creationId xmlns:p14="http://schemas.microsoft.com/office/powerpoint/2010/main" val="1418854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4300"/>
            <a:ext cx="10515600" cy="1017588"/>
          </a:xfrm>
        </p:spPr>
        <p:txBody>
          <a:bodyPr/>
          <a:lstStyle/>
          <a:p>
            <a:r>
              <a:rPr lang="en-US" dirty="0" smtClean="0"/>
              <a:t>Specificity: </a:t>
            </a:r>
            <a:endParaRPr lang="en-US" dirty="0"/>
          </a:p>
        </p:txBody>
      </p:sp>
      <p:pic>
        <p:nvPicPr>
          <p:cNvPr id="5" name="Picture 4" descr="G:\Validation study\Paper submission\New version on Jan 19\Figure 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6355" y="749102"/>
            <a:ext cx="8229600" cy="5623560"/>
          </a:xfrm>
          <a:prstGeom prst="rect">
            <a:avLst/>
          </a:prstGeom>
          <a:noFill/>
          <a:ln>
            <a:noFill/>
          </a:ln>
        </p:spPr>
      </p:pic>
    </p:spTree>
    <p:extLst>
      <p:ext uri="{BB962C8B-B14F-4D97-AF65-F5344CB8AC3E}">
        <p14:creationId xmlns:p14="http://schemas.microsoft.com/office/powerpoint/2010/main" val="1764156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6516"/>
          </a:xfrm>
        </p:spPr>
        <p:txBody>
          <a:bodyPr vert="horz" lIns="91440" tIns="45720" rIns="91440" bIns="45720" rtlCol="0" anchor="ctr">
            <a:normAutofit/>
          </a:bodyPr>
          <a:lstStyle/>
          <a:p>
            <a:r>
              <a:rPr lang="en-CA" b="1" dirty="0"/>
              <a:t>Including a Gate in the Validation </a:t>
            </a:r>
            <a:r>
              <a:rPr lang="en-CA" b="1" dirty="0" smtClean="0"/>
              <a:t>Study:</a:t>
            </a:r>
            <a:endParaRPr lang="en-US" dirty="0"/>
          </a:p>
        </p:txBody>
      </p:sp>
      <p:pic>
        <p:nvPicPr>
          <p:cNvPr id="4" name="Picture 3"/>
          <p:cNvPicPr>
            <a:picLocks noChangeAspect="1"/>
          </p:cNvPicPr>
          <p:nvPr/>
        </p:nvPicPr>
        <p:blipFill rotWithShape="1">
          <a:blip r:embed="rId2"/>
          <a:srcRect b="60499"/>
          <a:stretch/>
        </p:blipFill>
        <p:spPr>
          <a:xfrm>
            <a:off x="2402239" y="2694902"/>
            <a:ext cx="9216155" cy="1592199"/>
          </a:xfrm>
          <a:prstGeom prst="rect">
            <a:avLst/>
          </a:prstGeom>
        </p:spPr>
      </p:pic>
      <p:sp>
        <p:nvSpPr>
          <p:cNvPr id="5" name="TextBox 4"/>
          <p:cNvSpPr txBox="1"/>
          <p:nvPr/>
        </p:nvSpPr>
        <p:spPr>
          <a:xfrm>
            <a:off x="838200" y="4940737"/>
            <a:ext cx="1346023" cy="830997"/>
          </a:xfrm>
          <a:prstGeom prst="rect">
            <a:avLst/>
          </a:prstGeom>
          <a:noFill/>
        </p:spPr>
        <p:txBody>
          <a:bodyPr wrap="square" rtlCol="0">
            <a:spAutoFit/>
          </a:bodyPr>
          <a:lstStyle/>
          <a:p>
            <a:r>
              <a:rPr lang="en-US" sz="2400" dirty="0"/>
              <a:t>Indirect</a:t>
            </a:r>
            <a:r>
              <a:rPr lang="en-US" dirty="0" smtClean="0"/>
              <a:t> </a:t>
            </a:r>
          </a:p>
          <a:p>
            <a:r>
              <a:rPr lang="en-US" sz="2400" dirty="0"/>
              <a:t>Method:</a:t>
            </a:r>
          </a:p>
        </p:txBody>
      </p:sp>
      <p:pic>
        <p:nvPicPr>
          <p:cNvPr id="6" name="Picture 5"/>
          <p:cNvPicPr>
            <a:picLocks noChangeAspect="1"/>
          </p:cNvPicPr>
          <p:nvPr/>
        </p:nvPicPr>
        <p:blipFill rotWithShape="1">
          <a:blip r:embed="rId2"/>
          <a:srcRect t="46952"/>
          <a:stretch/>
        </p:blipFill>
        <p:spPr>
          <a:xfrm>
            <a:off x="2402239" y="4545032"/>
            <a:ext cx="9216155" cy="2138266"/>
          </a:xfrm>
          <a:prstGeom prst="rect">
            <a:avLst/>
          </a:prstGeom>
        </p:spPr>
      </p:pic>
      <p:sp>
        <p:nvSpPr>
          <p:cNvPr id="7" name="Rectangle 6"/>
          <p:cNvSpPr/>
          <p:nvPr/>
        </p:nvSpPr>
        <p:spPr>
          <a:xfrm>
            <a:off x="726005" y="3075504"/>
            <a:ext cx="1269835" cy="830997"/>
          </a:xfrm>
          <a:prstGeom prst="rect">
            <a:avLst/>
          </a:prstGeom>
        </p:spPr>
        <p:txBody>
          <a:bodyPr wrap="none">
            <a:spAutoFit/>
          </a:bodyPr>
          <a:lstStyle/>
          <a:p>
            <a:pPr algn="r"/>
            <a:r>
              <a:rPr lang="en-US" sz="2400" dirty="0" smtClean="0"/>
              <a:t>Direct</a:t>
            </a:r>
          </a:p>
          <a:p>
            <a:pPr algn="r"/>
            <a:r>
              <a:rPr lang="en-US" sz="2400" dirty="0" smtClean="0"/>
              <a:t>Method:</a:t>
            </a:r>
          </a:p>
        </p:txBody>
      </p:sp>
      <p:sp>
        <p:nvSpPr>
          <p:cNvPr id="3" name="Rectangle 2"/>
          <p:cNvSpPr/>
          <p:nvPr/>
        </p:nvSpPr>
        <p:spPr>
          <a:xfrm>
            <a:off x="838200" y="1341062"/>
            <a:ext cx="10780195" cy="954107"/>
          </a:xfrm>
          <a:prstGeom prst="rect">
            <a:avLst/>
          </a:prstGeom>
        </p:spPr>
        <p:txBody>
          <a:bodyPr wrap="square">
            <a:spAutoFit/>
          </a:bodyPr>
          <a:lstStyle/>
          <a:p>
            <a:r>
              <a:rPr lang="en-US" sz="2800" dirty="0" smtClean="0"/>
              <a:t>Gate: a screening process to exclude individuals with extremely low chance to have the target condition before the sampling process.</a:t>
            </a:r>
            <a:endParaRPr lang="en-US" sz="2800" dirty="0"/>
          </a:p>
        </p:txBody>
      </p:sp>
    </p:spTree>
    <p:extLst>
      <p:ext uri="{BB962C8B-B14F-4D97-AF65-F5344CB8AC3E}">
        <p14:creationId xmlns:p14="http://schemas.microsoft.com/office/powerpoint/2010/main" val="2792514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smtClean="0"/>
              <a:t>Sensitivity – With Gate</a:t>
            </a:r>
            <a:endParaRPr lang="en-US" b="1" dirty="0"/>
          </a:p>
        </p:txBody>
      </p:sp>
      <p:pic>
        <p:nvPicPr>
          <p:cNvPr id="4" name="Picture 3" descr="G:\Validation study\Paper submission\New version on Jan 19\Figure 5.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193006"/>
            <a:ext cx="8229600" cy="5660136"/>
          </a:xfrm>
          <a:prstGeom prst="rect">
            <a:avLst/>
          </a:prstGeom>
          <a:noFill/>
          <a:ln>
            <a:noFill/>
          </a:ln>
        </p:spPr>
      </p:pic>
    </p:spTree>
    <p:extLst>
      <p:ext uri="{BB962C8B-B14F-4D97-AF65-F5344CB8AC3E}">
        <p14:creationId xmlns:p14="http://schemas.microsoft.com/office/powerpoint/2010/main" val="43674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875"/>
          </a:xfrm>
        </p:spPr>
        <p:txBody>
          <a:bodyPr vert="horz" lIns="91440" tIns="45720" rIns="91440" bIns="45720" rtlCol="0" anchor="ctr">
            <a:normAutofit/>
          </a:bodyPr>
          <a:lstStyle/>
          <a:p>
            <a:r>
              <a:rPr lang="en-US" b="1" dirty="0" smtClean="0"/>
              <a:t>Specificity – With Gate</a:t>
            </a:r>
            <a:endParaRPr lang="en-US" b="1" dirty="0"/>
          </a:p>
        </p:txBody>
      </p:sp>
      <p:pic>
        <p:nvPicPr>
          <p:cNvPr id="4" name="Picture 3"/>
          <p:cNvPicPr>
            <a:picLocks noChangeAspect="1"/>
          </p:cNvPicPr>
          <p:nvPr/>
        </p:nvPicPr>
        <p:blipFill>
          <a:blip r:embed="rId3"/>
          <a:stretch>
            <a:fillRect/>
          </a:stretch>
        </p:blipFill>
        <p:spPr>
          <a:xfrm>
            <a:off x="3962162" y="1176020"/>
            <a:ext cx="8229600" cy="5669280"/>
          </a:xfrm>
          <a:prstGeom prst="rect">
            <a:avLst/>
          </a:prstGeom>
        </p:spPr>
      </p:pic>
    </p:spTree>
    <p:extLst>
      <p:ext uri="{BB962C8B-B14F-4D97-AF65-F5344CB8AC3E}">
        <p14:creationId xmlns:p14="http://schemas.microsoft.com/office/powerpoint/2010/main" val="284066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Validation</a:t>
            </a:r>
            <a:r>
              <a:rPr lang="en-US" dirty="0" smtClean="0"/>
              <a:t> </a:t>
            </a:r>
            <a:r>
              <a:rPr lang="en-US" b="1" dirty="0"/>
              <a:t>study - Direct Method</a:t>
            </a:r>
          </a:p>
        </p:txBody>
      </p:sp>
      <p:grpSp>
        <p:nvGrpSpPr>
          <p:cNvPr id="11" name="Group 10"/>
          <p:cNvGrpSpPr/>
          <p:nvPr/>
        </p:nvGrpSpPr>
        <p:grpSpPr>
          <a:xfrm>
            <a:off x="1123306" y="3800602"/>
            <a:ext cx="10116741" cy="2542004"/>
            <a:chOff x="928098" y="3903731"/>
            <a:chExt cx="10116741" cy="2542004"/>
          </a:xfrm>
        </p:grpSpPr>
        <mc:AlternateContent xmlns:mc="http://schemas.openxmlformats.org/markup-compatibility/2006" xmlns:a14="http://schemas.microsoft.com/office/drawing/2010/main">
          <mc:Choice Requires="a14">
            <p:sp>
              <p:nvSpPr>
                <p:cNvPr id="7" name="TextBox 6"/>
                <p:cNvSpPr txBox="1"/>
                <p:nvPr/>
              </p:nvSpPr>
              <p:spPr>
                <a:xfrm>
                  <a:off x="6572596" y="4201245"/>
                  <a:ext cx="4400324" cy="81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𝑆𝑒𝑛𝑠𝑖𝑡𝑖𝑣𝑖𝑡𝑦</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𝑇𝑃</m:t>
                            </m:r>
                          </m:num>
                          <m:den>
                            <m:r>
                              <a:rPr lang="en-US" sz="2800" b="0" i="1" smtClean="0">
                                <a:latin typeface="Cambria Math" panose="02040503050406030204" pitchFamily="18" charset="0"/>
                              </a:rPr>
                              <m:t>𝑇𝑃</m:t>
                            </m:r>
                            <m:r>
                              <a:rPr lang="en-US" sz="2800" b="0" i="1" smtClean="0">
                                <a:latin typeface="Cambria Math" panose="02040503050406030204" pitchFamily="18" charset="0"/>
                              </a:rPr>
                              <m:t>+</m:t>
                            </m:r>
                            <m:r>
                              <a:rPr lang="en-US" sz="2800" b="0" i="1" smtClean="0">
                                <a:latin typeface="Cambria Math" panose="02040503050406030204" pitchFamily="18" charset="0"/>
                              </a:rPr>
                              <m:t>𝐹𝑁</m:t>
                            </m:r>
                          </m:den>
                        </m:f>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6572596" y="4201245"/>
                  <a:ext cx="4400324" cy="813813"/>
                </a:xfrm>
                <a:prstGeom prst="rect">
                  <a:avLst/>
                </a:prstGeom>
                <a:blipFill rotWithShape="0">
                  <a:blip r:embed="rId2"/>
                  <a:stretch>
                    <a:fillRect/>
                  </a:stretch>
                </a:blipFill>
              </p:spPr>
              <p:txBody>
                <a:bodyPr/>
                <a:lstStyle/>
                <a:p>
                  <a:r>
                    <a:rPr lang="en-US">
                      <a:noFill/>
                    </a:rPr>
                    <a:t> </a:t>
                  </a:r>
                </a:p>
              </p:txBody>
            </p:sp>
          </mc:Fallback>
        </mc:AlternateContent>
        <p:grpSp>
          <p:nvGrpSpPr>
            <p:cNvPr id="10" name="Group 9"/>
            <p:cNvGrpSpPr/>
            <p:nvPr/>
          </p:nvGrpSpPr>
          <p:grpSpPr>
            <a:xfrm>
              <a:off x="928098" y="3903731"/>
              <a:ext cx="10116741" cy="2542004"/>
              <a:chOff x="938373" y="3924279"/>
              <a:chExt cx="10116741" cy="2542004"/>
            </a:xfrm>
          </p:grpSpPr>
          <p:pic>
            <p:nvPicPr>
              <p:cNvPr id="6" name="Picture 5"/>
              <p:cNvPicPr>
                <a:picLocks noChangeAspect="1"/>
              </p:cNvPicPr>
              <p:nvPr/>
            </p:nvPicPr>
            <p:blipFill>
              <a:blip r:embed="rId3"/>
              <a:stretch>
                <a:fillRect/>
              </a:stretch>
            </p:blipFill>
            <p:spPr>
              <a:xfrm>
                <a:off x="938373" y="3924279"/>
                <a:ext cx="5157627" cy="2542004"/>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654790" y="5267603"/>
                    <a:ext cx="4400324" cy="81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𝑆𝑝𝑒𝑐𝑖𝑓𝑖𝑐𝑖𝑡𝑦</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𝑇𝑁</m:t>
                              </m:r>
                            </m:num>
                            <m:den>
                              <m:r>
                                <a:rPr lang="en-US" sz="2800" b="0" i="1" smtClean="0">
                                  <a:latin typeface="Cambria Math" panose="02040503050406030204" pitchFamily="18" charset="0"/>
                                </a:rPr>
                                <m:t>𝑇𝑁</m:t>
                              </m:r>
                              <m:r>
                                <a:rPr lang="en-US" sz="2800" b="0" i="1" smtClean="0">
                                  <a:latin typeface="Cambria Math" panose="02040503050406030204" pitchFamily="18" charset="0"/>
                                </a:rPr>
                                <m:t>+</m:t>
                              </m:r>
                              <m:r>
                                <a:rPr lang="en-US" sz="2800" b="0" i="1" smtClean="0">
                                  <a:latin typeface="Cambria Math" panose="02040503050406030204" pitchFamily="18" charset="0"/>
                                </a:rPr>
                                <m:t>𝐹𝑃</m:t>
                              </m:r>
                            </m:den>
                          </m:f>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6654790" y="5267603"/>
                    <a:ext cx="4400324" cy="813813"/>
                  </a:xfrm>
                  <a:prstGeom prst="rect">
                    <a:avLst/>
                  </a:prstGeom>
                  <a:blipFill rotWithShape="0">
                    <a:blip r:embed="rId4"/>
                    <a:stretch>
                      <a:fillRect/>
                    </a:stretch>
                  </a:blipFill>
                </p:spPr>
                <p:txBody>
                  <a:bodyPr/>
                  <a:lstStyle/>
                  <a:p>
                    <a:r>
                      <a:rPr lang="en-US">
                        <a:noFill/>
                      </a:rPr>
                      <a:t> </a:t>
                    </a:r>
                  </a:p>
                </p:txBody>
              </p:sp>
            </mc:Fallback>
          </mc:AlternateContent>
        </p:grpSp>
      </p:grpSp>
      <p:pic>
        <p:nvPicPr>
          <p:cNvPr id="12" name="Picture 11"/>
          <p:cNvPicPr>
            <a:picLocks noChangeAspect="1"/>
          </p:cNvPicPr>
          <p:nvPr/>
        </p:nvPicPr>
        <p:blipFill>
          <a:blip r:embed="rId5"/>
          <a:stretch>
            <a:fillRect/>
          </a:stretch>
        </p:blipFill>
        <p:spPr>
          <a:xfrm>
            <a:off x="838200" y="1771387"/>
            <a:ext cx="11013571" cy="1645920"/>
          </a:xfrm>
          <a:prstGeom prst="rect">
            <a:avLst/>
          </a:prstGeom>
        </p:spPr>
      </p:pic>
    </p:spTree>
    <p:extLst>
      <p:ext uri="{BB962C8B-B14F-4D97-AF65-F5344CB8AC3E}">
        <p14:creationId xmlns:p14="http://schemas.microsoft.com/office/powerpoint/2010/main" val="231270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a:t>Conclusions</a:t>
            </a:r>
          </a:p>
        </p:txBody>
      </p:sp>
      <p:sp>
        <p:nvSpPr>
          <p:cNvPr id="3" name="Content Placeholder 2"/>
          <p:cNvSpPr>
            <a:spLocks noGrp="1"/>
          </p:cNvSpPr>
          <p:nvPr>
            <p:ph idx="1"/>
          </p:nvPr>
        </p:nvSpPr>
        <p:spPr/>
        <p:txBody>
          <a:bodyPr/>
          <a:lstStyle/>
          <a:p>
            <a:r>
              <a:rPr lang="en-US" dirty="0" smtClean="0"/>
              <a:t>We proposed a new method to validate phenotyping algorithms by inferring sensitivity and specificity from PPV, NPV.</a:t>
            </a:r>
          </a:p>
          <a:p>
            <a:r>
              <a:rPr lang="en-US" dirty="0" smtClean="0"/>
              <a:t>The proposed method allow for adjusting the number of positive and negative cases </a:t>
            </a:r>
            <a:endParaRPr lang="en-US" dirty="0"/>
          </a:p>
        </p:txBody>
      </p:sp>
    </p:spTree>
    <p:extLst>
      <p:ext uri="{BB962C8B-B14F-4D97-AF65-F5344CB8AC3E}">
        <p14:creationId xmlns:p14="http://schemas.microsoft.com/office/powerpoint/2010/main" val="200516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4454"/>
          </a:xfrm>
        </p:spPr>
        <p:txBody>
          <a:bodyPr>
            <a:noAutofit/>
          </a:bodyPr>
          <a:lstStyle/>
          <a:p>
            <a:r>
              <a:rPr lang="en-US" b="1" dirty="0"/>
              <a:t>Validation study – Indirect method</a:t>
            </a:r>
          </a:p>
        </p:txBody>
      </p:sp>
      <p:pic>
        <p:nvPicPr>
          <p:cNvPr id="4" name="Picture 3"/>
          <p:cNvPicPr>
            <a:picLocks noChangeAspect="1"/>
          </p:cNvPicPr>
          <p:nvPr/>
        </p:nvPicPr>
        <p:blipFill>
          <a:blip r:embed="rId3"/>
          <a:stretch>
            <a:fillRect/>
          </a:stretch>
        </p:blipFill>
        <p:spPr>
          <a:xfrm>
            <a:off x="480227" y="3503824"/>
            <a:ext cx="11231545" cy="2101325"/>
          </a:xfrm>
          <a:prstGeom prst="rect">
            <a:avLst/>
          </a:prstGeom>
        </p:spPr>
      </p:pic>
      <p:pic>
        <p:nvPicPr>
          <p:cNvPr id="5" name="Picture 4"/>
          <p:cNvPicPr>
            <a:picLocks noChangeAspect="1"/>
          </p:cNvPicPr>
          <p:nvPr/>
        </p:nvPicPr>
        <p:blipFill>
          <a:blip r:embed="rId4"/>
          <a:stretch>
            <a:fillRect/>
          </a:stretch>
        </p:blipFill>
        <p:spPr>
          <a:xfrm>
            <a:off x="3249191" y="1506633"/>
            <a:ext cx="5471010" cy="1904882"/>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750012" y="1029580"/>
                <a:ext cx="10469368" cy="954107"/>
              </a:xfrm>
              <a:prstGeom prst="rect">
                <a:avLst/>
              </a:prstGeom>
              <a:noFill/>
            </p:spPr>
            <p:txBody>
              <a:bodyPr wrap="square" rtlCol="0">
                <a:spAutoFit/>
              </a:bodyPr>
              <a:lstStyle/>
              <a:p>
                <a:r>
                  <a:rPr lang="en-US" sz="2800" dirty="0" smtClean="0"/>
                  <a:t>Estimation of sensitivity and specificity from PPV, NPV and observed prevalence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𝑜</m:t>
                        </m:r>
                      </m:sub>
                    </m:sSub>
                  </m:oMath>
                </a14:m>
                <a:r>
                  <a:rPr lang="en-US" sz="2800" dirty="0" smtClean="0"/>
                  <a:t>)</a:t>
                </a:r>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750012" y="1029580"/>
                <a:ext cx="10469368" cy="954107"/>
              </a:xfrm>
              <a:prstGeom prst="rect">
                <a:avLst/>
              </a:prstGeom>
              <a:blipFill rotWithShape="0">
                <a:blip r:embed="rId5"/>
                <a:stretch>
                  <a:fillRect l="-1165" t="-6410" b="-17949"/>
                </a:stretch>
              </a:blipFill>
            </p:spPr>
            <p:txBody>
              <a:bodyPr/>
              <a:lstStyle/>
              <a:p>
                <a:r>
                  <a:rPr lang="en-US">
                    <a:noFill/>
                  </a:rPr>
                  <a:t> </a:t>
                </a:r>
              </a:p>
            </p:txBody>
          </p:sp>
        </mc:Fallback>
      </mc:AlternateContent>
      <p:sp>
        <p:nvSpPr>
          <p:cNvPr id="7" name="TextBox 6"/>
          <p:cNvSpPr txBox="1"/>
          <p:nvPr/>
        </p:nvSpPr>
        <p:spPr>
          <a:xfrm>
            <a:off x="4071223" y="5605149"/>
            <a:ext cx="7640549" cy="830997"/>
          </a:xfrm>
          <a:prstGeom prst="rect">
            <a:avLst/>
          </a:prstGeom>
          <a:noFill/>
        </p:spPr>
        <p:txBody>
          <a:bodyPr wrap="square" rtlCol="0">
            <a:spAutoFit/>
          </a:bodyPr>
          <a:lstStyle/>
          <a:p>
            <a:r>
              <a:rPr lang="en-US" sz="2400" b="1" dirty="0" smtClean="0"/>
              <a:t>Sampling proportion of positive</a:t>
            </a:r>
            <a:r>
              <a:rPr lang="en-US" sz="2400" dirty="0" smtClean="0"/>
              <a:t> (SPP): the number of sampled positives divided by the total sample size in a study </a:t>
            </a:r>
            <a:endParaRPr lang="en-US" sz="2400" dirty="0"/>
          </a:p>
        </p:txBody>
      </p:sp>
    </p:spTree>
    <p:extLst>
      <p:ext uri="{BB962C8B-B14F-4D97-AF65-F5344CB8AC3E}">
        <p14:creationId xmlns:p14="http://schemas.microsoft.com/office/powerpoint/2010/main" val="3036917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975" y="180191"/>
            <a:ext cx="10515600" cy="970515"/>
          </a:xfrm>
        </p:spPr>
        <p:txBody>
          <a:bodyPr/>
          <a:lstStyle/>
          <a:p>
            <a:r>
              <a:rPr lang="en-US" b="1" dirty="0" smtClean="0"/>
              <a:t>Simulation - 1</a:t>
            </a:r>
            <a:r>
              <a:rPr lang="en-US" dirty="0" smtClean="0"/>
              <a:t>:</a:t>
            </a:r>
            <a:endParaRPr lang="en-US" dirty="0"/>
          </a:p>
        </p:txBody>
      </p:sp>
      <p:sp>
        <p:nvSpPr>
          <p:cNvPr id="3" name="Content Placeholder 2"/>
          <p:cNvSpPr>
            <a:spLocks noGrp="1"/>
          </p:cNvSpPr>
          <p:nvPr>
            <p:ph idx="1"/>
          </p:nvPr>
        </p:nvSpPr>
        <p:spPr>
          <a:xfrm>
            <a:off x="1372455" y="945221"/>
            <a:ext cx="10515600" cy="5568593"/>
          </a:xfrm>
        </p:spPr>
        <p:txBody>
          <a:bodyPr>
            <a:normAutofit/>
          </a:bodyPr>
          <a:lstStyle/>
          <a:p>
            <a:pPr marL="0" indent="0">
              <a:buNone/>
            </a:pPr>
            <a:r>
              <a:rPr lang="en-US" sz="3200" u="sng" dirty="0" smtClean="0"/>
              <a:t>Study population: </a:t>
            </a:r>
          </a:p>
          <a:p>
            <a:r>
              <a:rPr lang="en-US" sz="3200" dirty="0" smtClean="0"/>
              <a:t>The size of population: 50000</a:t>
            </a:r>
          </a:p>
          <a:p>
            <a:r>
              <a:rPr lang="en-US" sz="3200" dirty="0" smtClean="0"/>
              <a:t>Sample size in validation </a:t>
            </a:r>
            <a:r>
              <a:rPr lang="en-US" sz="3200" dirty="0" smtClean="0"/>
              <a:t>s</a:t>
            </a:r>
            <a:r>
              <a:rPr lang="en-US" sz="3200" dirty="0" smtClean="0"/>
              <a:t>tudy: </a:t>
            </a:r>
            <a:r>
              <a:rPr lang="en-US" sz="3200" dirty="0" smtClean="0"/>
              <a:t>200, 500;</a:t>
            </a:r>
          </a:p>
          <a:p>
            <a:r>
              <a:rPr lang="en-US" sz="3200" dirty="0" smtClean="0"/>
              <a:t>True disease prevalence: 0.05, 0.02, 0.01, 0.005</a:t>
            </a:r>
          </a:p>
          <a:p>
            <a:pPr marL="0" indent="0">
              <a:buNone/>
            </a:pPr>
            <a:r>
              <a:rPr lang="en-US" sz="3200" u="sng" dirty="0" smtClean="0"/>
              <a:t>Phenotyping algorithm</a:t>
            </a:r>
            <a:r>
              <a:rPr lang="en-US" sz="3200" dirty="0" smtClean="0"/>
              <a:t>:</a:t>
            </a:r>
          </a:p>
          <a:p>
            <a:r>
              <a:rPr lang="en-US" sz="3200" dirty="0" smtClean="0"/>
              <a:t>Sensitivity: 0.25, 0.5, 0.75</a:t>
            </a:r>
          </a:p>
          <a:p>
            <a:r>
              <a:rPr lang="en-US" sz="3200" dirty="0" smtClean="0"/>
              <a:t>Specificity: 0.98</a:t>
            </a:r>
          </a:p>
          <a:p>
            <a:pPr marL="0" indent="0">
              <a:buNone/>
            </a:pPr>
            <a:r>
              <a:rPr lang="en-US" sz="3200" u="sng" dirty="0" smtClean="0"/>
              <a:t>For indirect method</a:t>
            </a:r>
            <a:r>
              <a:rPr lang="en-US" sz="3200" dirty="0" smtClean="0"/>
              <a:t>:</a:t>
            </a:r>
          </a:p>
          <a:p>
            <a:r>
              <a:rPr lang="en-US" sz="3200" dirty="0" smtClean="0"/>
              <a:t>SPP: 10%, 30%, 50%</a:t>
            </a:r>
          </a:p>
        </p:txBody>
      </p:sp>
    </p:spTree>
    <p:extLst>
      <p:ext uri="{BB962C8B-B14F-4D97-AF65-F5344CB8AC3E}">
        <p14:creationId xmlns:p14="http://schemas.microsoft.com/office/powerpoint/2010/main" val="1214414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4300"/>
            <a:ext cx="10515600" cy="1017588"/>
          </a:xfrm>
        </p:spPr>
        <p:txBody>
          <a:bodyPr>
            <a:normAutofit/>
          </a:bodyPr>
          <a:lstStyle/>
          <a:p>
            <a:r>
              <a:rPr lang="en-US" b="1" dirty="0"/>
              <a:t>Sensitivity: </a:t>
            </a:r>
          </a:p>
        </p:txBody>
      </p:sp>
      <p:pic>
        <p:nvPicPr>
          <p:cNvPr id="4" name="Content Placeholder 3"/>
          <p:cNvPicPr>
            <a:picLocks noGrp="1" noChangeAspect="1"/>
          </p:cNvPicPr>
          <p:nvPr>
            <p:ph idx="1"/>
          </p:nvPr>
        </p:nvPicPr>
        <p:blipFill>
          <a:blip r:embed="rId3"/>
          <a:stretch>
            <a:fillRect/>
          </a:stretch>
        </p:blipFill>
        <p:spPr>
          <a:xfrm>
            <a:off x="2575389" y="966360"/>
            <a:ext cx="8229600" cy="5623560"/>
          </a:xfrm>
          <a:prstGeom prst="rect">
            <a:avLst/>
          </a:prstGeom>
        </p:spPr>
      </p:pic>
    </p:spTree>
    <p:extLst>
      <p:ext uri="{BB962C8B-B14F-4D97-AF65-F5344CB8AC3E}">
        <p14:creationId xmlns:p14="http://schemas.microsoft.com/office/powerpoint/2010/main" val="2886270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114300"/>
            <a:ext cx="10515600" cy="1017588"/>
          </a:xfrm>
        </p:spPr>
        <p:txBody>
          <a:bodyPr/>
          <a:lstStyle/>
          <a:p>
            <a:r>
              <a:rPr lang="en-US" b="1" dirty="0"/>
              <a:t>Specificity:</a:t>
            </a:r>
            <a:r>
              <a:rPr lang="en-US" dirty="0" smtClean="0"/>
              <a:t> </a:t>
            </a:r>
            <a:endParaRPr lang="en-US" dirty="0"/>
          </a:p>
        </p:txBody>
      </p:sp>
      <p:pic>
        <p:nvPicPr>
          <p:cNvPr id="5" name="Picture 4" descr="G:\Validation study\Paper submission\New version on Jan 19\Figure 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6355" y="749102"/>
            <a:ext cx="8229600" cy="5623560"/>
          </a:xfrm>
          <a:prstGeom prst="rect">
            <a:avLst/>
          </a:prstGeom>
          <a:noFill/>
          <a:ln>
            <a:noFill/>
          </a:ln>
        </p:spPr>
      </p:pic>
    </p:spTree>
    <p:extLst>
      <p:ext uri="{BB962C8B-B14F-4D97-AF65-F5344CB8AC3E}">
        <p14:creationId xmlns:p14="http://schemas.microsoft.com/office/powerpoint/2010/main" val="2469493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249" y="303479"/>
            <a:ext cx="10515600" cy="908871"/>
          </a:xfrm>
        </p:spPr>
        <p:txBody>
          <a:bodyPr/>
          <a:lstStyle/>
          <a:p>
            <a:r>
              <a:rPr lang="en-US" b="1" dirty="0" smtClean="0"/>
              <a:t>Gate in the validation study</a:t>
            </a:r>
            <a:endParaRPr lang="en-US" b="1" dirty="0"/>
          </a:p>
        </p:txBody>
      </p:sp>
      <p:grpSp>
        <p:nvGrpSpPr>
          <p:cNvPr id="6" name="Group 5"/>
          <p:cNvGrpSpPr/>
          <p:nvPr/>
        </p:nvGrpSpPr>
        <p:grpSpPr>
          <a:xfrm>
            <a:off x="506565" y="1026731"/>
            <a:ext cx="11070696" cy="3812658"/>
            <a:chOff x="591474" y="1365778"/>
            <a:chExt cx="11070696" cy="3812658"/>
          </a:xfrm>
        </p:grpSpPr>
        <p:pic>
          <p:nvPicPr>
            <p:cNvPr id="7" name="Picture 6"/>
            <p:cNvPicPr>
              <a:picLocks noChangeAspect="1"/>
            </p:cNvPicPr>
            <p:nvPr/>
          </p:nvPicPr>
          <p:blipFill rotWithShape="1">
            <a:blip r:embed="rId3"/>
            <a:srcRect t="46952"/>
            <a:stretch/>
          </p:blipFill>
          <p:spPr>
            <a:xfrm>
              <a:off x="2402240" y="3040170"/>
              <a:ext cx="9216155" cy="2138266"/>
            </a:xfrm>
            <a:prstGeom prst="rect">
              <a:avLst/>
            </a:prstGeom>
          </p:spPr>
        </p:pic>
        <p:grpSp>
          <p:nvGrpSpPr>
            <p:cNvPr id="8" name="Group 7"/>
            <p:cNvGrpSpPr/>
            <p:nvPr/>
          </p:nvGrpSpPr>
          <p:grpSpPr>
            <a:xfrm>
              <a:off x="591474" y="1365778"/>
              <a:ext cx="11070696" cy="2839121"/>
              <a:chOff x="591474" y="1365778"/>
              <a:chExt cx="11070696" cy="2839121"/>
            </a:xfrm>
          </p:grpSpPr>
          <p:pic>
            <p:nvPicPr>
              <p:cNvPr id="9" name="Picture 8"/>
              <p:cNvPicPr>
                <a:picLocks noChangeAspect="1"/>
              </p:cNvPicPr>
              <p:nvPr/>
            </p:nvPicPr>
            <p:blipFill rotWithShape="1">
              <a:blip r:embed="rId3"/>
              <a:srcRect b="60499"/>
              <a:stretch/>
            </p:blipFill>
            <p:spPr>
              <a:xfrm>
                <a:off x="2446015" y="1365778"/>
                <a:ext cx="9216155" cy="1592199"/>
              </a:xfrm>
              <a:prstGeom prst="rect">
                <a:avLst/>
              </a:prstGeom>
            </p:spPr>
          </p:pic>
          <p:sp>
            <p:nvSpPr>
              <p:cNvPr id="10" name="TextBox 9"/>
              <p:cNvSpPr txBox="1"/>
              <p:nvPr/>
            </p:nvSpPr>
            <p:spPr>
              <a:xfrm>
                <a:off x="1099992" y="3373902"/>
                <a:ext cx="1277273" cy="830997"/>
              </a:xfrm>
              <a:prstGeom prst="rect">
                <a:avLst/>
              </a:prstGeom>
              <a:noFill/>
            </p:spPr>
            <p:txBody>
              <a:bodyPr wrap="square" rtlCol="0">
                <a:spAutoFit/>
              </a:bodyPr>
              <a:lstStyle/>
              <a:p>
                <a:pPr algn="r"/>
                <a:r>
                  <a:rPr lang="en-US" sz="2400" dirty="0"/>
                  <a:t>Indirect</a:t>
                </a:r>
                <a:r>
                  <a:rPr lang="en-US" dirty="0" smtClean="0"/>
                  <a:t> </a:t>
                </a:r>
              </a:p>
              <a:p>
                <a:pPr algn="r"/>
                <a:r>
                  <a:rPr lang="en-US" sz="2400" dirty="0"/>
                  <a:t>Method:</a:t>
                </a:r>
              </a:p>
            </p:txBody>
          </p:sp>
          <p:sp>
            <p:nvSpPr>
              <p:cNvPr id="11" name="Rectangle 10"/>
              <p:cNvSpPr/>
              <p:nvPr/>
            </p:nvSpPr>
            <p:spPr>
              <a:xfrm>
                <a:off x="591474" y="1771429"/>
                <a:ext cx="1785791" cy="830997"/>
              </a:xfrm>
              <a:prstGeom prst="rect">
                <a:avLst/>
              </a:prstGeom>
            </p:spPr>
            <p:txBody>
              <a:bodyPr wrap="square">
                <a:spAutoFit/>
              </a:bodyPr>
              <a:lstStyle/>
              <a:p>
                <a:pPr algn="r"/>
                <a:r>
                  <a:rPr lang="en-US" sz="2400" dirty="0" smtClean="0"/>
                  <a:t>Direct</a:t>
                </a:r>
              </a:p>
              <a:p>
                <a:pPr algn="r"/>
                <a:r>
                  <a:rPr lang="en-US" sz="2400" dirty="0" smtClean="0"/>
                  <a:t>Method:</a:t>
                </a:r>
              </a:p>
            </p:txBody>
          </p:sp>
        </p:grpSp>
      </p:grpSp>
      <p:sp>
        <p:nvSpPr>
          <p:cNvPr id="12" name="TextBox 11"/>
          <p:cNvSpPr txBox="1"/>
          <p:nvPr/>
        </p:nvSpPr>
        <p:spPr>
          <a:xfrm>
            <a:off x="632570" y="4942390"/>
            <a:ext cx="10818687" cy="1569660"/>
          </a:xfrm>
          <a:prstGeom prst="rect">
            <a:avLst/>
          </a:prstGeom>
          <a:noFill/>
        </p:spPr>
        <p:txBody>
          <a:bodyPr wrap="square" rtlCol="0">
            <a:spAutoFit/>
          </a:bodyPr>
          <a:lstStyle/>
          <a:p>
            <a:r>
              <a:rPr lang="en-US" sz="2400" dirty="0" smtClean="0"/>
              <a:t>Gate: a list of criterions to exclude the non-cases (or very </a:t>
            </a:r>
            <a:r>
              <a:rPr lang="en-US" sz="2400" dirty="0" err="1" smtClean="0"/>
              <a:t>very</a:t>
            </a:r>
            <a:r>
              <a:rPr lang="en-US" sz="2400" dirty="0"/>
              <a:t> </a:t>
            </a:r>
            <a:r>
              <a:rPr lang="en-US" sz="2400" dirty="0" smtClean="0"/>
              <a:t>low chance to have the conditions) in the study population</a:t>
            </a:r>
          </a:p>
          <a:p>
            <a:r>
              <a:rPr lang="en-US" sz="2400" b="1" dirty="0" smtClean="0"/>
              <a:t>Proportion excluded (PE):  </a:t>
            </a:r>
            <a:r>
              <a:rPr lang="en-US" sz="2400" dirty="0" smtClean="0"/>
              <a:t>the number of excluded individuals divided by the total number of individual in a database.</a:t>
            </a:r>
            <a:endParaRPr lang="en-US" sz="2400" dirty="0"/>
          </a:p>
        </p:txBody>
      </p:sp>
    </p:spTree>
    <p:extLst>
      <p:ext uri="{BB962C8B-B14F-4D97-AF65-F5344CB8AC3E}">
        <p14:creationId xmlns:p14="http://schemas.microsoft.com/office/powerpoint/2010/main" val="708839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975" y="180191"/>
            <a:ext cx="10515600" cy="970515"/>
          </a:xfrm>
        </p:spPr>
        <p:txBody>
          <a:bodyPr/>
          <a:lstStyle/>
          <a:p>
            <a:r>
              <a:rPr lang="en-US" b="1" dirty="0" smtClean="0"/>
              <a:t>Simulation - 2 </a:t>
            </a:r>
            <a:r>
              <a:rPr lang="en-US" dirty="0" smtClean="0"/>
              <a:t>:</a:t>
            </a:r>
            <a:endParaRPr lang="en-US" dirty="0"/>
          </a:p>
        </p:txBody>
      </p:sp>
      <p:sp>
        <p:nvSpPr>
          <p:cNvPr id="3" name="Content Placeholder 2"/>
          <p:cNvSpPr>
            <a:spLocks noGrp="1"/>
          </p:cNvSpPr>
          <p:nvPr>
            <p:ph idx="1"/>
          </p:nvPr>
        </p:nvSpPr>
        <p:spPr>
          <a:xfrm>
            <a:off x="1557391" y="1027415"/>
            <a:ext cx="10515600" cy="5568593"/>
          </a:xfrm>
        </p:spPr>
        <p:txBody>
          <a:bodyPr>
            <a:normAutofit fontScale="92500" lnSpcReduction="20000"/>
          </a:bodyPr>
          <a:lstStyle/>
          <a:p>
            <a:pPr marL="0" indent="0">
              <a:buNone/>
            </a:pPr>
            <a:r>
              <a:rPr lang="en-US" sz="3200" u="sng" dirty="0" smtClean="0"/>
              <a:t>Study population: </a:t>
            </a:r>
          </a:p>
          <a:p>
            <a:r>
              <a:rPr lang="en-US" sz="3200" dirty="0" smtClean="0"/>
              <a:t>The size of population: 50000</a:t>
            </a:r>
          </a:p>
          <a:p>
            <a:r>
              <a:rPr lang="en-US" sz="3200" dirty="0" smtClean="0"/>
              <a:t>Study sample size: 500;</a:t>
            </a:r>
          </a:p>
          <a:p>
            <a:r>
              <a:rPr lang="en-US" sz="3200" dirty="0" smtClean="0"/>
              <a:t>True disease prevalence: 0.01, 0.005, 0.002, 0.001</a:t>
            </a:r>
          </a:p>
          <a:p>
            <a:pPr marL="0" indent="0">
              <a:buNone/>
            </a:pPr>
            <a:r>
              <a:rPr lang="en-US" sz="3200" u="sng" dirty="0" smtClean="0"/>
              <a:t>Phenotyping algorithm</a:t>
            </a:r>
            <a:r>
              <a:rPr lang="en-US" sz="3200" dirty="0" smtClean="0"/>
              <a:t>:</a:t>
            </a:r>
          </a:p>
          <a:p>
            <a:r>
              <a:rPr lang="en-US" sz="3200" dirty="0" smtClean="0"/>
              <a:t>Sensitivity: 0.25, 0.5, 0.75</a:t>
            </a:r>
          </a:p>
          <a:p>
            <a:r>
              <a:rPr lang="en-US" sz="3200" dirty="0" smtClean="0"/>
              <a:t>Specificity: 0.98</a:t>
            </a:r>
          </a:p>
          <a:p>
            <a:pPr marL="0" indent="0">
              <a:buNone/>
            </a:pPr>
            <a:r>
              <a:rPr lang="en-US" sz="3200" u="sng" dirty="0" smtClean="0"/>
              <a:t>For indirect method</a:t>
            </a:r>
            <a:r>
              <a:rPr lang="en-US" sz="3200" dirty="0" smtClean="0"/>
              <a:t>:</a:t>
            </a:r>
          </a:p>
          <a:p>
            <a:r>
              <a:rPr lang="en-US" sz="3200" dirty="0" smtClean="0"/>
              <a:t>SPP: 10%, 30%,</a:t>
            </a:r>
          </a:p>
          <a:p>
            <a:r>
              <a:rPr lang="en-US" sz="3200" dirty="0" smtClean="0"/>
              <a:t>PE: 40%, 60%, 80%</a:t>
            </a:r>
          </a:p>
          <a:p>
            <a:pPr marL="0" indent="0">
              <a:buNone/>
            </a:pPr>
            <a:endParaRPr lang="en-US" sz="3200" dirty="0" smtClean="0"/>
          </a:p>
          <a:p>
            <a:pPr marL="0" indent="0">
              <a:buNone/>
            </a:pPr>
            <a:r>
              <a:rPr lang="en-US" sz="3200" dirty="0" smtClean="0"/>
              <a:t>The study repeated for 1000 times. </a:t>
            </a:r>
            <a:endParaRPr lang="en-US" sz="3200" dirty="0"/>
          </a:p>
          <a:p>
            <a:pPr marL="0" indent="0">
              <a:buNone/>
            </a:pPr>
            <a:endParaRPr lang="en-US" sz="3200" dirty="0"/>
          </a:p>
        </p:txBody>
      </p:sp>
    </p:spTree>
    <p:extLst>
      <p:ext uri="{BB962C8B-B14F-4D97-AF65-F5344CB8AC3E}">
        <p14:creationId xmlns:p14="http://schemas.microsoft.com/office/powerpoint/2010/main" val="3936662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721</Words>
  <Application>Microsoft Office PowerPoint</Application>
  <PresentationFormat>Widescreen</PresentationFormat>
  <Paragraphs>96</Paragraphs>
  <Slides>30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Inferring sensitivity and specificity of phenotyping algorithms using positive and negative predictive value in validation study</vt:lpstr>
      <vt:lpstr>Back ground:  </vt:lpstr>
      <vt:lpstr>Validation study - Direct Method</vt:lpstr>
      <vt:lpstr>Validation study – Indirect method</vt:lpstr>
      <vt:lpstr>Simulation - 1:</vt:lpstr>
      <vt:lpstr>Sensitivity: </vt:lpstr>
      <vt:lpstr>Specificity: </vt:lpstr>
      <vt:lpstr>Gate in the validation study</vt:lpstr>
      <vt:lpstr>Simulation - 2 :</vt:lpstr>
      <vt:lpstr>Sensitivity – With Gate</vt:lpstr>
      <vt:lpstr>Specificity – With Gate</vt:lpstr>
      <vt:lpstr>Sensitivity analysis on the imperfect gate</vt:lpstr>
      <vt:lpstr>Sensitivity = 0.5, specificity = 0.98 </vt:lpstr>
      <vt:lpstr>Conclusion:</vt:lpstr>
      <vt:lpstr>PowerPoint Presentation</vt:lpstr>
      <vt:lpstr>PowerPoint Presentation</vt:lpstr>
      <vt:lpstr>PowerPoint Presentation</vt:lpstr>
      <vt:lpstr>PowerPoint Presentation</vt:lpstr>
      <vt:lpstr>Validation study is a process to construct the two by two table. </vt:lpstr>
      <vt:lpstr>PowerPoint Presentation</vt:lpstr>
      <vt:lpstr>Sensitivity, specificity, PPV, and NPV</vt:lpstr>
      <vt:lpstr>Methods</vt:lpstr>
      <vt:lpstr>Simulation:</vt:lpstr>
      <vt:lpstr>PowerPoint Presentation</vt:lpstr>
      <vt:lpstr>Sensitivity: </vt:lpstr>
      <vt:lpstr>Specificity: </vt:lpstr>
      <vt:lpstr>Including a Gate in the Validation Study:</vt:lpstr>
      <vt:lpstr>Sensitivity – With Gate</vt:lpstr>
      <vt:lpstr>Specificity – With Gate</vt:lpstr>
      <vt:lpstr>Conclusions</vt:lpstr>
    </vt:vector>
  </TitlesOfParts>
  <Company>Alberta Health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Inferring sensitivity and specificity of phenotyping algorithms using positive and negative predictive value in validation study</dc:title>
  <dc:creator>Mingkai Peng</dc:creator>
  <cp:lastModifiedBy>Mingkai Peng</cp:lastModifiedBy>
  <cp:revision>25</cp:revision>
  <dcterms:created xsi:type="dcterms:W3CDTF">2018-08-01T18:17:11Z</dcterms:created>
  <dcterms:modified xsi:type="dcterms:W3CDTF">2018-09-11T20:14:33Z</dcterms:modified>
</cp:coreProperties>
</file>