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d8868affe_3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97" name="Google Shape;97;gdd8868affe_3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d8868aff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d8868aff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d8868affe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d8868affe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d8868aff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d8868aff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d8868aff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d8868aff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d8868aff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d8868aff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d8868aff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d8868aff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d8868affe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d8868aff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d8868affe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d8868affe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d8868affe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d8868affe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d8868affe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d8868affe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d8868aff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d8868aff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d8868aff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d8868aff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d8868affe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d8868aff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d8868aff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d8868aff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d8868affe_3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d8868affe_3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d8868aff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d8868aff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d8868aff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d8868aff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8868aff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d8868aff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25" y="167650"/>
            <a:ext cx="8709600" cy="47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221615" y="167640"/>
            <a:ext cx="8747100" cy="4787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findlogovector.com/wp-content/uploads/2019/03/vellore-institute-of-technology-vit-logo-vector.png"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2510" y="221615"/>
            <a:ext cx="4229100" cy="10217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1600750" y="1243200"/>
            <a:ext cx="5992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ECE6017 RF and Microwave Circuit Design</a:t>
            </a:r>
            <a:endParaRPr b="1" i="0" sz="1800" u="sng" cap="none" strike="noStrike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COMPONENT</a:t>
            </a:r>
            <a:endParaRPr b="1" i="0" sz="1800" u="none" cap="none" strike="noStrike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</a:t>
            </a:r>
            <a:r>
              <a:rPr b="1" i="0" lang="en" sz="1800" u="none" cap="none" strike="noStrike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</a:t>
            </a:r>
            <a:br>
              <a:rPr b="1" i="0" lang="en" sz="1800" u="sng" cap="none" strike="noStrike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1800" u="sng" cap="none" strike="noStrike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sng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539800" y="2091675"/>
            <a:ext cx="81147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" sz="1900">
                <a:solidFill>
                  <a:srgbClr val="C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Design of Highly Selective X- Band bandpass filter using Microstrip Coupled Line</a:t>
            </a:r>
            <a:r>
              <a:rPr b="1" i="1" lang="en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1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endParaRPr b="1" i="1" sz="2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908625" y="3351209"/>
            <a:ext cx="314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 Name</a:t>
            </a:r>
            <a:r>
              <a:rPr b="1" i="1" lang="en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931575" y="3701723"/>
            <a:ext cx="30972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Pragadeshwar Vishnu     20MCE0010</a:t>
            </a:r>
            <a:endParaRPr b="1" i="1" sz="1400" u="none" cap="none" strike="noStrike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Krishvadana S </a:t>
            </a:r>
            <a:r>
              <a:rPr b="1" i="1" lang="en" sz="1400" u="none" cap="none" strike="noStrike">
                <a:solidFill>
                  <a:srgbClr val="3C78D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1" lang="en" sz="1400" u="none" cap="none" strike="noStrike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20MCE0014</a:t>
            </a:r>
            <a:endParaRPr b="1" i="1" sz="1400" u="none" cap="none" strike="noStrike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5">
            <a:alphaModFix/>
          </a:blip>
          <a:srcRect b="6147" l="4552" r="0" t="0"/>
          <a:stretch/>
        </p:blipFill>
        <p:spPr>
          <a:xfrm>
            <a:off x="5354475" y="2971875"/>
            <a:ext cx="3300025" cy="15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Values</a:t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00" y="993625"/>
            <a:ext cx="8208374" cy="37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Dimensions for Distributed Elements</a:t>
            </a:r>
            <a:endParaRPr sz="2320"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25" y="882775"/>
            <a:ext cx="8349799" cy="387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of Coupled Line Element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00" y="915500"/>
            <a:ext cx="8299702" cy="376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Results</a:t>
            </a:r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1721800" y="2531625"/>
            <a:ext cx="4202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 b="8217" l="0" r="0" t="6538"/>
          <a:stretch/>
        </p:blipFill>
        <p:spPr>
          <a:xfrm>
            <a:off x="500350" y="886425"/>
            <a:ext cx="8143300" cy="387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283500" y="109425"/>
            <a:ext cx="8737800" cy="4754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8"/>
          <p:cNvSpPr txBox="1"/>
          <p:nvPr>
            <p:ph idx="4294967295" type="title"/>
          </p:nvPr>
        </p:nvSpPr>
        <p:spPr>
          <a:xfrm>
            <a:off x="348175" y="18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Layout</a:t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37" y="965875"/>
            <a:ext cx="785752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 rotWithShape="1">
          <a:blip r:embed="rId3">
            <a:alphaModFix/>
          </a:blip>
          <a:srcRect b="7381" l="0" r="0" t="6381"/>
          <a:stretch/>
        </p:blipFill>
        <p:spPr>
          <a:xfrm>
            <a:off x="421150" y="890100"/>
            <a:ext cx="8136751" cy="387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/>
          <p:nvPr/>
        </p:nvSpPr>
        <p:spPr>
          <a:xfrm>
            <a:off x="195955" y="352725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CST Design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 rotWithShape="1">
          <a:blip r:embed="rId3">
            <a:alphaModFix/>
          </a:blip>
          <a:srcRect b="0" l="3406" r="18462" t="0"/>
          <a:stretch/>
        </p:blipFill>
        <p:spPr>
          <a:xfrm>
            <a:off x="224150" y="1092750"/>
            <a:ext cx="8520602" cy="35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>
            <p:ph idx="12" type="sldNum"/>
          </p:nvPr>
        </p:nvSpPr>
        <p:spPr>
          <a:xfrm>
            <a:off x="8482333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CST Design --&gt; S parameter Output</a:t>
            </a:r>
            <a:endParaRPr u="sng"/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7975"/>
            <a:ext cx="8433901" cy="31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Thus we have </a:t>
            </a:r>
            <a:r>
              <a:rPr lang="en"/>
              <a:t>designed</a:t>
            </a:r>
            <a:r>
              <a:rPr lang="en"/>
              <a:t> a 5th order Bandpass filter using coupled line sections for X-band applications centered at 9 GHz with 1GHz bandwidth.   </a:t>
            </a:r>
            <a:endParaRPr/>
          </a:p>
        </p:txBody>
      </p:sp>
      <p:sp>
        <p:nvSpPr>
          <p:cNvPr id="256" name="Google Shape;256;p42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Singh, P. K., Basu, S., &amp; Wang, Y. H. (2009). Coupled line power divider with compact size and bandpass response.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Electronics letters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45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(17), 892-894.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Karshenas, F., Mallahzadeh, A. R., &amp; Rashed-Mohassel, J. (2009, February). Size reduction and harmonic suppression of parallel coupled-line bandpass filters using defected ground structure. In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2009 13th International Symposium on Antenna Technology and Applied Electromagnetics and the Canadian Radio Science Meeting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(pp. 1-6). IEEE.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Garg, A., Pratap, B., &amp; Gupta, D. (2016, February). Design of parallel coupled line band pass filter. In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2016 Second International Conference on Computational Intelligence &amp; Communication Technology (CICT)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(pp. 452-454). IEEE.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Lin, S. C. (2013). New microstrip cascaded-quadruplet bandpass filter based on connected couplings and short-ended parallel-coupled line.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IEEE microwave and wireless components letters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24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(1), 2-4.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64" name="Google Shape;264;p43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procedure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 parameters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 Results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</a:t>
            </a:r>
            <a:endParaRPr/>
          </a:p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design and analyse the BandPass Filter for X-band Applications with cascaded coupled line sections using microstrip line implementation. </a:t>
            </a:r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50" y="2360002"/>
            <a:ext cx="3593975" cy="179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241" y="2398103"/>
            <a:ext cx="3489735" cy="17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Lumped Element Circuit</a:t>
            </a: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 rotWithShape="1">
          <a:blip r:embed="rId3">
            <a:alphaModFix/>
          </a:blip>
          <a:srcRect b="22977" l="0" r="0" t="24966"/>
          <a:stretch/>
        </p:blipFill>
        <p:spPr>
          <a:xfrm>
            <a:off x="705150" y="885150"/>
            <a:ext cx="7934177" cy="361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 b="21982" l="0" r="0" t="24256"/>
          <a:stretch/>
        </p:blipFill>
        <p:spPr>
          <a:xfrm>
            <a:off x="514275" y="2134025"/>
            <a:ext cx="3990176" cy="27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1172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Procedure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Determine the order of the system.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Prototype values of desired filter(ex: Butterworth, Bessel) are taken according the order. In Table 1 Maximally flat Filter(Butterworth) </a:t>
            </a:r>
            <a:r>
              <a:rPr lang="en" sz="2000"/>
              <a:t>values</a:t>
            </a:r>
            <a:r>
              <a:rPr lang="en" sz="2000"/>
              <a:t> are given.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Admittance </a:t>
            </a:r>
            <a:r>
              <a:rPr lang="en" sz="2000"/>
              <a:t>inverter</a:t>
            </a:r>
            <a:r>
              <a:rPr lang="en" sz="2000"/>
              <a:t> values are found out from the Eq.1 -&gt;Eq.3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Admittance values are converted to Odd and Even value impedance with  Eq.4 and Eq.5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/>
              <a:t>Using LincCalc tool Width, length and Spacing ratio is found out from odd and even </a:t>
            </a:r>
            <a:r>
              <a:rPr lang="en" sz="2000"/>
              <a:t>impedance</a:t>
            </a:r>
            <a:r>
              <a:rPr lang="en" sz="2000"/>
              <a:t> values for the coupled line sections.</a:t>
            </a:r>
            <a:r>
              <a:rPr lang="en"/>
              <a:t> </a:t>
            </a:r>
            <a:endParaRPr/>
          </a:p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1 Element values for Maximally flat Filter</a:t>
            </a:r>
            <a:endParaRPr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50" y="908025"/>
            <a:ext cx="8339025" cy="37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design equations for a bandpass filter with N + 1 coupled line sections are: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ven- and odd-mode line impedances are calculated using: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38" y="843013"/>
            <a:ext cx="450532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50" y="3666950"/>
            <a:ext cx="34480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layout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an (N + 1)-section coupled line bandpass filter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03800"/>
            <a:ext cx="8460325" cy="2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283505" y="279750"/>
            <a:ext cx="8577000" cy="458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Design Parameters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/>
          </a:p>
          <a:p>
            <a:pPr indent="-30797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Dielectric constant </a:t>
            </a:r>
            <a:r>
              <a:rPr b="1" lang="en" sz="1250"/>
              <a:t>Er</a:t>
            </a:r>
            <a:r>
              <a:rPr lang="en" sz="1250"/>
              <a:t>=</a:t>
            </a:r>
            <a:r>
              <a:rPr b="1" lang="en" sz="1250"/>
              <a:t>4.4</a:t>
            </a:r>
            <a:r>
              <a:rPr lang="en" sz="1250"/>
              <a:t>  </a:t>
            </a:r>
            <a:endParaRPr sz="1250"/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Relative permeability </a:t>
            </a:r>
            <a:r>
              <a:rPr b="1" lang="en" sz="1250"/>
              <a:t>Mur</a:t>
            </a:r>
            <a:r>
              <a:rPr lang="en" sz="1250"/>
              <a:t>=</a:t>
            </a:r>
            <a:r>
              <a:rPr b="1" lang="en" sz="1250"/>
              <a:t>1.0 </a:t>
            </a:r>
            <a:r>
              <a:rPr lang="en" sz="1250"/>
              <a:t> </a:t>
            </a:r>
            <a:endParaRPr sz="1250"/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Substrate thickness </a:t>
            </a:r>
            <a:r>
              <a:rPr b="1" lang="en" sz="1250"/>
              <a:t>H</a:t>
            </a:r>
            <a:r>
              <a:rPr lang="en" sz="1250"/>
              <a:t>=</a:t>
            </a:r>
            <a:r>
              <a:rPr b="1" lang="en" sz="1250"/>
              <a:t>1.6 mm </a:t>
            </a:r>
            <a:endParaRPr b="1" sz="1250"/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Upper ground plane to substrate spacing </a:t>
            </a:r>
            <a:r>
              <a:rPr b="1" lang="en" sz="1250"/>
              <a:t>Hu</a:t>
            </a:r>
            <a:r>
              <a:rPr lang="en" sz="1250"/>
              <a:t>=</a:t>
            </a:r>
            <a:r>
              <a:rPr b="1" lang="en" sz="1250"/>
              <a:t>3.9e+34 mm</a:t>
            </a:r>
            <a:r>
              <a:rPr lang="en" sz="1250"/>
              <a:t> </a:t>
            </a:r>
            <a:endParaRPr sz="1250"/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Metal thickness </a:t>
            </a:r>
            <a:r>
              <a:rPr b="1" lang="en" sz="1250"/>
              <a:t>T</a:t>
            </a:r>
            <a:r>
              <a:rPr lang="en" sz="1250"/>
              <a:t>=</a:t>
            </a:r>
            <a:r>
              <a:rPr b="1" lang="en" sz="1250"/>
              <a:t>0.036 mm</a:t>
            </a:r>
            <a:r>
              <a:rPr lang="en" sz="1250"/>
              <a:t> </a:t>
            </a:r>
            <a:endParaRPr sz="1250"/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Conductivity </a:t>
            </a:r>
            <a:r>
              <a:rPr b="1" lang="en" sz="1250"/>
              <a:t>Cond</a:t>
            </a:r>
            <a:r>
              <a:rPr lang="en" sz="1250"/>
              <a:t>=</a:t>
            </a:r>
            <a:r>
              <a:rPr b="1" lang="en" sz="1250"/>
              <a:t>4.1e7</a:t>
            </a:r>
            <a:r>
              <a:rPr lang="en" sz="1250"/>
              <a:t>  </a:t>
            </a:r>
            <a:endParaRPr sz="1250"/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Dielectric loss tangent </a:t>
            </a:r>
            <a:r>
              <a:rPr b="1" lang="en" sz="1250"/>
              <a:t>TanD</a:t>
            </a:r>
            <a:r>
              <a:rPr lang="en" sz="1250"/>
              <a:t>=</a:t>
            </a:r>
            <a:r>
              <a:rPr b="1" lang="en" sz="1250"/>
              <a:t>0.001</a:t>
            </a:r>
            <a:r>
              <a:rPr lang="en" sz="1250"/>
              <a:t>  </a:t>
            </a:r>
            <a:endParaRPr sz="1250"/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Dielectric Loss Model=1  </a:t>
            </a:r>
            <a:endParaRPr sz="12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pic>
        <p:nvPicPr>
          <p:cNvPr id="178" name="Google Shape;178;p33"/>
          <p:cNvPicPr preferRelativeResize="0"/>
          <p:nvPr/>
        </p:nvPicPr>
        <p:blipFill rotWithShape="1">
          <a:blip r:embed="rId3">
            <a:alphaModFix/>
          </a:blip>
          <a:srcRect b="34772" l="0" r="0" t="32959"/>
          <a:stretch/>
        </p:blipFill>
        <p:spPr>
          <a:xfrm>
            <a:off x="3304150" y="1222000"/>
            <a:ext cx="5326699" cy="123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343708" y="156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