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Helvetica" panose="020B060402020202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658C6C-BC43-4B1C-87A0-EFE4C9967D07}">
  <a:tblStyle styleId="{77658C6C-BC43-4B1C-87A0-EFE4C9967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632069-D384-45B1-B648-2ED2F8944A77}" styleName="Table_1">
    <a:wholeTbl>
      <a:tcTxStyle b="off" i="off">
        <a:font>
          <a:latin typeface="Helvetica"/>
          <a:ea typeface="Helvetica"/>
          <a:cs typeface="Helvetic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Helvetica"/>
          <a:ea typeface="Helvetica"/>
          <a:cs typeface="Helvetica"/>
        </a:font>
        <a:schemeClr val="lt1"/>
      </a:tcTxStyle>
      <a:tcStyle>
        <a:tcBdr/>
        <a:fill>
          <a:solidFill>
            <a:schemeClr val="accent4"/>
          </a:solidFill>
        </a:fill>
      </a:tcStyle>
    </a:lastCol>
    <a:firstCol>
      <a:tcTxStyle b="on" i="off">
        <a:font>
          <a:latin typeface="Helvetica"/>
          <a:ea typeface="Helvetica"/>
          <a:cs typeface="Helvetica"/>
        </a:font>
        <a:schemeClr val="lt1"/>
      </a:tcTxStyle>
      <a:tcStyle>
        <a:tcBdr/>
        <a:fill>
          <a:solidFill>
            <a:schemeClr val="accent4"/>
          </a:solidFill>
        </a:fill>
      </a:tcStyle>
    </a:firstCol>
    <a:lastRow>
      <a:tcTxStyle b="on" i="off">
        <a:font>
          <a:latin typeface="Helvetica"/>
          <a:ea typeface="Helvetica"/>
          <a:cs typeface="Helvetica"/>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b="off" i="off"/>
      <a:tcStyle>
        <a:tcBdr/>
      </a:tcStyle>
    </a:seCell>
    <a:swCell>
      <a:tcTxStyle b="off" i="off"/>
      <a:tcStyle>
        <a:tcBdr/>
      </a:tcStyle>
    </a:swCell>
    <a:firstRow>
      <a:tcTxStyle b="on" i="off">
        <a:font>
          <a:latin typeface="Helvetica"/>
          <a:ea typeface="Helvetica"/>
          <a:cs typeface="Helvetica"/>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35d91332d4_2_14: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g335d91332d4_2_14: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35d91332d4_2_67: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34" name="Google Shape;134;g335d91332d4_2_67: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5d91332d4_2_72: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43" name="Google Shape;143;g335d91332d4_2_72: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35d91332d4_2_77: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54" name="Google Shape;154;g335d91332d4_2_77: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35d91332d4_4_0: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63" name="Google Shape;163;g335d91332d4_4_0: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35d91332d4_4_6: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69" name="Google Shape;169;g335d91332d4_4_6: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35d91332d4_4_11: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75" name="Google Shape;175;g335d91332d4_4_11: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35d91332d4_4_16: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82" name="Google Shape;182;g335d91332d4_4_16: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4a071082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54a071082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40d77d686d_3_0:notes"/>
          <p:cNvSpPr txBox="1">
            <a:spLocks noGrp="1"/>
          </p:cNvSpPr>
          <p:nvPr>
            <p:ph type="body" idx="1"/>
          </p:nvPr>
        </p:nvSpPr>
        <p:spPr>
          <a:xfrm>
            <a:off x="896808" y="4356237"/>
            <a:ext cx="5082900" cy="4126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96" name="Google Shape;196;g340d77d686d_3_0: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40d77d686d_3_7: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203" name="Google Shape;203;g340d77d686d_3_7: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35d91332d4_2_26: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 name="Google Shape;78;g335d91332d4_2_26: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79" name="Google Shape;79;g335d91332d4_2_26:notes"/>
          <p:cNvSpPr txBox="1">
            <a:spLocks noGrp="1"/>
          </p:cNvSpPr>
          <p:nvPr>
            <p:ph type="sldNum" idx="12"/>
          </p:nvPr>
        </p:nvSpPr>
        <p:spPr>
          <a:xfrm>
            <a:off x="3887263" y="8708179"/>
            <a:ext cx="2989360" cy="45086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40d77d686d_3_19: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210" name="Google Shape;210;g340d77d686d_3_19:notes"/>
          <p:cNvSpPr>
            <a:spLocks noGrp="1" noRot="1" noChangeAspect="1"/>
          </p:cNvSpPr>
          <p:nvPr>
            <p:ph type="sldImg" idx="2"/>
          </p:nvPr>
        </p:nvSpPr>
        <p:spPr>
          <a:xfrm>
            <a:off x="1837417" y="676302"/>
            <a:ext cx="3127331" cy="345020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0d77d686d_3_24: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216" name="Google Shape;216;g340d77d686d_3_24:notes"/>
          <p:cNvSpPr>
            <a:spLocks noGrp="1" noRot="1" noChangeAspect="1"/>
          </p:cNvSpPr>
          <p:nvPr>
            <p:ph type="sldImg" idx="2"/>
          </p:nvPr>
        </p:nvSpPr>
        <p:spPr>
          <a:xfrm>
            <a:off x="1837417" y="676302"/>
            <a:ext cx="3127331" cy="345020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40d77d686d_3_29: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222" name="Google Shape;222;g340d77d686d_3_29:notes"/>
          <p:cNvSpPr>
            <a:spLocks noGrp="1" noRot="1" noChangeAspect="1"/>
          </p:cNvSpPr>
          <p:nvPr>
            <p:ph type="sldImg" idx="2"/>
          </p:nvPr>
        </p:nvSpPr>
        <p:spPr>
          <a:xfrm>
            <a:off x="1837417" y="676302"/>
            <a:ext cx="3127331" cy="345020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40d77d686d_3_34: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228" name="Google Shape;228;g340d77d686d_3_34:notes"/>
          <p:cNvSpPr>
            <a:spLocks noGrp="1" noRot="1" noChangeAspect="1"/>
          </p:cNvSpPr>
          <p:nvPr>
            <p:ph type="sldImg" idx="2"/>
          </p:nvPr>
        </p:nvSpPr>
        <p:spPr>
          <a:xfrm>
            <a:off x="1837417" y="676302"/>
            <a:ext cx="3127331" cy="345020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35d91332d4_2_32: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85" name="Google Shape;85;g335d91332d4_2_32: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35d91332d4_2_37: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91" name="Google Shape;91;g335d91332d4_2_37: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35d91332d4_2_42: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97" name="Google Shape;97;g335d91332d4_2_42: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35d91332d4_2_47: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03" name="Google Shape;103;g335d91332d4_2_47: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35d91332d4_2_52: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16" name="Google Shape;116;g335d91332d4_2_52: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35d91332d4_2_57: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22" name="Google Shape;122;g335d91332d4_2_57: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35d91332d4_2_62:notes"/>
          <p:cNvSpPr txBox="1">
            <a:spLocks noGrp="1"/>
          </p:cNvSpPr>
          <p:nvPr>
            <p:ph type="body" idx="1"/>
          </p:nvPr>
        </p:nvSpPr>
        <p:spPr>
          <a:xfrm>
            <a:off x="896808" y="4356237"/>
            <a:ext cx="5083008" cy="412650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300"/>
              </a:spcBef>
              <a:spcAft>
                <a:spcPts val="0"/>
              </a:spcAft>
              <a:buSzPts val="1400"/>
              <a:buNone/>
            </a:pPr>
            <a:endParaRPr/>
          </a:p>
        </p:txBody>
      </p:sp>
      <p:sp>
        <p:nvSpPr>
          <p:cNvPr id="128" name="Google Shape;128;g335d91332d4_2_62:notes"/>
          <p:cNvSpPr>
            <a:spLocks noGrp="1" noRot="1" noChangeAspect="1"/>
          </p:cNvSpPr>
          <p:nvPr>
            <p:ph type="sldImg" idx="2"/>
          </p:nvPr>
        </p:nvSpPr>
        <p:spPr>
          <a:xfrm>
            <a:off x="334963" y="676275"/>
            <a:ext cx="6130925" cy="34496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755373" y="514350"/>
            <a:ext cx="7901700" cy="1212000"/>
          </a:xfrm>
          <a:prstGeom prst="rect">
            <a:avLst/>
          </a:prstGeom>
          <a:solidFill>
            <a:srgbClr val="D2691E"/>
          </a:solidFill>
          <a:ln w="9525" cap="flat" cmpd="sng">
            <a:solidFill>
              <a:srgbClr val="D2691E"/>
            </a:solidFill>
            <a:prstDash val="solid"/>
            <a:round/>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40640" y="22860"/>
            <a:ext cx="8328900" cy="5205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15"/>
          <p:cNvSpPr txBox="1">
            <a:spLocks noGrp="1"/>
          </p:cNvSpPr>
          <p:nvPr>
            <p:ph type="body" idx="1"/>
          </p:nvPr>
        </p:nvSpPr>
        <p:spPr>
          <a:xfrm>
            <a:off x="86197" y="586741"/>
            <a:ext cx="8953500" cy="4482300"/>
          </a:xfrm>
          <a:prstGeom prst="rect">
            <a:avLst/>
          </a:prstGeom>
          <a:noFill/>
          <a:ln>
            <a:noFill/>
          </a:ln>
        </p:spPr>
        <p:txBody>
          <a:bodyPr spcFirstLastPara="1" wrap="square" lIns="91425" tIns="45700" rIns="91425" bIns="45700" anchor="t" anchorCtr="0">
            <a:noAutofit/>
          </a:bodyPr>
          <a:lstStyle>
            <a:lvl1pPr marL="457200" lvl="0" indent="-371475"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marL="914400" lvl="1" indent="-3302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marL="1371600" lvl="2" indent="-3048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marL="1828800" lvl="3" indent="-304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marL="2286000" lvl="4" indent="-304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marL="2743200" lvl="5" indent="-314325" algn="l">
              <a:lnSpc>
                <a:spcPct val="100000"/>
              </a:lnSpc>
              <a:spcBef>
                <a:spcPts val="630"/>
              </a:spcBef>
              <a:spcAft>
                <a:spcPts val="0"/>
              </a:spcAft>
              <a:buSzPts val="1350"/>
              <a:buChar char="»"/>
              <a:defRPr/>
            </a:lvl6pPr>
            <a:lvl7pPr marL="3200400" lvl="6" indent="-314325" algn="l">
              <a:lnSpc>
                <a:spcPct val="100000"/>
              </a:lnSpc>
              <a:spcBef>
                <a:spcPts val="630"/>
              </a:spcBef>
              <a:spcAft>
                <a:spcPts val="0"/>
              </a:spcAft>
              <a:buSzPts val="1350"/>
              <a:buChar char="»"/>
              <a:defRPr/>
            </a:lvl7pPr>
            <a:lvl8pPr marL="3657600" lvl="7" indent="-314325" algn="l">
              <a:lnSpc>
                <a:spcPct val="100000"/>
              </a:lnSpc>
              <a:spcBef>
                <a:spcPts val="630"/>
              </a:spcBef>
              <a:spcAft>
                <a:spcPts val="0"/>
              </a:spcAft>
              <a:buSzPts val="1350"/>
              <a:buChar char="»"/>
              <a:defRPr/>
            </a:lvl8pPr>
            <a:lvl9pPr marL="4114800" lvl="8" indent="-314325" algn="l">
              <a:lnSpc>
                <a:spcPct val="100000"/>
              </a:lnSpc>
              <a:spcBef>
                <a:spcPts val="630"/>
              </a:spcBef>
              <a:spcAft>
                <a:spcPts val="0"/>
              </a:spcAft>
              <a:buSzPts val="1350"/>
              <a:buChar char="»"/>
              <a:defRPr/>
            </a:lvl9pPr>
          </a:lstStyle>
          <a:p>
            <a:endParaRPr/>
          </a:p>
        </p:txBody>
      </p:sp>
      <p:cxnSp>
        <p:nvCxnSpPr>
          <p:cNvPr id="63" name="Google Shape;63;p15"/>
          <p:cNvCxnSpPr/>
          <p:nvPr/>
        </p:nvCxnSpPr>
        <p:spPr>
          <a:xfrm>
            <a:off x="579120" y="4993676"/>
            <a:ext cx="7935000" cy="0"/>
          </a:xfrm>
          <a:prstGeom prst="straightConnector1">
            <a:avLst/>
          </a:prstGeom>
          <a:solidFill>
            <a:schemeClr val="accent1"/>
          </a:solidFill>
          <a:ln w="9525" cap="flat" cmpd="sng">
            <a:solidFill>
              <a:srgbClr val="005493"/>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0480" y="20884"/>
            <a:ext cx="8328900" cy="5205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R="0" lvl="0" algn="l">
              <a:lnSpc>
                <a:spcPct val="100000"/>
              </a:lnSpc>
              <a:spcBef>
                <a:spcPts val="0"/>
              </a:spcBef>
              <a:spcAft>
                <a:spcPts val="0"/>
              </a:spcAft>
              <a:buClr>
                <a:srgbClr val="000000"/>
              </a:buClr>
              <a:buSzPts val="1400"/>
              <a:buFont typeface="Arial"/>
              <a:buNone/>
              <a:defRPr sz="2400" b="1" i="0" u="none" strike="noStrike" cap="none">
                <a:solidFill>
                  <a:schemeClr val="lt1"/>
                </a:solidFill>
                <a:latin typeface="Helvetica Neue"/>
                <a:ea typeface="Helvetica Neue"/>
                <a:cs typeface="Helvetica Neue"/>
                <a:sym typeface="Helvetica Neue"/>
              </a:defRPr>
            </a:lvl1pPr>
            <a:lvl2pPr marR="0" lvl="1"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Helvetica Neue"/>
                <a:ea typeface="Helvetica Neue"/>
                <a:cs typeface="Helvetica Neue"/>
                <a:sym typeface="Helvetica Neue"/>
              </a:defRPr>
            </a:lvl2pPr>
            <a:lvl3pPr marR="0" lvl="2"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Helvetica Neue"/>
                <a:ea typeface="Helvetica Neue"/>
                <a:cs typeface="Helvetica Neue"/>
                <a:sym typeface="Helvetica Neue"/>
              </a:defRPr>
            </a:lvl3pPr>
            <a:lvl4pPr marR="0" lvl="3"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Helvetica Neue"/>
                <a:ea typeface="Helvetica Neue"/>
                <a:cs typeface="Helvetica Neue"/>
                <a:sym typeface="Helvetica Neue"/>
              </a:defRPr>
            </a:lvl4pPr>
            <a:lvl5pPr marR="0" lvl="4" algn="l">
              <a:lnSpc>
                <a:spcPct val="100000"/>
              </a:lnSpc>
              <a:spcBef>
                <a:spcPts val="0"/>
              </a:spcBef>
              <a:spcAft>
                <a:spcPts val="0"/>
              </a:spcAft>
              <a:buClr>
                <a:srgbClr val="000000"/>
              </a:buClr>
              <a:buSzPts val="1400"/>
              <a:buFont typeface="Arial"/>
              <a:buNone/>
              <a:defRPr sz="2400" b="0" i="0" u="none" strike="noStrike" cap="none">
                <a:solidFill>
                  <a:schemeClr val="lt1"/>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6pPr>
            <a:lvl7pPr marR="0" lvl="6" algn="ctr">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7pPr>
            <a:lvl8pPr marR="0" lvl="7" algn="ctr">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8pPr>
            <a:lvl9pPr marR="0" lvl="8" algn="ctr">
              <a:lnSpc>
                <a:spcPct val="100000"/>
              </a:lnSpc>
              <a:spcBef>
                <a:spcPts val="0"/>
              </a:spcBef>
              <a:spcAft>
                <a:spcPts val="0"/>
              </a:spcAft>
              <a:buClr>
                <a:srgbClr val="000000"/>
              </a:buClr>
              <a:buSzPts val="1400"/>
              <a:buFont typeface="Arial"/>
              <a:buNone/>
              <a:defRPr sz="3200" b="1" i="0" u="none" strike="noStrike" cap="none">
                <a:solidFill>
                  <a:srgbClr val="006699"/>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86197" y="586741"/>
            <a:ext cx="8953500" cy="4373700"/>
          </a:xfrm>
          <a:prstGeom prst="rect">
            <a:avLst/>
          </a:prstGeom>
          <a:noFill/>
          <a:ln>
            <a:noFill/>
          </a:ln>
        </p:spPr>
        <p:txBody>
          <a:bodyPr spcFirstLastPara="1" wrap="square" lIns="91425" tIns="45700" rIns="91425" bIns="45700" anchor="t" anchorCtr="0">
            <a:noAutofit/>
          </a:bodyPr>
          <a:lstStyle>
            <a:lvl1pPr marL="457200" marR="0" lvl="0" indent="-371475" algn="just">
              <a:lnSpc>
                <a:spcPct val="150000"/>
              </a:lnSpc>
              <a:spcBef>
                <a:spcPts val="630"/>
              </a:spcBef>
              <a:spcAft>
                <a:spcPts val="0"/>
              </a:spcAft>
              <a:buClr>
                <a:schemeClr val="dk1"/>
              </a:buClr>
              <a:buSzPts val="2250"/>
              <a:buFont typeface="Arial"/>
              <a:buChar char="•"/>
              <a:defRPr sz="1800" b="0" i="0" u="none" strike="noStrike" cap="none">
                <a:solidFill>
                  <a:schemeClr val="dk1"/>
                </a:solidFill>
                <a:latin typeface="Helvetica Neue"/>
                <a:ea typeface="Helvetica Neue"/>
                <a:cs typeface="Helvetica Neue"/>
                <a:sym typeface="Helvetica Neue"/>
              </a:defRPr>
            </a:lvl1pPr>
            <a:lvl2pPr marL="914400" marR="0" lvl="1" indent="-330200" algn="just">
              <a:lnSpc>
                <a:spcPct val="150000"/>
              </a:lnSpc>
              <a:spcBef>
                <a:spcPts val="560"/>
              </a:spcBef>
              <a:spcAft>
                <a:spcPts val="0"/>
              </a:spcAft>
              <a:buClr>
                <a:schemeClr val="dk1"/>
              </a:buClr>
              <a:buSzPts val="1600"/>
              <a:buFont typeface="Courier New"/>
              <a:buChar char="o"/>
              <a:defRPr sz="1600" b="0" i="0" u="none" strike="noStrike" cap="none">
                <a:solidFill>
                  <a:schemeClr val="dk1"/>
                </a:solidFill>
                <a:latin typeface="Helvetica Neue"/>
                <a:ea typeface="Helvetica Neue"/>
                <a:cs typeface="Helvetica Neue"/>
                <a:sym typeface="Helvetica Neue"/>
              </a:defRPr>
            </a:lvl2pPr>
            <a:lvl3pPr marL="1371600" marR="0" lvl="2" indent="-304800" algn="just">
              <a:lnSpc>
                <a:spcPct val="150000"/>
              </a:lnSpc>
              <a:spcBef>
                <a:spcPts val="560"/>
              </a:spcBef>
              <a:spcAft>
                <a:spcPts val="0"/>
              </a:spcAft>
              <a:buClr>
                <a:srgbClr val="009900"/>
              </a:buClr>
              <a:buSzPts val="1200"/>
              <a:buFont typeface="Arimo"/>
              <a:buChar char="4"/>
              <a:defRPr sz="1600" b="0" i="0" u="none" strike="noStrike" cap="none">
                <a:solidFill>
                  <a:schemeClr val="dk1"/>
                </a:solidFill>
                <a:latin typeface="Helvetica Neue"/>
                <a:ea typeface="Helvetica Neue"/>
                <a:cs typeface="Helvetica Neue"/>
                <a:sym typeface="Helvetica Neue"/>
              </a:defRPr>
            </a:lvl3pPr>
            <a:lvl4pPr marL="1828800" marR="0" lvl="3" indent="-304800" algn="just">
              <a:lnSpc>
                <a:spcPct val="150000"/>
              </a:lnSpc>
              <a:spcBef>
                <a:spcPts val="560"/>
              </a:spcBef>
              <a:spcAft>
                <a:spcPts val="0"/>
              </a:spcAft>
              <a:buClr>
                <a:schemeClr val="hlink"/>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04800" algn="just">
              <a:lnSpc>
                <a:spcPct val="150000"/>
              </a:lnSpc>
              <a:spcBef>
                <a:spcPts val="560"/>
              </a:spcBef>
              <a:spcAft>
                <a:spcPts val="0"/>
              </a:spcAft>
              <a:buClr>
                <a:srgbClr val="FF0066"/>
              </a:buClr>
              <a:buSzPts val="120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14325" algn="l">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6pPr>
            <a:lvl7pPr marL="3200400" marR="0" lvl="6" indent="-314325" algn="l">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7pPr>
            <a:lvl8pPr marL="3657600" marR="0" lvl="7" indent="-314325" algn="l">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8pPr>
            <a:lvl9pPr marL="4114800" marR="0" lvl="8" indent="-314325" algn="l">
              <a:lnSpc>
                <a:spcPct val="100000"/>
              </a:lnSpc>
              <a:spcBef>
                <a:spcPts val="630"/>
              </a:spcBef>
              <a:spcAft>
                <a:spcPts val="0"/>
              </a:spcAft>
              <a:buClr>
                <a:srgbClr val="FF0066"/>
              </a:buClr>
              <a:buSzPts val="1350"/>
              <a:buFont typeface="Helvetica Neue"/>
              <a:buChar char="»"/>
              <a:defRPr sz="1800" b="0" i="0" u="none" strike="noStrike" cap="none">
                <a:solidFill>
                  <a:schemeClr val="dk1"/>
                </a:solidFill>
                <a:latin typeface="Helvetica Neue"/>
                <a:ea typeface="Helvetica Neue"/>
                <a:cs typeface="Helvetica Neue"/>
                <a:sym typeface="Helvetica Neue"/>
              </a:defRPr>
            </a:lvl9pPr>
          </a:lstStyle>
          <a:p>
            <a:endParaRPr/>
          </a:p>
        </p:txBody>
      </p:sp>
      <p:sp>
        <p:nvSpPr>
          <p:cNvPr id="53" name="Google Shape;53;p13"/>
          <p:cNvSpPr txBox="1"/>
          <p:nvPr/>
        </p:nvSpPr>
        <p:spPr>
          <a:xfrm>
            <a:off x="4259263" y="4594622"/>
            <a:ext cx="1928700" cy="184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lt1"/>
                </a:solidFill>
                <a:latin typeface="Helvetica Neue"/>
                <a:ea typeface="Helvetica Neue"/>
                <a:cs typeface="Helvetica Neue"/>
                <a:sym typeface="Helvetica Neue"/>
              </a:rPr>
              <a:t>Wednesday, March 12, 2025</a:t>
            </a:r>
            <a:endParaRPr sz="1000" b="1" i="0" u="none" strike="noStrike" cap="none">
              <a:solidFill>
                <a:schemeClr val="lt1"/>
              </a:solidFill>
              <a:latin typeface="Helvetica Neue"/>
              <a:ea typeface="Helvetica Neue"/>
              <a:cs typeface="Helvetica Neue"/>
              <a:sym typeface="Helvetica Neue"/>
            </a:endParaRPr>
          </a:p>
        </p:txBody>
      </p:sp>
      <p:pic>
        <p:nvPicPr>
          <p:cNvPr id="54" name="Google Shape;54;p13" descr="JUIT Office Photos | Glassdoor"/>
          <p:cNvPicPr preferRelativeResize="0"/>
          <p:nvPr/>
        </p:nvPicPr>
        <p:blipFill rotWithShape="1">
          <a:blip r:embed="rId4">
            <a:alphaModFix/>
          </a:blip>
          <a:srcRect/>
          <a:stretch/>
        </p:blipFill>
        <p:spPr>
          <a:xfrm>
            <a:off x="8349072" y="32176"/>
            <a:ext cx="815248" cy="509257"/>
          </a:xfrm>
          <a:prstGeom prst="rect">
            <a:avLst/>
          </a:prstGeom>
          <a:noFill/>
          <a:ln>
            <a:noFill/>
          </a:ln>
        </p:spPr>
      </p:pic>
      <p:sp>
        <p:nvSpPr>
          <p:cNvPr id="55" name="Google Shape;55;p13"/>
          <p:cNvSpPr txBox="1"/>
          <p:nvPr/>
        </p:nvSpPr>
        <p:spPr>
          <a:xfrm>
            <a:off x="123673" y="5015421"/>
            <a:ext cx="8694300" cy="1464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950"/>
              <a:buFont typeface="Arial"/>
              <a:buNone/>
            </a:pPr>
            <a:r>
              <a:rPr lang="en" sz="950" b="0" i="0" u="none" strike="noStrike" cap="none">
                <a:solidFill>
                  <a:srgbClr val="002060"/>
                </a:solidFill>
                <a:latin typeface="Palatino"/>
                <a:ea typeface="Palatino"/>
                <a:cs typeface="Palatino"/>
                <a:sym typeface="Palatino"/>
              </a:rPr>
              <a:t>       </a:t>
            </a:r>
            <a:r>
              <a:rPr lang="en" sz="900" b="0" i="0" u="none" strike="noStrike" cap="none">
                <a:solidFill>
                  <a:srgbClr val="002060"/>
                </a:solidFill>
                <a:latin typeface="Palatino"/>
                <a:ea typeface="Palatino"/>
                <a:cs typeface="Palatino"/>
                <a:sym typeface="Palatino"/>
              </a:rPr>
              <a:t>Major Project – II (18B19CI891) Mid-Term Evaluation | Department of CSE &amp; IT | AY 2024-25. </a:t>
            </a:r>
            <a:endParaRPr sz="1400" b="0" i="0" u="none" strike="noStrike" cap="none">
              <a:solidFill>
                <a:srgbClr val="000000"/>
              </a:solidFill>
              <a:latin typeface="Arial"/>
              <a:ea typeface="Arial"/>
              <a:cs typeface="Arial"/>
              <a:sym typeface="Arial"/>
            </a:endParaRPr>
          </a:p>
        </p:txBody>
      </p:sp>
      <p:sp>
        <p:nvSpPr>
          <p:cNvPr id="56" name="Google Shape;56;p13"/>
          <p:cNvSpPr txBox="1"/>
          <p:nvPr/>
        </p:nvSpPr>
        <p:spPr>
          <a:xfrm>
            <a:off x="8798560" y="4960434"/>
            <a:ext cx="259200" cy="1845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950"/>
              <a:buFont typeface="Arial"/>
              <a:buNone/>
            </a:pPr>
            <a:endParaRPr sz="950" b="0" i="0" u="none" strike="noStrike" cap="none">
              <a:solidFill>
                <a:srgbClr val="002060"/>
              </a:solidFill>
              <a:latin typeface="Palatino"/>
              <a:ea typeface="Palatino"/>
              <a:cs typeface="Palatino"/>
              <a:sym typeface="Palatino"/>
            </a:endParaRPr>
          </a:p>
        </p:txBody>
      </p:sp>
      <p:sp>
        <p:nvSpPr>
          <p:cNvPr id="57" name="Google Shape;57;p13"/>
          <p:cNvSpPr txBox="1"/>
          <p:nvPr/>
        </p:nvSpPr>
        <p:spPr>
          <a:xfrm>
            <a:off x="8798560" y="4983293"/>
            <a:ext cx="365700" cy="173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 sz="900" b="0" i="0" u="none" strike="noStrike" cap="none">
                <a:solidFill>
                  <a:srgbClr val="005493"/>
                </a:solidFill>
                <a:latin typeface="Palatino"/>
                <a:ea typeface="Palatino"/>
                <a:cs typeface="Palatino"/>
                <a:sym typeface="Palatino"/>
              </a:rPr>
              <a:t>‹#›</a:t>
            </a:fld>
            <a:r>
              <a:rPr lang="en" sz="900" b="0" i="0" u="none" strike="noStrike" cap="none">
                <a:solidFill>
                  <a:srgbClr val="005493"/>
                </a:solidFill>
                <a:latin typeface="Palatino"/>
                <a:ea typeface="Palatino"/>
                <a:cs typeface="Palatino"/>
                <a:sym typeface="Palatino"/>
              </a:rPr>
              <a:t>.</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kr-29/auto-acad"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github.com/mkr-29/auto-acad-backend"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ctrTitle"/>
          </p:nvPr>
        </p:nvSpPr>
        <p:spPr>
          <a:xfrm>
            <a:off x="0" y="2550907"/>
            <a:ext cx="9144000" cy="569903"/>
          </a:xfrm>
          <a:prstGeom prst="rect">
            <a:avLst/>
          </a:prstGeom>
          <a:solidFill>
            <a:srgbClr val="0037A4"/>
          </a:solidFill>
          <a:ln w="1905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lvl="0" indent="0" algn="ctr" rtl="0">
              <a:lnSpc>
                <a:spcPct val="150000"/>
              </a:lnSpc>
              <a:spcBef>
                <a:spcPts val="0"/>
              </a:spcBef>
              <a:spcAft>
                <a:spcPts val="0"/>
              </a:spcAft>
              <a:buSzPts val="1400"/>
              <a:buNone/>
            </a:pPr>
            <a:r>
              <a:rPr lang="en" sz="2800"/>
              <a:t>AutoAcad</a:t>
            </a:r>
            <a:endParaRPr sz="1400" b="1"/>
          </a:p>
        </p:txBody>
      </p:sp>
      <p:sp>
        <p:nvSpPr>
          <p:cNvPr id="69" name="Google Shape;69;p16"/>
          <p:cNvSpPr txBox="1"/>
          <p:nvPr/>
        </p:nvSpPr>
        <p:spPr>
          <a:xfrm>
            <a:off x="959983" y="476883"/>
            <a:ext cx="7429520" cy="735546"/>
          </a:xfrm>
          <a:prstGeom prst="rect">
            <a:avLst/>
          </a:prstGeom>
          <a:noFill/>
          <a:ln>
            <a:noFill/>
          </a:ln>
        </p:spPr>
        <p:txBody>
          <a:bodyPr spcFirstLastPara="1" wrap="square" lIns="91425" tIns="45700" rIns="91425" bIns="45700" anchor="b" anchorCtr="0">
            <a:noAutofit/>
          </a:bodyPr>
          <a:lstStyle/>
          <a:p>
            <a:pPr marL="0" marR="0" lvl="0" indent="0" algn="ctr" rtl="0">
              <a:lnSpc>
                <a:spcPct val="128571"/>
              </a:lnSpc>
              <a:spcBef>
                <a:spcPts val="0"/>
              </a:spcBef>
              <a:spcAft>
                <a:spcPts val="0"/>
              </a:spcAft>
              <a:buClr>
                <a:srgbClr val="000099"/>
              </a:buClr>
              <a:buSzPts val="2800"/>
              <a:buFont typeface="Palatino"/>
              <a:buNone/>
            </a:pPr>
            <a:r>
              <a:rPr lang="en" sz="2800" b="1" i="0" u="none" strike="noStrike" cap="none">
                <a:solidFill>
                  <a:srgbClr val="000099"/>
                </a:solidFill>
                <a:latin typeface="Palatino"/>
                <a:ea typeface="Palatino"/>
                <a:cs typeface="Palatino"/>
                <a:sym typeface="Palatino"/>
              </a:rPr>
              <a:t>Jaypee University of Information Technology, Waknaghat - 173234 (India)</a:t>
            </a:r>
            <a:endParaRPr sz="1400" b="0" i="0" u="none" strike="noStrike" cap="none">
              <a:solidFill>
                <a:srgbClr val="000000"/>
              </a:solidFill>
              <a:latin typeface="Arial"/>
              <a:ea typeface="Arial"/>
              <a:cs typeface="Arial"/>
              <a:sym typeface="Arial"/>
            </a:endParaRPr>
          </a:p>
        </p:txBody>
      </p:sp>
      <p:sp>
        <p:nvSpPr>
          <p:cNvPr id="70" name="Google Shape;70;p16"/>
          <p:cNvSpPr/>
          <p:nvPr/>
        </p:nvSpPr>
        <p:spPr>
          <a:xfrm>
            <a:off x="1500060" y="1380927"/>
            <a:ext cx="6349367" cy="888705"/>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400"/>
              <a:buFont typeface="Arial"/>
              <a:buNone/>
            </a:pPr>
            <a:r>
              <a:rPr lang="en" sz="2400" b="1" i="0" u="none" strike="noStrike" cap="none">
                <a:solidFill>
                  <a:schemeClr val="dk1"/>
                </a:solidFill>
                <a:latin typeface="Palatino"/>
                <a:ea typeface="Palatino"/>
                <a:cs typeface="Palatino"/>
                <a:sym typeface="Palatino"/>
              </a:rPr>
              <a:t>Major Project - II (18B19CI891) | AY 2024-25</a:t>
            </a:r>
            <a:endParaRPr sz="1400" b="0" i="0" u="none" strike="noStrike" cap="none">
              <a:solidFill>
                <a:srgbClr val="000000"/>
              </a:solidFill>
              <a:latin typeface="Arial"/>
              <a:ea typeface="Arial"/>
              <a:cs typeface="Arial"/>
              <a:sym typeface="Arial"/>
            </a:endParaRPr>
          </a:p>
          <a:p>
            <a:pPr marL="0" marR="0" lvl="0" indent="0" algn="ctr" rtl="0">
              <a:lnSpc>
                <a:spcPct val="200000"/>
              </a:lnSpc>
              <a:spcBef>
                <a:spcPts val="0"/>
              </a:spcBef>
              <a:spcAft>
                <a:spcPts val="0"/>
              </a:spcAft>
              <a:buClr>
                <a:srgbClr val="000000"/>
              </a:buClr>
              <a:buSzPts val="2000"/>
              <a:buFont typeface="Arial"/>
              <a:buNone/>
            </a:pPr>
            <a:r>
              <a:rPr lang="en" sz="2000" b="1">
                <a:solidFill>
                  <a:schemeClr val="dk1"/>
                </a:solidFill>
                <a:latin typeface="Palatino"/>
                <a:ea typeface="Palatino"/>
                <a:cs typeface="Palatino"/>
                <a:sym typeface="Palatino"/>
              </a:rPr>
              <a:t>End</a:t>
            </a:r>
            <a:r>
              <a:rPr lang="en" sz="2000" b="1" i="0" u="none" strike="noStrike" cap="none">
                <a:solidFill>
                  <a:schemeClr val="dk1"/>
                </a:solidFill>
                <a:latin typeface="Palatino"/>
                <a:ea typeface="Palatino"/>
                <a:cs typeface="Palatino"/>
                <a:sym typeface="Palatino"/>
              </a:rPr>
              <a:t>-Term Evaluation | M</a:t>
            </a:r>
            <a:r>
              <a:rPr lang="en" sz="2000" b="1">
                <a:solidFill>
                  <a:schemeClr val="dk1"/>
                </a:solidFill>
                <a:latin typeface="Palatino"/>
                <a:ea typeface="Palatino"/>
                <a:cs typeface="Palatino"/>
                <a:sym typeface="Palatino"/>
              </a:rPr>
              <a:t>ay 16-17</a:t>
            </a:r>
            <a:r>
              <a:rPr lang="en" sz="2000" b="1" i="0" u="none" strike="noStrike" cap="none">
                <a:solidFill>
                  <a:schemeClr val="dk1"/>
                </a:solidFill>
                <a:latin typeface="Palatino"/>
                <a:ea typeface="Palatino"/>
                <a:cs typeface="Palatino"/>
                <a:sym typeface="Palatino"/>
              </a:rPr>
              <a:t>, 2025.</a:t>
            </a:r>
            <a:endParaRPr sz="1400" b="0" i="0" u="none" strike="noStrike" cap="none">
              <a:solidFill>
                <a:srgbClr val="000000"/>
              </a:solidFill>
              <a:latin typeface="Arial"/>
              <a:ea typeface="Arial"/>
              <a:cs typeface="Arial"/>
              <a:sym typeface="Arial"/>
            </a:endParaRPr>
          </a:p>
        </p:txBody>
      </p:sp>
      <p:sp>
        <p:nvSpPr>
          <p:cNvPr id="71" name="Google Shape;71;p16"/>
          <p:cNvSpPr txBox="1"/>
          <p:nvPr/>
        </p:nvSpPr>
        <p:spPr>
          <a:xfrm>
            <a:off x="517798" y="3240927"/>
            <a:ext cx="3620700" cy="2162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dk1"/>
                </a:solidFill>
                <a:latin typeface="Helvetica Neue"/>
                <a:ea typeface="Helvetica Neue"/>
                <a:cs typeface="Helvetica Neue"/>
                <a:sym typeface="Helvetica Neue"/>
              </a:rPr>
              <a:t>Group No.: 103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Helvetica Neue"/>
              <a:ea typeface="Helvetica Neue"/>
              <a:cs typeface="Helvetica Neue"/>
              <a:sym typeface="Helvetica Neue"/>
            </a:endParaRPr>
          </a:p>
          <a:p>
            <a:pPr marL="0" marR="0" lvl="0" indent="0" algn="l" rtl="0">
              <a:lnSpc>
                <a:spcPct val="114000"/>
              </a:lnSpc>
              <a:spcBef>
                <a:spcPts val="0"/>
              </a:spcBef>
              <a:spcAft>
                <a:spcPts val="0"/>
              </a:spcAft>
              <a:buClr>
                <a:srgbClr val="000000"/>
              </a:buClr>
              <a:buSzPts val="1600"/>
              <a:buFont typeface="Arial"/>
              <a:buNone/>
            </a:pPr>
            <a:r>
              <a:rPr lang="en" sz="1600" b="1" i="0" u="none" strike="noStrike" cap="none" dirty="0">
                <a:solidFill>
                  <a:schemeClr val="dk1"/>
                </a:solidFill>
                <a:latin typeface="Helvetica Neue"/>
                <a:ea typeface="Helvetica Neue"/>
                <a:cs typeface="Helvetica Neue"/>
                <a:sym typeface="Helvetica Neue"/>
              </a:rPr>
              <a:t>Team Member (s)</a:t>
            </a:r>
            <a:endParaRPr sz="1600" b="1" i="0" u="none" strike="noStrike" cap="none" dirty="0">
              <a:solidFill>
                <a:schemeClr val="dk1"/>
              </a:solidFill>
              <a:latin typeface="Helvetica Neue"/>
              <a:ea typeface="Helvetica Neue"/>
              <a:cs typeface="Helvetica Neue"/>
              <a:sym typeface="Helvetica Neue"/>
            </a:endParaRPr>
          </a:p>
          <a:p>
            <a:pPr marL="285750" marR="0" lvl="0" indent="-285750" algn="l" rtl="0">
              <a:lnSpc>
                <a:spcPct val="125000"/>
              </a:lnSpc>
              <a:spcBef>
                <a:spcPts val="1200"/>
              </a:spcBef>
              <a:spcAft>
                <a:spcPts val="0"/>
              </a:spcAft>
              <a:buClr>
                <a:schemeClr val="dk1"/>
              </a:buClr>
              <a:buSzPts val="1500"/>
              <a:buFont typeface="Arial"/>
              <a:buChar char="•"/>
            </a:pPr>
            <a:r>
              <a:rPr lang="en-IN" sz="1500" b="0" i="0" u="none" strike="noStrike" cap="none" dirty="0">
                <a:solidFill>
                  <a:schemeClr val="dk1"/>
                </a:solidFill>
                <a:latin typeface="Tahoma"/>
                <a:ea typeface="Tahoma"/>
                <a:cs typeface="Tahoma"/>
                <a:sym typeface="Tahoma"/>
              </a:rPr>
              <a:t>Ansh Mehrotra 	(211339)</a:t>
            </a:r>
            <a:endParaRPr lang="en-IN" sz="1400" b="0" i="0" u="none" strike="noStrike" cap="none" dirty="0">
              <a:solidFill>
                <a:srgbClr val="000000"/>
              </a:solidFill>
              <a:latin typeface="Arial"/>
              <a:ea typeface="Arial"/>
              <a:cs typeface="Arial"/>
              <a:sym typeface="Arial"/>
            </a:endParaRPr>
          </a:p>
          <a:p>
            <a:pPr marL="285750" marR="0" lvl="0" indent="-285750" algn="l" rtl="0">
              <a:lnSpc>
                <a:spcPct val="125000"/>
              </a:lnSpc>
              <a:spcBef>
                <a:spcPts val="0"/>
              </a:spcBef>
              <a:spcAft>
                <a:spcPts val="0"/>
              </a:spcAft>
              <a:buClr>
                <a:schemeClr val="dk1"/>
              </a:buClr>
              <a:buSzPts val="1500"/>
              <a:buFont typeface="Arial"/>
              <a:buChar char="•"/>
            </a:pPr>
            <a:r>
              <a:rPr lang="en-IN" sz="1500" b="0" i="0" u="none" strike="noStrike" cap="none" dirty="0">
                <a:solidFill>
                  <a:srgbClr val="000000"/>
                </a:solidFill>
                <a:latin typeface="Tahoma"/>
                <a:ea typeface="Tahoma"/>
                <a:cs typeface="Tahoma"/>
                <a:sym typeface="Tahoma"/>
              </a:rPr>
              <a:t>Mayank </a:t>
            </a:r>
            <a:r>
              <a:rPr lang="en-IN" sz="1500" dirty="0">
                <a:latin typeface="Tahoma"/>
                <a:ea typeface="Tahoma"/>
                <a:cs typeface="Tahoma"/>
                <a:sym typeface="Tahoma"/>
              </a:rPr>
              <a:t>K</a:t>
            </a:r>
            <a:r>
              <a:rPr lang="en-IN" sz="1500" b="0" i="0" u="none" strike="noStrike" cap="none" dirty="0">
                <a:solidFill>
                  <a:srgbClr val="000000"/>
                </a:solidFill>
                <a:latin typeface="Tahoma"/>
                <a:ea typeface="Tahoma"/>
                <a:cs typeface="Tahoma"/>
                <a:sym typeface="Tahoma"/>
              </a:rPr>
              <a:t>umar</a:t>
            </a:r>
            <a:r>
              <a:rPr lang="en-IN" sz="1400" b="0" i="0" u="none" strike="noStrike" cap="none" dirty="0">
                <a:solidFill>
                  <a:srgbClr val="000000"/>
                </a:solidFill>
                <a:latin typeface="Tahoma"/>
                <a:ea typeface="Tahoma"/>
                <a:cs typeface="Tahoma"/>
                <a:sym typeface="Tahoma"/>
              </a:rPr>
              <a:t> </a:t>
            </a:r>
            <a:r>
              <a:rPr lang="en-IN" sz="1400" b="0" i="0" u="none" strike="noStrike" cap="none" dirty="0">
                <a:solidFill>
                  <a:srgbClr val="000000"/>
                </a:solidFill>
                <a:latin typeface="Arial"/>
                <a:ea typeface="Arial"/>
                <a:cs typeface="Arial"/>
                <a:sym typeface="Arial"/>
              </a:rPr>
              <a:t>  	</a:t>
            </a:r>
            <a:r>
              <a:rPr lang="en-IN" sz="1500" b="0" i="0" u="none" strike="noStrike" cap="none" dirty="0">
                <a:solidFill>
                  <a:srgbClr val="000000"/>
                </a:solidFill>
                <a:latin typeface="Arial"/>
                <a:ea typeface="Arial"/>
                <a:cs typeface="Arial"/>
                <a:sym typeface="Arial"/>
              </a:rPr>
              <a:t>(211317)</a:t>
            </a:r>
          </a:p>
          <a:p>
            <a:pPr marL="285750" marR="0" lvl="0" indent="-285750" algn="l" rtl="0">
              <a:lnSpc>
                <a:spcPct val="125000"/>
              </a:lnSpc>
              <a:spcBef>
                <a:spcPts val="0"/>
              </a:spcBef>
              <a:spcAft>
                <a:spcPts val="0"/>
              </a:spcAft>
              <a:buClr>
                <a:schemeClr val="dk1"/>
              </a:buClr>
              <a:buSzPts val="1500"/>
              <a:buFont typeface="Arial"/>
              <a:buChar char="•"/>
            </a:pPr>
            <a:r>
              <a:rPr lang="en-IN" sz="1500" b="0" i="0" u="none" strike="noStrike" cap="none" dirty="0">
                <a:solidFill>
                  <a:schemeClr val="dk1"/>
                </a:solidFill>
                <a:latin typeface="Tahoma"/>
                <a:ea typeface="Tahoma"/>
                <a:cs typeface="Tahoma"/>
                <a:sym typeface="Tahoma"/>
              </a:rPr>
              <a:t>Prakhar Varshney (211342)</a:t>
            </a:r>
            <a:endParaRPr lang="en-IN"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Helvetica Neue"/>
              <a:ea typeface="Helvetica Neue"/>
              <a:cs typeface="Helvetica Neue"/>
              <a:sym typeface="Helvetica Neue"/>
            </a:endParaRPr>
          </a:p>
        </p:txBody>
      </p:sp>
      <p:sp>
        <p:nvSpPr>
          <p:cNvPr id="72" name="Google Shape;72;p16"/>
          <p:cNvSpPr txBox="1"/>
          <p:nvPr/>
        </p:nvSpPr>
        <p:spPr>
          <a:xfrm>
            <a:off x="4848263" y="3471344"/>
            <a:ext cx="4118400" cy="16465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dirty="0">
                <a:solidFill>
                  <a:schemeClr val="dk1"/>
                </a:solidFill>
                <a:latin typeface="Helvetica Neue"/>
                <a:ea typeface="Helvetica Neue"/>
                <a:cs typeface="Helvetica Neue"/>
                <a:sym typeface="Helvetica Neue"/>
              </a:rPr>
              <a:t>Supervisor (s)</a:t>
            </a:r>
            <a:endParaRPr sz="1400" b="0" i="0" u="none" strike="noStrike" cap="none" dirty="0">
              <a:solidFill>
                <a:srgbClr val="000000"/>
              </a:solidFill>
              <a:latin typeface="Arial"/>
              <a:ea typeface="Arial"/>
              <a:cs typeface="Arial"/>
              <a:sym typeface="Arial"/>
            </a:endParaRPr>
          </a:p>
          <a:p>
            <a:pPr marL="342900" marR="0" lvl="0" indent="-342900" algn="l" rtl="0">
              <a:lnSpc>
                <a:spcPct val="125000"/>
              </a:lnSpc>
              <a:spcBef>
                <a:spcPts val="1200"/>
              </a:spcBef>
              <a:spcAft>
                <a:spcPts val="0"/>
              </a:spcAft>
              <a:buClr>
                <a:schemeClr val="dk1"/>
              </a:buClr>
              <a:buSzPts val="1500"/>
              <a:buFont typeface="Arial"/>
              <a:buChar char="•"/>
            </a:pPr>
            <a:r>
              <a:rPr lang="en" sz="1500" b="0" i="0" u="none" strike="noStrike" cap="none" dirty="0">
                <a:solidFill>
                  <a:schemeClr val="dk1"/>
                </a:solidFill>
                <a:latin typeface="Tahoma"/>
                <a:ea typeface="Tahoma"/>
                <a:cs typeface="Tahoma"/>
                <a:sym typeface="Tahoma"/>
              </a:rPr>
              <a:t>Name: Prof. Vivek Sehgal</a:t>
            </a:r>
            <a:endParaRPr sz="1400" b="0" i="0" u="none" strike="noStrike" cap="none" dirty="0">
              <a:solidFill>
                <a:srgbClr val="000000"/>
              </a:solidFill>
              <a:latin typeface="Arial"/>
              <a:ea typeface="Arial"/>
              <a:cs typeface="Arial"/>
              <a:sym typeface="Arial"/>
            </a:endParaRPr>
          </a:p>
          <a:p>
            <a:pPr marL="357188" marR="0" lvl="0" indent="0" algn="l" rtl="0">
              <a:lnSpc>
                <a:spcPct val="125000"/>
              </a:lnSpc>
              <a:spcBef>
                <a:spcPts val="0"/>
              </a:spcBef>
              <a:spcAft>
                <a:spcPts val="0"/>
              </a:spcAft>
              <a:buClr>
                <a:srgbClr val="000000"/>
              </a:buClr>
              <a:buSzPts val="1500"/>
              <a:buFont typeface="Arial"/>
              <a:buNone/>
            </a:pPr>
            <a:r>
              <a:rPr lang="en" sz="1500" b="0" i="0" u="none" strike="noStrike" cap="none" dirty="0">
                <a:solidFill>
                  <a:schemeClr val="dk1"/>
                </a:solidFill>
                <a:latin typeface="Tahoma"/>
                <a:ea typeface="Tahoma"/>
                <a:cs typeface="Tahoma"/>
                <a:sym typeface="Tahoma"/>
              </a:rPr>
              <a:t>Department: Department of CSE &amp; IT</a:t>
            </a:r>
            <a:endParaRPr sz="1400" b="0" i="0" u="none" strike="noStrike" cap="none" dirty="0">
              <a:solidFill>
                <a:srgbClr val="000000"/>
              </a:solidFill>
              <a:latin typeface="Arial"/>
              <a:ea typeface="Arial"/>
              <a:cs typeface="Arial"/>
              <a:sym typeface="Arial"/>
            </a:endParaRPr>
          </a:p>
          <a:p>
            <a:pPr marL="360363" marR="0" lvl="0" indent="-350838" algn="l" rtl="0">
              <a:lnSpc>
                <a:spcPct val="125000"/>
              </a:lnSpc>
              <a:spcBef>
                <a:spcPts val="0"/>
              </a:spcBef>
              <a:spcAft>
                <a:spcPts val="0"/>
              </a:spcAft>
              <a:buClr>
                <a:schemeClr val="dk1"/>
              </a:buClr>
              <a:buSzPts val="1500"/>
              <a:buFont typeface="Arial"/>
              <a:buChar char="•"/>
            </a:pPr>
            <a:r>
              <a:rPr lang="en" sz="1500" b="0" i="0" u="none" strike="noStrike" cap="none" dirty="0">
                <a:solidFill>
                  <a:schemeClr val="dk1"/>
                </a:solidFill>
                <a:latin typeface="Tahoma"/>
                <a:ea typeface="Tahoma"/>
                <a:cs typeface="Tahoma"/>
                <a:sym typeface="Tahoma"/>
              </a:rPr>
              <a:t>Name: Prof. Shruti Jain</a:t>
            </a:r>
            <a:endParaRPr sz="1400" b="0" i="0" u="none" strike="noStrike" cap="none" dirty="0">
              <a:solidFill>
                <a:srgbClr val="000000"/>
              </a:solidFill>
              <a:latin typeface="Arial"/>
              <a:ea typeface="Arial"/>
              <a:cs typeface="Arial"/>
              <a:sym typeface="Arial"/>
            </a:endParaRPr>
          </a:p>
          <a:p>
            <a:pPr marL="360363" marR="0" lvl="0" indent="0" algn="l" rtl="0">
              <a:lnSpc>
                <a:spcPct val="125000"/>
              </a:lnSpc>
              <a:spcBef>
                <a:spcPts val="0"/>
              </a:spcBef>
              <a:spcAft>
                <a:spcPts val="0"/>
              </a:spcAft>
              <a:buClr>
                <a:srgbClr val="000000"/>
              </a:buClr>
              <a:buSzPts val="1500"/>
              <a:buFont typeface="Arial"/>
              <a:buNone/>
            </a:pPr>
            <a:r>
              <a:rPr lang="en" sz="1500" b="0" i="0" u="none" strike="noStrike" cap="none" dirty="0">
                <a:solidFill>
                  <a:schemeClr val="dk1"/>
                </a:solidFill>
                <a:latin typeface="Tahoma"/>
                <a:ea typeface="Tahoma"/>
                <a:cs typeface="Tahoma"/>
                <a:sym typeface="Tahoma"/>
              </a:rPr>
              <a:t>Department:  Department of ECE</a:t>
            </a:r>
            <a:endParaRPr sz="1400" b="0" i="0" u="none" strike="noStrike" cap="none" dirty="0">
              <a:solidFill>
                <a:srgbClr val="000000"/>
              </a:solidFill>
              <a:latin typeface="Arial"/>
              <a:ea typeface="Arial"/>
              <a:cs typeface="Arial"/>
              <a:sym typeface="Arial"/>
            </a:endParaRPr>
          </a:p>
        </p:txBody>
      </p:sp>
      <p:pic>
        <p:nvPicPr>
          <p:cNvPr id="73" name="Google Shape;73;p16"/>
          <p:cNvPicPr preferRelativeResize="0"/>
          <p:nvPr/>
        </p:nvPicPr>
        <p:blipFill rotWithShape="1">
          <a:blip r:embed="rId3">
            <a:alphaModFix/>
          </a:blip>
          <a:srcRect/>
          <a:stretch/>
        </p:blipFill>
        <p:spPr>
          <a:xfrm>
            <a:off x="6876092" y="-86052"/>
            <a:ext cx="1178805" cy="671874"/>
          </a:xfrm>
          <a:prstGeom prst="rect">
            <a:avLst/>
          </a:prstGeom>
          <a:noFill/>
          <a:ln>
            <a:noFill/>
          </a:ln>
        </p:spPr>
      </p:pic>
      <p:pic>
        <p:nvPicPr>
          <p:cNvPr id="74" name="Google Shape;74;p16"/>
          <p:cNvPicPr preferRelativeResize="0"/>
          <p:nvPr/>
        </p:nvPicPr>
        <p:blipFill rotWithShape="1">
          <a:blip r:embed="rId4">
            <a:alphaModFix/>
          </a:blip>
          <a:srcRect/>
          <a:stretch/>
        </p:blipFill>
        <p:spPr>
          <a:xfrm>
            <a:off x="8054901" y="120318"/>
            <a:ext cx="1015707" cy="259119"/>
          </a:xfrm>
          <a:prstGeom prst="rect">
            <a:avLst/>
          </a:prstGeom>
          <a:noFill/>
          <a:ln>
            <a:noFill/>
          </a:ln>
        </p:spPr>
      </p:pic>
      <p:pic>
        <p:nvPicPr>
          <p:cNvPr id="75" name="Google Shape;75;p16" descr="JUIT Office Photos | Glassdoor"/>
          <p:cNvPicPr preferRelativeResize="0"/>
          <p:nvPr/>
        </p:nvPicPr>
        <p:blipFill rotWithShape="1">
          <a:blip r:embed="rId5">
            <a:alphaModFix/>
          </a:blip>
          <a:srcRect/>
          <a:stretch/>
        </p:blipFill>
        <p:spPr>
          <a:xfrm>
            <a:off x="11017" y="70007"/>
            <a:ext cx="815248" cy="5092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Implementation </a:t>
            </a:r>
            <a:endParaRPr/>
          </a:p>
        </p:txBody>
      </p:sp>
      <p:pic>
        <p:nvPicPr>
          <p:cNvPr id="137" name="Google Shape;137;p25" title="WhatsApp Image 2025-03-16 at 09.30.44_eb269074.jpg"/>
          <p:cNvPicPr preferRelativeResize="0"/>
          <p:nvPr/>
        </p:nvPicPr>
        <p:blipFill>
          <a:blip r:embed="rId3">
            <a:alphaModFix/>
          </a:blip>
          <a:stretch>
            <a:fillRect/>
          </a:stretch>
        </p:blipFill>
        <p:spPr>
          <a:xfrm>
            <a:off x="245450" y="735675"/>
            <a:ext cx="3926675" cy="3237662"/>
          </a:xfrm>
          <a:prstGeom prst="rect">
            <a:avLst/>
          </a:prstGeom>
          <a:noFill/>
          <a:ln>
            <a:noFill/>
          </a:ln>
        </p:spPr>
      </p:pic>
      <p:pic>
        <p:nvPicPr>
          <p:cNvPr id="138" name="Google Shape;138;p25" title="WhatsApp Image 2025-03-16 at 09.31.39_894d7459.jpg"/>
          <p:cNvPicPr preferRelativeResize="0"/>
          <p:nvPr/>
        </p:nvPicPr>
        <p:blipFill>
          <a:blip r:embed="rId4">
            <a:alphaModFix/>
          </a:blip>
          <a:stretch>
            <a:fillRect/>
          </a:stretch>
        </p:blipFill>
        <p:spPr>
          <a:xfrm>
            <a:off x="4671050" y="735676"/>
            <a:ext cx="4262219" cy="3237650"/>
          </a:xfrm>
          <a:prstGeom prst="rect">
            <a:avLst/>
          </a:prstGeom>
          <a:noFill/>
          <a:ln>
            <a:noFill/>
          </a:ln>
        </p:spPr>
      </p:pic>
      <p:sp>
        <p:nvSpPr>
          <p:cNvPr id="139" name="Google Shape;139;p25"/>
          <p:cNvSpPr txBox="1"/>
          <p:nvPr/>
        </p:nvSpPr>
        <p:spPr>
          <a:xfrm>
            <a:off x="512750" y="3973326"/>
            <a:ext cx="3096600" cy="2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Sign in page</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
        <p:nvSpPr>
          <p:cNvPr id="140" name="Google Shape;140;p25"/>
          <p:cNvSpPr txBox="1"/>
          <p:nvPr/>
        </p:nvSpPr>
        <p:spPr>
          <a:xfrm>
            <a:off x="5369392" y="3919536"/>
            <a:ext cx="300000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dirty="0">
                <a:latin typeface="Helvetica" panose="020B0604020202020204" pitchFamily="34" charset="0"/>
                <a:ea typeface="Helvetica Neue"/>
                <a:cs typeface="Helvetica" panose="020B0604020202020204" pitchFamily="34" charset="0"/>
                <a:sym typeface="Helvetica Neue"/>
              </a:rPr>
              <a:t>Sign up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a:xfrm>
            <a:off x="116990" y="10"/>
            <a:ext cx="8328900" cy="5205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7" lvl="0" indent="0" algn="l" rtl="0">
              <a:lnSpc>
                <a:spcPct val="100000"/>
              </a:lnSpc>
              <a:spcBef>
                <a:spcPts val="0"/>
              </a:spcBef>
              <a:spcAft>
                <a:spcPts val="0"/>
              </a:spcAft>
              <a:buSzPts val="1400"/>
              <a:buNone/>
            </a:pPr>
            <a:r>
              <a:rPr lang="en" sz="2400"/>
              <a:t>Implementation </a:t>
            </a:r>
            <a:r>
              <a:rPr lang="en" sz="2400" b="0"/>
              <a:t>(</a:t>
            </a:r>
            <a:r>
              <a:rPr lang="en" b="0"/>
              <a:t>cont..</a:t>
            </a:r>
            <a:r>
              <a:rPr lang="en" sz="2400" b="0"/>
              <a:t>)</a:t>
            </a:r>
            <a:endParaRPr b="0"/>
          </a:p>
        </p:txBody>
      </p:sp>
      <p:sp>
        <p:nvSpPr>
          <p:cNvPr id="146" name="Google Shape;146;p26"/>
          <p:cNvSpPr txBox="1"/>
          <p:nvPr/>
        </p:nvSpPr>
        <p:spPr>
          <a:xfrm>
            <a:off x="116996" y="603175"/>
            <a:ext cx="4266300" cy="4346100"/>
          </a:xfrm>
          <a:prstGeom prst="rect">
            <a:avLst/>
          </a:prstGeom>
          <a:noFill/>
          <a:ln>
            <a:noFill/>
          </a:ln>
        </p:spPr>
        <p:txBody>
          <a:bodyPr spcFirstLastPara="1" wrap="square" lIns="91425" tIns="45700" rIns="91425" bIns="45700" anchor="t" anchorCtr="0">
            <a:noAutofit/>
          </a:bodyPr>
          <a:lstStyle/>
          <a:p>
            <a:pPr marL="0" lvl="0" indent="0" algn="l" rtl="0">
              <a:lnSpc>
                <a:spcPct val="135714"/>
              </a:lnSpc>
              <a:spcBef>
                <a:spcPts val="0"/>
              </a:spcBef>
              <a:spcAft>
                <a:spcPts val="0"/>
              </a:spcAft>
              <a:buClr>
                <a:schemeClr val="dk1"/>
              </a:buClr>
              <a:buSzPts val="1100"/>
              <a:buFont typeface="Arial"/>
              <a:buNone/>
            </a:pPr>
            <a:endParaRPr sz="1000">
              <a:solidFill>
                <a:schemeClr val="dk1"/>
              </a:solidFill>
              <a:latin typeface="Helvetica Neue"/>
              <a:ea typeface="Helvetica Neue"/>
              <a:cs typeface="Helvetica Neue"/>
              <a:sym typeface="Helvetica Neue"/>
            </a:endParaRPr>
          </a:p>
        </p:txBody>
      </p:sp>
      <p:sp>
        <p:nvSpPr>
          <p:cNvPr id="147" name="Google Shape;147;p26"/>
          <p:cNvSpPr txBox="1"/>
          <p:nvPr/>
        </p:nvSpPr>
        <p:spPr>
          <a:xfrm>
            <a:off x="4812375" y="603175"/>
            <a:ext cx="3990600" cy="3387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endParaRPr sz="1000">
              <a:solidFill>
                <a:srgbClr val="D4D4D4"/>
              </a:solidFill>
              <a:highlight>
                <a:srgbClr val="1E1E1E"/>
              </a:highlight>
              <a:latin typeface="Courier New"/>
              <a:ea typeface="Courier New"/>
              <a:cs typeface="Courier New"/>
              <a:sym typeface="Courier New"/>
            </a:endParaRPr>
          </a:p>
        </p:txBody>
      </p:sp>
      <p:pic>
        <p:nvPicPr>
          <p:cNvPr id="148" name="Google Shape;148;p26" title="WhatsApp Image 2025-03-16 at 09.32.35_d66efb6b.jpg"/>
          <p:cNvPicPr preferRelativeResize="0"/>
          <p:nvPr/>
        </p:nvPicPr>
        <p:blipFill>
          <a:blip r:embed="rId3">
            <a:alphaModFix/>
          </a:blip>
          <a:stretch>
            <a:fillRect/>
          </a:stretch>
        </p:blipFill>
        <p:spPr>
          <a:xfrm>
            <a:off x="243000" y="656575"/>
            <a:ext cx="3828250" cy="3280575"/>
          </a:xfrm>
          <a:prstGeom prst="rect">
            <a:avLst/>
          </a:prstGeom>
          <a:noFill/>
          <a:ln>
            <a:noFill/>
          </a:ln>
        </p:spPr>
      </p:pic>
      <p:pic>
        <p:nvPicPr>
          <p:cNvPr id="149" name="Google Shape;149;p26" title="WhatsApp Image 2025-03-16 at 09.33.40_f518c2bd.jpg"/>
          <p:cNvPicPr preferRelativeResize="0"/>
          <p:nvPr/>
        </p:nvPicPr>
        <p:blipFill>
          <a:blip r:embed="rId4">
            <a:alphaModFix/>
          </a:blip>
          <a:stretch>
            <a:fillRect/>
          </a:stretch>
        </p:blipFill>
        <p:spPr>
          <a:xfrm>
            <a:off x="4611875" y="623350"/>
            <a:ext cx="3991575" cy="3313800"/>
          </a:xfrm>
          <a:prstGeom prst="rect">
            <a:avLst/>
          </a:prstGeom>
          <a:noFill/>
          <a:ln>
            <a:noFill/>
          </a:ln>
        </p:spPr>
      </p:pic>
      <p:sp>
        <p:nvSpPr>
          <p:cNvPr id="150" name="Google Shape;150;p26"/>
          <p:cNvSpPr txBox="1"/>
          <p:nvPr/>
        </p:nvSpPr>
        <p:spPr>
          <a:xfrm>
            <a:off x="750150" y="4029800"/>
            <a:ext cx="300000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Helvetica" panose="020B0604020202020204" pitchFamily="34" charset="0"/>
                <a:ea typeface="Helvetica Neue"/>
                <a:cs typeface="Helvetica" panose="020B0604020202020204" pitchFamily="34" charset="0"/>
                <a:sym typeface="Helvetica Neue"/>
              </a:rPr>
              <a:t>View Batch Details</a:t>
            </a:r>
            <a:endParaRPr dirty="0">
              <a:latin typeface="Helvetica" panose="020B0604020202020204" pitchFamily="34" charset="0"/>
              <a:ea typeface="Helvetica Neue"/>
              <a:cs typeface="Helvetica" panose="020B0604020202020204" pitchFamily="34" charset="0"/>
              <a:sym typeface="Helvetica Neue"/>
            </a:endParaRPr>
          </a:p>
        </p:txBody>
      </p:sp>
      <p:sp>
        <p:nvSpPr>
          <p:cNvPr id="151" name="Google Shape;151;p26"/>
          <p:cNvSpPr txBox="1"/>
          <p:nvPr/>
        </p:nvSpPr>
        <p:spPr>
          <a:xfrm>
            <a:off x="4493450" y="4016525"/>
            <a:ext cx="4266300" cy="61552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rgbClr val="202124"/>
                </a:solidFill>
                <a:highlight>
                  <a:srgbClr val="FFFFFF"/>
                </a:highlight>
                <a:latin typeface="Helvetica" panose="020B0604020202020204" pitchFamily="34" charset="0"/>
                <a:ea typeface="Helvetica Neue"/>
                <a:cs typeface="Helvetica" panose="020B0604020202020204" pitchFamily="34" charset="0"/>
                <a:sym typeface="Helvetica Neue"/>
              </a:rPr>
              <a:t>Initializing AutoAcad Backend – Routing, Middleware &amp; API Powerhouse!</a:t>
            </a:r>
            <a:endParaRPr dirty="0">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Implementation </a:t>
            </a:r>
            <a:r>
              <a:rPr lang="en" sz="2400" b="0"/>
              <a:t>(cont..)</a:t>
            </a:r>
            <a:endParaRPr b="0"/>
          </a:p>
        </p:txBody>
      </p:sp>
      <p:pic>
        <p:nvPicPr>
          <p:cNvPr id="157" name="Google Shape;157;p27" title="WhatsApp Image 2025-03-16 at 10.00.34_1bc4e936.jpg"/>
          <p:cNvPicPr preferRelativeResize="0"/>
          <p:nvPr/>
        </p:nvPicPr>
        <p:blipFill>
          <a:blip r:embed="rId3">
            <a:alphaModFix/>
          </a:blip>
          <a:stretch>
            <a:fillRect/>
          </a:stretch>
        </p:blipFill>
        <p:spPr>
          <a:xfrm>
            <a:off x="152400" y="695801"/>
            <a:ext cx="4324350" cy="3411025"/>
          </a:xfrm>
          <a:prstGeom prst="rect">
            <a:avLst/>
          </a:prstGeom>
          <a:noFill/>
          <a:ln>
            <a:noFill/>
          </a:ln>
        </p:spPr>
      </p:pic>
      <p:pic>
        <p:nvPicPr>
          <p:cNvPr id="158" name="Google Shape;158;p27" title="WhatsApp Image 2025-03-16 at 10.02.27_8b29931f.jpg"/>
          <p:cNvPicPr preferRelativeResize="0"/>
          <p:nvPr/>
        </p:nvPicPr>
        <p:blipFill>
          <a:blip r:embed="rId4">
            <a:alphaModFix/>
          </a:blip>
          <a:stretch>
            <a:fillRect/>
          </a:stretch>
        </p:blipFill>
        <p:spPr>
          <a:xfrm>
            <a:off x="4629150" y="695800"/>
            <a:ext cx="4362449" cy="3411025"/>
          </a:xfrm>
          <a:prstGeom prst="rect">
            <a:avLst/>
          </a:prstGeom>
          <a:noFill/>
          <a:ln>
            <a:noFill/>
          </a:ln>
        </p:spPr>
      </p:pic>
      <p:sp>
        <p:nvSpPr>
          <p:cNvPr id="159" name="Google Shape;159;p27"/>
          <p:cNvSpPr txBox="1"/>
          <p:nvPr/>
        </p:nvSpPr>
        <p:spPr>
          <a:xfrm>
            <a:off x="814575" y="4259225"/>
            <a:ext cx="3000000" cy="40007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Student Details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
        <p:nvSpPr>
          <p:cNvPr id="160" name="Google Shape;160;p27"/>
          <p:cNvSpPr txBox="1"/>
          <p:nvPr/>
        </p:nvSpPr>
        <p:spPr>
          <a:xfrm>
            <a:off x="4757025" y="4174625"/>
            <a:ext cx="4106700" cy="83096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latin typeface="Helvetica" panose="020B0604020202020204" pitchFamily="34" charset="0"/>
                <a:ea typeface="Helvetica Neue"/>
                <a:cs typeface="Helvetica" panose="020B0604020202020204" pitchFamily="34" charset="0"/>
                <a:sym typeface="Helvetica Neue"/>
              </a:rPr>
              <a:t>Welcome to AutoAcad Backend – Powering Secure &amp; Smart Academic Management! </a:t>
            </a:r>
          </a:p>
          <a:p>
            <a:pPr marL="0" lvl="0" indent="0" algn="ctr" rtl="0">
              <a:spcBef>
                <a:spcPts val="0"/>
              </a:spcBef>
              <a:spcAft>
                <a:spcPts val="0"/>
              </a:spcAft>
              <a:buNone/>
            </a:pPr>
            <a:r>
              <a:rPr lang="en" dirty="0">
                <a:latin typeface="Helvetica" panose="020B0604020202020204" pitchFamily="34" charset="0"/>
                <a:ea typeface="Helvetica Neue"/>
                <a:cs typeface="Helvetica" panose="020B0604020202020204" pitchFamily="34" charset="0"/>
                <a:sym typeface="Helvetica Neue"/>
              </a:rPr>
              <a:t>– Home Page</a:t>
            </a:r>
            <a:endParaRPr dirty="0">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Experimental Results and Evaluation</a:t>
            </a:r>
            <a:endParaRPr/>
          </a:p>
        </p:txBody>
      </p:sp>
      <p:sp>
        <p:nvSpPr>
          <p:cNvPr id="166" name="Google Shape;166;p28"/>
          <p:cNvSpPr txBox="1"/>
          <p:nvPr/>
        </p:nvSpPr>
        <p:spPr>
          <a:xfrm>
            <a:off x="77118" y="603173"/>
            <a:ext cx="8956714" cy="4346155"/>
          </a:xfrm>
          <a:prstGeom prst="rect">
            <a:avLst/>
          </a:prstGeom>
          <a:noFill/>
          <a:ln>
            <a:noFill/>
          </a:ln>
        </p:spPr>
        <p:txBody>
          <a:bodyPr spcFirstLastPara="1" wrap="square" lIns="91425" tIns="45700" rIns="91425" bIns="45700" anchor="t" anchorCtr="0">
            <a:normAutofit/>
          </a:bodyPr>
          <a:lstStyle/>
          <a:p>
            <a:pPr marL="457200" lvl="0"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Key Metrics </a:t>
            </a:r>
            <a:r>
              <a:rPr lang="en-IN" dirty="0" err="1">
                <a:solidFill>
                  <a:schemeClr val="dk1"/>
                </a:solidFill>
                <a:latin typeface="Helvetica" panose="020B0604020202020204" pitchFamily="34" charset="0"/>
                <a:ea typeface="Helvetica Neue"/>
                <a:cs typeface="Helvetica" panose="020B0604020202020204" pitchFamily="34" charset="0"/>
                <a:sym typeface="Helvetica Neue"/>
              </a:rPr>
              <a:t>Analyzed</a:t>
            </a:r>
            <a:r>
              <a:rPr lang="en-IN" dirty="0">
                <a:solidFill>
                  <a:schemeClr val="dk1"/>
                </a:solidFill>
                <a:latin typeface="Helvetica" panose="020B0604020202020204" pitchFamily="34" charset="0"/>
                <a:ea typeface="Helvetica Neue"/>
                <a:cs typeface="Helvetica" panose="020B0604020202020204" pitchFamily="34" charset="0"/>
                <a:sym typeface="Helvetica Neue"/>
              </a:rPr>
              <a:t>:</a:t>
            </a:r>
          </a:p>
          <a:p>
            <a:pPr marL="457200" lvl="0"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System Response Time: Average time taken to load dashboards and fetch student data.</a:t>
            </a:r>
          </a:p>
          <a:p>
            <a:pPr marL="457200" lvl="0"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API Performance: Measured request-response times for key functionalities like login, student progress retrieval, and notifications.</a:t>
            </a:r>
          </a:p>
          <a:p>
            <a:pPr marL="457200" lvl="0"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Database Efficiency: Query execution times and indexing improvements in MongoDB.</a:t>
            </a:r>
          </a:p>
          <a:p>
            <a:pPr marL="457200" lvl="0"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Findings:</a:t>
            </a:r>
          </a:p>
          <a:p>
            <a:pPr marL="914400" lvl="1"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API response time: ~200ms (optimized with caching strategies).</a:t>
            </a:r>
          </a:p>
          <a:p>
            <a:pPr marL="914400" lvl="1"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Page load time: ~1.5s on average (React rendering optimizations).</a:t>
            </a:r>
          </a:p>
          <a:p>
            <a:pPr marL="914400" lvl="1" indent="-349011" algn="just" rtl="0">
              <a:lnSpc>
                <a:spcPct val="150000"/>
              </a:lnSpc>
              <a:spcBef>
                <a:spcPts val="630"/>
              </a:spcBef>
              <a:spcAft>
                <a:spcPts val="0"/>
              </a:spcAft>
              <a:buClr>
                <a:schemeClr val="dk1"/>
              </a:buClr>
              <a:buSzPct val="128125"/>
              <a:buChar char="○"/>
            </a:pPr>
            <a:r>
              <a:rPr lang="en-IN" dirty="0">
                <a:solidFill>
                  <a:schemeClr val="dk1"/>
                </a:solidFill>
                <a:latin typeface="Helvetica" panose="020B0604020202020204" pitchFamily="34" charset="0"/>
                <a:ea typeface="Helvetica Neue"/>
                <a:cs typeface="Helvetica" panose="020B0604020202020204" pitchFamily="34" charset="0"/>
                <a:sym typeface="Helvetica Neue"/>
              </a:rPr>
              <a:t>Secure and fast authentication via JWT (~150ms processing).</a:t>
            </a:r>
          </a:p>
          <a:p>
            <a:pPr marL="0" marR="0" lvl="0" indent="0" algn="just" rtl="0">
              <a:lnSpc>
                <a:spcPct val="150000"/>
              </a:lnSpc>
              <a:spcBef>
                <a:spcPts val="630"/>
              </a:spcBef>
              <a:spcAft>
                <a:spcPts val="0"/>
              </a:spcAft>
              <a:buNone/>
            </a:pPr>
            <a:endParaRPr lang="en-IN"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Experimental Results and Evaluation </a:t>
            </a:r>
            <a:r>
              <a:rPr lang="en" sz="2400" b="0"/>
              <a:t>(cont…)</a:t>
            </a:r>
            <a:endParaRPr b="0"/>
          </a:p>
        </p:txBody>
      </p:sp>
      <p:sp>
        <p:nvSpPr>
          <p:cNvPr id="172" name="Google Shape;172;p29"/>
          <p:cNvSpPr txBox="1"/>
          <p:nvPr/>
        </p:nvSpPr>
        <p:spPr>
          <a:xfrm>
            <a:off x="77118" y="603174"/>
            <a:ext cx="8956714" cy="4337892"/>
          </a:xfrm>
          <a:prstGeom prst="rect">
            <a:avLst/>
          </a:prstGeom>
          <a:noFill/>
          <a:ln>
            <a:noFill/>
          </a:ln>
        </p:spPr>
        <p:txBody>
          <a:bodyPr spcFirstLastPara="1" wrap="square" lIns="91425" tIns="45700" rIns="91425" bIns="45700" anchor="t" anchorCtr="0">
            <a:noAutofit/>
          </a:bodyPr>
          <a:lstStyle/>
          <a:p>
            <a:pPr marL="457200" marR="0" lvl="0" indent="0" algn="just" rtl="0">
              <a:lnSpc>
                <a:spcPct val="150000"/>
              </a:lnSpc>
              <a:spcBef>
                <a:spcPts val="630"/>
              </a:spcBef>
              <a:spcAft>
                <a:spcPts val="0"/>
              </a:spcAft>
              <a:buNone/>
            </a:pPr>
            <a:endParaRPr b="1"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0" algn="just" rtl="0">
              <a:lnSpc>
                <a:spcPct val="150000"/>
              </a:lnSpc>
              <a:spcBef>
                <a:spcPts val="630"/>
              </a:spcBef>
              <a:spcAft>
                <a:spcPts val="0"/>
              </a:spcAft>
              <a:buNone/>
            </a:pPr>
            <a:r>
              <a:rPr lang="en" b="1" dirty="0">
                <a:solidFill>
                  <a:schemeClr val="dk1"/>
                </a:solidFill>
                <a:latin typeface="Helvetica" panose="020B0604020202020204" pitchFamily="34" charset="0"/>
                <a:ea typeface="Helvetica Neue"/>
                <a:cs typeface="Helvetica" panose="020B0604020202020204" pitchFamily="34" charset="0"/>
                <a:sym typeface="Helvetica Neue"/>
              </a:rPr>
              <a:t>1. Increased Engagement: </a:t>
            </a:r>
            <a:r>
              <a:rPr lang="en" dirty="0">
                <a:solidFill>
                  <a:schemeClr val="dk1"/>
                </a:solidFill>
                <a:latin typeface="Helvetica" panose="020B0604020202020204" pitchFamily="34" charset="0"/>
                <a:ea typeface="Helvetica Neue"/>
                <a:cs typeface="Helvetica" panose="020B0604020202020204" pitchFamily="34" charset="0"/>
                <a:sym typeface="Helvetica Neue"/>
              </a:rPr>
              <a:t>Proactive and collaborative communications have been achieved through the guardian notifications. </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0" algn="just" rtl="0">
              <a:lnSpc>
                <a:spcPct val="150000"/>
              </a:lnSpc>
              <a:spcBef>
                <a:spcPts val="630"/>
              </a:spcBef>
              <a:spcAft>
                <a:spcPts val="0"/>
              </a:spcAft>
              <a:buNone/>
            </a:pPr>
            <a:r>
              <a:rPr lang="en" b="1" dirty="0">
                <a:solidFill>
                  <a:schemeClr val="dk1"/>
                </a:solidFill>
                <a:latin typeface="Helvetica" panose="020B0604020202020204" pitchFamily="34" charset="0"/>
                <a:ea typeface="Helvetica Neue"/>
                <a:cs typeface="Helvetica" panose="020B0604020202020204" pitchFamily="34" charset="0"/>
                <a:sym typeface="Helvetica Neue"/>
              </a:rPr>
              <a:t>2. Ease of Use:</a:t>
            </a:r>
            <a:r>
              <a:rPr lang="en" dirty="0">
                <a:solidFill>
                  <a:schemeClr val="dk1"/>
                </a:solidFill>
                <a:latin typeface="Helvetica" panose="020B0604020202020204" pitchFamily="34" charset="0"/>
                <a:ea typeface="Helvetica Neue"/>
                <a:cs typeface="Helvetica" panose="020B0604020202020204" pitchFamily="34" charset="0"/>
                <a:sym typeface="Helvetica Neue"/>
              </a:rPr>
              <a:t> It makes for managing all those complicated things via the straightforward intuitive interface and touching navigation: retrieving data and insights without much ado. </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0" algn="just" rtl="0">
              <a:lnSpc>
                <a:spcPct val="150000"/>
              </a:lnSpc>
              <a:spcBef>
                <a:spcPts val="630"/>
              </a:spcBef>
              <a:spcAft>
                <a:spcPts val="0"/>
              </a:spcAft>
              <a:buNone/>
            </a:pPr>
            <a:r>
              <a:rPr lang="en" b="1" dirty="0">
                <a:solidFill>
                  <a:schemeClr val="dk1"/>
                </a:solidFill>
                <a:latin typeface="Helvetica" panose="020B0604020202020204" pitchFamily="34" charset="0"/>
                <a:ea typeface="Helvetica Neue"/>
                <a:cs typeface="Helvetica" panose="020B0604020202020204" pitchFamily="34" charset="0"/>
                <a:sym typeface="Helvetica Neue"/>
              </a:rPr>
              <a:t>3. Reduced Administrative Efforts: </a:t>
            </a:r>
            <a:r>
              <a:rPr lang="en" dirty="0">
                <a:solidFill>
                  <a:schemeClr val="dk1"/>
                </a:solidFill>
                <a:latin typeface="Helvetica" panose="020B0604020202020204" pitchFamily="34" charset="0"/>
                <a:ea typeface="Helvetica Neue"/>
                <a:cs typeface="Helvetica" panose="020B0604020202020204" pitchFamily="34" charset="0"/>
                <a:sym typeface="Helvetica Neue"/>
              </a:rPr>
              <a:t>Automation does the performance tracking and notification, which aside from saving time and resource, for teachers, takes out the manual effort involved in the process. </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Experimental Results and Evaluation </a:t>
            </a:r>
            <a:r>
              <a:rPr lang="en" sz="2400" b="0"/>
              <a:t>(cont…)</a:t>
            </a:r>
            <a:endParaRPr b="0"/>
          </a:p>
        </p:txBody>
      </p:sp>
      <p:sp>
        <p:nvSpPr>
          <p:cNvPr id="178" name="Google Shape;178;p30"/>
          <p:cNvSpPr txBox="1"/>
          <p:nvPr/>
        </p:nvSpPr>
        <p:spPr>
          <a:xfrm>
            <a:off x="77118" y="603173"/>
            <a:ext cx="8956714" cy="4346155"/>
          </a:xfrm>
          <a:prstGeom prst="rect">
            <a:avLst/>
          </a:prstGeom>
          <a:noFill/>
          <a:ln>
            <a:noFill/>
          </a:ln>
        </p:spPr>
        <p:txBody>
          <a:bodyPr spcFirstLastPara="1" wrap="square" lIns="91425" tIns="45700" rIns="91425" bIns="45700" anchor="t" anchorCtr="0">
            <a:noAutofit/>
          </a:bodyPr>
          <a:lstStyle/>
          <a:p>
            <a:pPr marL="457200" lvl="0" indent="0" algn="just" rtl="0">
              <a:lnSpc>
                <a:spcPct val="150000"/>
              </a:lnSpc>
              <a:spcBef>
                <a:spcPts val="630"/>
              </a:spcBef>
              <a:spcAft>
                <a:spcPts val="0"/>
              </a:spcAft>
              <a:buClr>
                <a:schemeClr val="dk1"/>
              </a:buClr>
              <a:buSzPts val="1100"/>
              <a:buFont typeface="Arial"/>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Benchmarking Against Traditional Methods: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0" lvl="0" indent="0" algn="just" rtl="0">
              <a:lnSpc>
                <a:spcPct val="150000"/>
              </a:lnSpc>
              <a:spcBef>
                <a:spcPts val="630"/>
              </a:spcBef>
              <a:spcAft>
                <a:spcPts val="0"/>
              </a:spcAft>
              <a:buClr>
                <a:schemeClr val="dk1"/>
              </a:buClr>
              <a:buSzPts val="1100"/>
              <a:buFont typeface="Arial"/>
              <a:buNone/>
            </a:pP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0" algn="just" rtl="0">
              <a:lnSpc>
                <a:spcPct val="150000"/>
              </a:lnSpc>
              <a:spcBef>
                <a:spcPts val="630"/>
              </a:spcBef>
              <a:spcAft>
                <a:spcPts val="0"/>
              </a:spcAft>
              <a:buClr>
                <a:schemeClr val="dk1"/>
              </a:buClr>
              <a:buSzPts val="1100"/>
              <a:buFont typeface="Arial"/>
              <a:buNone/>
            </a:pP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0" algn="just" rtl="0">
              <a:lnSpc>
                <a:spcPct val="150000"/>
              </a:lnSpc>
              <a:spcBef>
                <a:spcPts val="630"/>
              </a:spcBef>
              <a:spcAft>
                <a:spcPts val="0"/>
              </a:spcAft>
              <a:buClr>
                <a:schemeClr val="dk1"/>
              </a:buClr>
              <a:buSzPts val="1100"/>
              <a:buFont typeface="Arial"/>
              <a:buNone/>
            </a:pP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0" algn="just" rtl="0">
              <a:lnSpc>
                <a:spcPct val="150000"/>
              </a:lnSpc>
              <a:spcBef>
                <a:spcPts val="630"/>
              </a:spcBef>
              <a:spcAft>
                <a:spcPts val="0"/>
              </a:spcAft>
              <a:buNone/>
            </a:pPr>
            <a:endParaRPr lang="en-IN"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0" algn="just" rtl="0">
              <a:lnSpc>
                <a:spcPct val="150000"/>
              </a:lnSpc>
              <a:spcBef>
                <a:spcPts val="630"/>
              </a:spcBef>
              <a:spcAft>
                <a:spcPts val="0"/>
              </a:spcAft>
              <a:buNone/>
            </a:pP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0" algn="just" rtl="0">
              <a:lnSpc>
                <a:spcPct val="150000"/>
              </a:lnSpc>
              <a:spcBef>
                <a:spcPts val="630"/>
              </a:spcBef>
              <a:spcAft>
                <a:spcPts val="0"/>
              </a:spcAft>
              <a:buClr>
                <a:schemeClr val="dk1"/>
              </a:buClr>
              <a:buSzPts val="1100"/>
              <a:buFont typeface="Arial"/>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Planned Improvements: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42900" algn="just" rtl="0">
              <a:lnSpc>
                <a:spcPct val="150000"/>
              </a:lnSpc>
              <a:spcBef>
                <a:spcPts val="630"/>
              </a:spcBef>
              <a:spcAft>
                <a:spcPts val="0"/>
              </a:spcAft>
              <a:buClr>
                <a:schemeClr val="dk1"/>
              </a:buClr>
              <a:buSzPts val="18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 Implement AI-based student performance prediction.</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42900" algn="just" rtl="0">
              <a:lnSpc>
                <a:spcPct val="150000"/>
              </a:lnSpc>
              <a:spcBef>
                <a:spcPts val="0"/>
              </a:spcBef>
              <a:spcAft>
                <a:spcPts val="0"/>
              </a:spcAft>
              <a:buClr>
                <a:schemeClr val="dk1"/>
              </a:buClr>
              <a:buSzPts val="18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 Optimize database indexing for even faster queries.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42900" algn="just" rtl="0">
              <a:lnSpc>
                <a:spcPct val="150000"/>
              </a:lnSpc>
              <a:spcBef>
                <a:spcPts val="0"/>
              </a:spcBef>
              <a:spcAft>
                <a:spcPts val="0"/>
              </a:spcAft>
              <a:buClr>
                <a:schemeClr val="dk1"/>
              </a:buClr>
              <a:buSzPts val="18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 Enhance UI/UX with more data visualization tools.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graphicFrame>
        <p:nvGraphicFramePr>
          <p:cNvPr id="179" name="Google Shape;179;p30"/>
          <p:cNvGraphicFramePr/>
          <p:nvPr>
            <p:extLst>
              <p:ext uri="{D42A27DB-BD31-4B8C-83A1-F6EECF244321}">
                <p14:modId xmlns:p14="http://schemas.microsoft.com/office/powerpoint/2010/main" val="1246471233"/>
              </p:ext>
            </p:extLst>
          </p:nvPr>
        </p:nvGraphicFramePr>
        <p:xfrm>
          <a:off x="952500" y="1276350"/>
          <a:ext cx="7239000" cy="1584840"/>
        </p:xfrm>
        <a:graphic>
          <a:graphicData uri="http://schemas.openxmlformats.org/drawingml/2006/table">
            <a:tbl>
              <a:tblPr>
                <a:noFill/>
                <a:tableStyleId>{77658C6C-BC43-4B1C-87A0-EFE4C9967D07}</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400" dirty="0">
                          <a:solidFill>
                            <a:srgbClr val="002060"/>
                          </a:solidFill>
                          <a:latin typeface="Helvetica" panose="020B0604020202020204" pitchFamily="34" charset="0"/>
                          <a:cs typeface="Helvetica" panose="020B0604020202020204" pitchFamily="34" charset="0"/>
                        </a:rPr>
                        <a:t>Feature</a:t>
                      </a:r>
                      <a:endParaRPr sz="1400" dirty="0">
                        <a:solidFill>
                          <a:srgbClr val="002060"/>
                        </a:solidFill>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solidFill>
                            <a:srgbClr val="002060"/>
                          </a:solidFill>
                          <a:latin typeface="Helvetica" panose="020B0604020202020204" pitchFamily="34" charset="0"/>
                          <a:cs typeface="Helvetica" panose="020B0604020202020204" pitchFamily="34" charset="0"/>
                        </a:rPr>
                        <a:t>Traditional</a:t>
                      </a:r>
                      <a:endParaRPr sz="1400" dirty="0">
                        <a:solidFill>
                          <a:srgbClr val="002060"/>
                        </a:solidFill>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solidFill>
                            <a:srgbClr val="002060"/>
                          </a:solidFill>
                          <a:latin typeface="Helvetica" panose="020B0604020202020204" pitchFamily="34" charset="0"/>
                          <a:cs typeface="Helvetica" panose="020B0604020202020204" pitchFamily="34" charset="0"/>
                        </a:rPr>
                        <a:t>AutoAcad</a:t>
                      </a:r>
                      <a:endParaRPr sz="1400" dirty="0">
                        <a:solidFill>
                          <a:srgbClr val="002060"/>
                        </a:solidFill>
                        <a:latin typeface="Helvetica" panose="020B0604020202020204" pitchFamily="34" charset="0"/>
                        <a:cs typeface="Helvetica" panose="020B0604020202020204"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400" dirty="0">
                          <a:solidFill>
                            <a:srgbClr val="002060"/>
                          </a:solidFill>
                          <a:latin typeface="Helvetica" panose="020B0604020202020204" pitchFamily="34" charset="0"/>
                          <a:cs typeface="Helvetica" panose="020B0604020202020204" pitchFamily="34" charset="0"/>
                        </a:rPr>
                        <a:t>Student Tracking</a:t>
                      </a:r>
                      <a:endParaRPr sz="1400" dirty="0">
                        <a:solidFill>
                          <a:srgbClr val="002060"/>
                        </a:solidFill>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Helvetica" panose="020B0604020202020204" pitchFamily="34" charset="0"/>
                          <a:cs typeface="Helvetica" panose="020B0604020202020204" pitchFamily="34" charset="0"/>
                        </a:rPr>
                        <a:t>Manual Reports</a:t>
                      </a:r>
                      <a:endParaRPr sz="1400" dirty="0">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a:latin typeface="Helvetica" panose="020B0604020202020204" pitchFamily="34" charset="0"/>
                          <a:cs typeface="Helvetica" panose="020B0604020202020204" pitchFamily="34" charset="0"/>
                        </a:rPr>
                        <a:t>Automated Analysis</a:t>
                      </a:r>
                      <a:endParaRPr sz="1400">
                        <a:latin typeface="Helvetica" panose="020B0604020202020204" pitchFamily="34" charset="0"/>
                        <a:cs typeface="Helvetica" panose="020B0604020202020204" pitchFamily="34" charset="0"/>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400" dirty="0">
                          <a:solidFill>
                            <a:srgbClr val="002060"/>
                          </a:solidFill>
                          <a:latin typeface="Helvetica" panose="020B0604020202020204" pitchFamily="34" charset="0"/>
                          <a:cs typeface="Helvetica" panose="020B0604020202020204" pitchFamily="34" charset="0"/>
                        </a:rPr>
                        <a:t>Guardian Updates</a:t>
                      </a:r>
                      <a:endParaRPr sz="1400" dirty="0">
                        <a:solidFill>
                          <a:srgbClr val="002060"/>
                        </a:solidFill>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Helvetica" panose="020B0604020202020204" pitchFamily="34" charset="0"/>
                          <a:cs typeface="Helvetica" panose="020B0604020202020204" pitchFamily="34" charset="0"/>
                        </a:rPr>
                        <a:t>Irregular Emails</a:t>
                      </a:r>
                      <a:endParaRPr sz="1400" dirty="0">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a:latin typeface="Helvetica" panose="020B0604020202020204" pitchFamily="34" charset="0"/>
                          <a:cs typeface="Helvetica" panose="020B0604020202020204" pitchFamily="34" charset="0"/>
                        </a:rPr>
                        <a:t>Real-time notification</a:t>
                      </a:r>
                      <a:endParaRPr sz="1400">
                        <a:latin typeface="Helvetica" panose="020B0604020202020204" pitchFamily="34" charset="0"/>
                        <a:cs typeface="Helvetica" panose="020B0604020202020204" pitchFamily="34" charset="0"/>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400" dirty="0">
                          <a:solidFill>
                            <a:srgbClr val="002060"/>
                          </a:solidFill>
                          <a:latin typeface="Helvetica" panose="020B0604020202020204" pitchFamily="34" charset="0"/>
                          <a:cs typeface="Helvetica" panose="020B0604020202020204" pitchFamily="34" charset="0"/>
                        </a:rPr>
                        <a:t>Performance Analysis</a:t>
                      </a:r>
                      <a:endParaRPr sz="1400" dirty="0">
                        <a:solidFill>
                          <a:srgbClr val="002060"/>
                        </a:solidFill>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Helvetica" panose="020B0604020202020204" pitchFamily="34" charset="0"/>
                          <a:cs typeface="Helvetica" panose="020B0604020202020204" pitchFamily="34" charset="0"/>
                        </a:rPr>
                        <a:t>Spreadsheet-based</a:t>
                      </a:r>
                      <a:endParaRPr sz="1400" dirty="0">
                        <a:latin typeface="Helvetica" panose="020B0604020202020204" pitchFamily="34" charset="0"/>
                        <a:cs typeface="Helvetica" panose="020B0604020202020204" pitchFamily="34" charset="0"/>
                      </a:endParaRPr>
                    </a:p>
                  </a:txBody>
                  <a:tcPr marL="91425" marR="91425" marT="91425" marB="91425"/>
                </a:tc>
                <a:tc>
                  <a:txBody>
                    <a:bodyPr/>
                    <a:lstStyle/>
                    <a:p>
                      <a:pPr marL="0" lvl="0" indent="0" algn="l" rtl="0">
                        <a:spcBef>
                          <a:spcPts val="0"/>
                        </a:spcBef>
                        <a:spcAft>
                          <a:spcPts val="0"/>
                        </a:spcAft>
                        <a:buNone/>
                      </a:pPr>
                      <a:r>
                        <a:rPr lang="en" sz="1400" dirty="0">
                          <a:latin typeface="Helvetica" panose="020B0604020202020204" pitchFamily="34" charset="0"/>
                          <a:cs typeface="Helvetica" panose="020B0604020202020204" pitchFamily="34" charset="0"/>
                        </a:rPr>
                        <a:t>AI- Driven Insights</a:t>
                      </a:r>
                      <a:endParaRPr sz="1400" dirty="0">
                        <a:latin typeface="Helvetica" panose="020B0604020202020204" pitchFamily="34" charset="0"/>
                        <a:cs typeface="Helvetica" panose="020B0604020202020204" pitchFamily="34" charset="0"/>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40640" y="22860"/>
            <a:ext cx="8328900" cy="5205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Key Learnings</a:t>
            </a:r>
            <a:endParaRPr/>
          </a:p>
        </p:txBody>
      </p:sp>
      <p:sp>
        <p:nvSpPr>
          <p:cNvPr id="185" name="Google Shape;185;p31"/>
          <p:cNvSpPr txBox="1"/>
          <p:nvPr/>
        </p:nvSpPr>
        <p:spPr>
          <a:xfrm>
            <a:off x="3067225" y="4309850"/>
            <a:ext cx="5238000" cy="3696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2500">
              <a:solidFill>
                <a:schemeClr val="dk1"/>
              </a:solidFill>
              <a:latin typeface="Helvetica Neue"/>
              <a:ea typeface="Helvetica Neue"/>
              <a:cs typeface="Helvetica Neue"/>
              <a:sym typeface="Helvetica Neue"/>
            </a:endParaRPr>
          </a:p>
        </p:txBody>
      </p:sp>
      <p:sp>
        <p:nvSpPr>
          <p:cNvPr id="187" name="Google Shape;187;p31"/>
          <p:cNvSpPr txBox="1"/>
          <p:nvPr/>
        </p:nvSpPr>
        <p:spPr>
          <a:xfrm>
            <a:off x="40640" y="543360"/>
            <a:ext cx="8328900" cy="4273440"/>
          </a:xfrm>
          <a:prstGeom prst="rect">
            <a:avLst/>
          </a:prstGeom>
          <a:solidFill>
            <a:schemeClr val="lt1"/>
          </a:solidFill>
          <a:ln>
            <a:noFill/>
          </a:ln>
        </p:spPr>
        <p:txBody>
          <a:bodyPr spcFirstLastPara="1" wrap="square" lIns="91425" tIns="91425" rIns="91425" bIns="91425" anchor="t" anchorCtr="0">
            <a:normAutofit/>
          </a:bodyPr>
          <a:lstStyle/>
          <a:p>
            <a:pPr marL="45720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457200" lvl="0" indent="-82232" algn="just" rtl="0">
              <a:spcBef>
                <a:spcPts val="0"/>
              </a:spcBef>
              <a:spcAft>
                <a:spcPts val="0"/>
              </a:spcAft>
              <a:buClr>
                <a:srgbClr val="202124"/>
              </a:buClr>
              <a:buSzPct val="100000"/>
              <a:buFont typeface="Helvetica Neue"/>
              <a:buChar char="●"/>
            </a:pPr>
            <a:r>
              <a:rPr lang="en"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rPr>
              <a:t> Learned how to connect a MongoDB, Express, React, and Node.js (MERN) stack efficiently, ensuring smooth API communication.</a:t>
            </a: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45720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457200" lvl="0" indent="-82232" algn="just" rtl="0">
              <a:spcBef>
                <a:spcPts val="0"/>
              </a:spcBef>
              <a:spcAft>
                <a:spcPts val="0"/>
              </a:spcAft>
              <a:buClr>
                <a:srgbClr val="202124"/>
              </a:buClr>
              <a:buSzPct val="100000"/>
              <a:buFont typeface="Helvetica Neue"/>
              <a:buChar char="●"/>
            </a:pPr>
            <a:r>
              <a:rPr lang="en"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rPr>
              <a:t> Improved skills in handling React state management and Axios API calls for seamless data flow</a:t>
            </a: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45720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45720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457200" lvl="0" indent="-82232" algn="just" rtl="0">
              <a:spcBef>
                <a:spcPts val="0"/>
              </a:spcBef>
              <a:spcAft>
                <a:spcPts val="0"/>
              </a:spcAft>
              <a:buClr>
                <a:srgbClr val="202124"/>
              </a:buClr>
              <a:buSzPct val="100000"/>
              <a:buFont typeface="Helvetica Neue"/>
              <a:buChar char="●"/>
            </a:pPr>
            <a:r>
              <a:rPr lang="en"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rPr>
              <a:t> Implemented secure authentication and role-based access control (RBAC) using JWT and bcrypt to manage user permissions effectively.</a:t>
            </a: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a:p>
            <a:pPr marL="0" lvl="0" indent="0" algn="just" rtl="0">
              <a:spcBef>
                <a:spcPts val="0"/>
              </a:spcBef>
              <a:spcAft>
                <a:spcPts val="0"/>
              </a:spcAft>
              <a:buNone/>
            </a:pPr>
            <a:endParaRPr dirty="0">
              <a:solidFill>
                <a:srgbClr val="202124"/>
              </a:solidFill>
              <a:highlight>
                <a:schemeClr val="lt1"/>
              </a:highlight>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40640" y="22860"/>
            <a:ext cx="8328900" cy="520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
              <a:t>Future Work</a:t>
            </a:r>
            <a:endParaRPr/>
          </a:p>
        </p:txBody>
      </p:sp>
      <p:sp>
        <p:nvSpPr>
          <p:cNvPr id="193" name="Google Shape;193;p32"/>
          <p:cNvSpPr txBox="1">
            <a:spLocks noGrp="1"/>
          </p:cNvSpPr>
          <p:nvPr>
            <p:ph type="body" idx="1"/>
          </p:nvPr>
        </p:nvSpPr>
        <p:spPr>
          <a:xfrm>
            <a:off x="0" y="130975"/>
            <a:ext cx="8868000" cy="4725300"/>
          </a:xfrm>
          <a:prstGeom prst="rect">
            <a:avLst/>
          </a:prstGeom>
        </p:spPr>
        <p:txBody>
          <a:bodyPr spcFirstLastPara="1" wrap="square" lIns="91425" tIns="45700" rIns="91425" bIns="45700" anchor="t" anchorCtr="0">
            <a:noAutofit/>
          </a:bodyPr>
          <a:lstStyle/>
          <a:p>
            <a:pPr marL="0" lvl="0" indent="0" algn="just" rtl="0">
              <a:spcBef>
                <a:spcPts val="630"/>
              </a:spcBef>
              <a:spcAft>
                <a:spcPts val="0"/>
              </a:spcAft>
              <a:buNone/>
            </a:pPr>
            <a:endParaRPr sz="1400" dirty="0">
              <a:latin typeface="Helvetica" panose="020B0604020202020204" pitchFamily="34" charset="0"/>
              <a:cs typeface="Helvetica" panose="020B0604020202020204" pitchFamily="34" charset="0"/>
            </a:endParaRPr>
          </a:p>
          <a:p>
            <a:pPr marL="457200" lvl="0" indent="-371475" algn="just" rtl="0">
              <a:spcBef>
                <a:spcPts val="630"/>
              </a:spcBef>
              <a:spcAft>
                <a:spcPts val="0"/>
              </a:spcAft>
              <a:buSzPts val="2250"/>
              <a:buChar char="●"/>
            </a:pPr>
            <a:r>
              <a:rPr lang="en" sz="1400" dirty="0">
                <a:latin typeface="Helvetica" panose="020B0604020202020204" pitchFamily="34" charset="0"/>
                <a:cs typeface="Helvetica" panose="020B0604020202020204" pitchFamily="34" charset="0"/>
              </a:rPr>
              <a:t>Implement Real-Time Notifications using WebSockets or libraries like Socket.IO to instantly inform users (students, mentors, guardians) of important updates.</a:t>
            </a:r>
            <a:endParaRPr sz="1400" dirty="0">
              <a:latin typeface="Helvetica" panose="020B0604020202020204" pitchFamily="34" charset="0"/>
              <a:cs typeface="Helvetica" panose="020B0604020202020204" pitchFamily="34" charset="0"/>
            </a:endParaRPr>
          </a:p>
          <a:p>
            <a:pPr marL="457200" lvl="0" indent="-371475" algn="just" rtl="0">
              <a:spcBef>
                <a:spcPts val="0"/>
              </a:spcBef>
              <a:spcAft>
                <a:spcPts val="0"/>
              </a:spcAft>
              <a:buSzPts val="2250"/>
              <a:buChar char="●"/>
            </a:pPr>
            <a:r>
              <a:rPr lang="en" sz="1400" dirty="0">
                <a:latin typeface="Helvetica" panose="020B0604020202020204" pitchFamily="34" charset="0"/>
                <a:cs typeface="Helvetica" panose="020B0604020202020204" pitchFamily="34" charset="0"/>
              </a:rPr>
              <a:t>Integrate Advanced Analytics with charts and dashboards to provide deeper insights into student performance and mentoring effectiveness.</a:t>
            </a:r>
            <a:endParaRPr sz="1400" dirty="0">
              <a:latin typeface="Helvetica" panose="020B0604020202020204" pitchFamily="34" charset="0"/>
              <a:cs typeface="Helvetica" panose="020B0604020202020204" pitchFamily="34" charset="0"/>
            </a:endParaRPr>
          </a:p>
          <a:p>
            <a:pPr marL="457200" lvl="0" indent="-371475" algn="just" rtl="0">
              <a:spcBef>
                <a:spcPts val="0"/>
              </a:spcBef>
              <a:spcAft>
                <a:spcPts val="0"/>
              </a:spcAft>
              <a:buSzPts val="2250"/>
              <a:buChar char="●"/>
            </a:pPr>
            <a:r>
              <a:rPr lang="en" sz="1400" dirty="0">
                <a:latin typeface="Helvetica" panose="020B0604020202020204" pitchFamily="34" charset="0"/>
                <a:cs typeface="Helvetica" panose="020B0604020202020204" pitchFamily="34" charset="0"/>
              </a:rPr>
              <a:t>Add Admin Panel for managing users, roles, permissions, and overall system settings with a clean UI and access control.</a:t>
            </a:r>
            <a:endParaRPr sz="1400" dirty="0">
              <a:latin typeface="Helvetica" panose="020B0604020202020204" pitchFamily="34" charset="0"/>
              <a:cs typeface="Helvetica" panose="020B0604020202020204" pitchFamily="34" charset="0"/>
            </a:endParaRPr>
          </a:p>
          <a:p>
            <a:pPr marL="457200" lvl="0" indent="-371475" algn="just" rtl="0">
              <a:spcBef>
                <a:spcPts val="0"/>
              </a:spcBef>
              <a:spcAft>
                <a:spcPts val="0"/>
              </a:spcAft>
              <a:buSzPts val="2250"/>
              <a:buChar char="●"/>
            </a:pPr>
            <a:r>
              <a:rPr lang="en" sz="1400" dirty="0">
                <a:latin typeface="Helvetica" panose="020B0604020202020204" pitchFamily="34" charset="0"/>
                <a:cs typeface="Helvetica" panose="020B0604020202020204" pitchFamily="34" charset="0"/>
              </a:rPr>
              <a:t>Support Multi-Institution Access so the app can scale across different colleges/schools with institution-specific data segregation.</a:t>
            </a:r>
            <a:endParaRPr sz="1400" dirty="0">
              <a:latin typeface="Helvetica" panose="020B0604020202020204" pitchFamily="34" charset="0"/>
              <a:cs typeface="Helvetica" panose="020B0604020202020204" pitchFamily="34" charset="0"/>
            </a:endParaRPr>
          </a:p>
          <a:p>
            <a:pPr marL="0" lvl="0" indent="0" algn="just" rtl="0">
              <a:spcBef>
                <a:spcPts val="630"/>
              </a:spcBef>
              <a:spcAft>
                <a:spcPts val="0"/>
              </a:spcAft>
              <a:buNone/>
            </a:pPr>
            <a:endParaRPr sz="1400" dirty="0">
              <a:latin typeface="Helvetica" panose="020B0604020202020204" pitchFamily="34" charset="0"/>
              <a:cs typeface="Helvetica"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40640" y="22860"/>
            <a:ext cx="8328900" cy="520500"/>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7" lvl="0" indent="0" algn="l" rtl="0">
              <a:lnSpc>
                <a:spcPct val="100000"/>
              </a:lnSpc>
              <a:spcBef>
                <a:spcPts val="0"/>
              </a:spcBef>
              <a:spcAft>
                <a:spcPts val="0"/>
              </a:spcAft>
              <a:buSzPts val="1400"/>
              <a:buNone/>
            </a:pPr>
            <a:r>
              <a:rPr lang="en"/>
              <a:t>Work Contribution and Attendance</a:t>
            </a:r>
            <a:endParaRPr b="0"/>
          </a:p>
        </p:txBody>
      </p:sp>
      <p:sp>
        <p:nvSpPr>
          <p:cNvPr id="199" name="Google Shape;199;p33"/>
          <p:cNvSpPr txBox="1"/>
          <p:nvPr/>
        </p:nvSpPr>
        <p:spPr>
          <a:xfrm>
            <a:off x="77118" y="603173"/>
            <a:ext cx="8956800" cy="38793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b="0" i="0" u="none" strike="noStrike" cap="none">
              <a:solidFill>
                <a:schemeClr val="dk1"/>
              </a:solidFill>
              <a:latin typeface="Helvetica Neue"/>
              <a:ea typeface="Helvetica Neue"/>
              <a:cs typeface="Helvetica Neue"/>
              <a:sym typeface="Helvetica Neue"/>
            </a:endParaRPr>
          </a:p>
        </p:txBody>
      </p:sp>
      <p:graphicFrame>
        <p:nvGraphicFramePr>
          <p:cNvPr id="200" name="Google Shape;200;p33"/>
          <p:cNvGraphicFramePr/>
          <p:nvPr>
            <p:extLst>
              <p:ext uri="{D42A27DB-BD31-4B8C-83A1-F6EECF244321}">
                <p14:modId xmlns:p14="http://schemas.microsoft.com/office/powerpoint/2010/main" val="3918553283"/>
              </p:ext>
            </p:extLst>
          </p:nvPr>
        </p:nvGraphicFramePr>
        <p:xfrm>
          <a:off x="77093" y="603163"/>
          <a:ext cx="8838475" cy="4081430"/>
        </p:xfrm>
        <a:graphic>
          <a:graphicData uri="http://schemas.openxmlformats.org/drawingml/2006/table">
            <a:tbl>
              <a:tblPr firstRow="1" bandRow="1">
                <a:noFill/>
                <a:tableStyleId>{BA632069-D384-45B1-B648-2ED2F8944A77}</a:tableStyleId>
              </a:tblPr>
              <a:tblGrid>
                <a:gridCol w="794350">
                  <a:extLst>
                    <a:ext uri="{9D8B030D-6E8A-4147-A177-3AD203B41FA5}">
                      <a16:colId xmlns:a16="http://schemas.microsoft.com/office/drawing/2014/main" val="20000"/>
                    </a:ext>
                  </a:extLst>
                </a:gridCol>
                <a:gridCol w="871500">
                  <a:extLst>
                    <a:ext uri="{9D8B030D-6E8A-4147-A177-3AD203B41FA5}">
                      <a16:colId xmlns:a16="http://schemas.microsoft.com/office/drawing/2014/main" val="20001"/>
                    </a:ext>
                  </a:extLst>
                </a:gridCol>
                <a:gridCol w="4228650">
                  <a:extLst>
                    <a:ext uri="{9D8B030D-6E8A-4147-A177-3AD203B41FA5}">
                      <a16:colId xmlns:a16="http://schemas.microsoft.com/office/drawing/2014/main" val="20002"/>
                    </a:ext>
                  </a:extLst>
                </a:gridCol>
                <a:gridCol w="1129200">
                  <a:extLst>
                    <a:ext uri="{9D8B030D-6E8A-4147-A177-3AD203B41FA5}">
                      <a16:colId xmlns:a16="http://schemas.microsoft.com/office/drawing/2014/main" val="20003"/>
                    </a:ext>
                  </a:extLst>
                </a:gridCol>
                <a:gridCol w="779775">
                  <a:extLst>
                    <a:ext uri="{9D8B030D-6E8A-4147-A177-3AD203B41FA5}">
                      <a16:colId xmlns:a16="http://schemas.microsoft.com/office/drawing/2014/main" val="20004"/>
                    </a:ext>
                  </a:extLst>
                </a:gridCol>
                <a:gridCol w="1035000">
                  <a:extLst>
                    <a:ext uri="{9D8B030D-6E8A-4147-A177-3AD203B41FA5}">
                      <a16:colId xmlns:a16="http://schemas.microsoft.com/office/drawing/2014/main" val="20005"/>
                    </a:ext>
                  </a:extLst>
                </a:gridCol>
              </a:tblGrid>
              <a:tr h="211800">
                <a:tc gridSpan="6">
                  <a:txBody>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Helvetica Neue"/>
                          <a:ea typeface="Helvetica Neue"/>
                          <a:cs typeface="Helvetica Neue"/>
                          <a:sym typeface="Helvetica Neue"/>
                        </a:rPr>
                        <a:t>GitHub Repository URL: </a:t>
                      </a:r>
                      <a:r>
                        <a:rPr lang="en" sz="1000" b="1" i="0" u="sng" strike="noStrike" cap="none">
                          <a:solidFill>
                            <a:schemeClr val="hlink"/>
                          </a:solidFill>
                          <a:latin typeface="Helvetica Neue"/>
                          <a:ea typeface="Helvetica Neue"/>
                          <a:cs typeface="Helvetica Neue"/>
                          <a:sym typeface="Helvetica Neue"/>
                          <a:hlinkClick r:id="rId3"/>
                        </a:rPr>
                        <a:t>https://github.com/mkr-29/auto-acad</a:t>
                      </a:r>
                      <a:r>
                        <a:rPr lang="en" sz="1000" b="1" i="0" u="none" strike="noStrike" cap="none">
                          <a:solidFill>
                            <a:schemeClr val="dk1"/>
                          </a:solidFill>
                          <a:latin typeface="Helvetica Neue"/>
                          <a:ea typeface="Helvetica Neue"/>
                          <a:cs typeface="Helvetica Neue"/>
                          <a:sym typeface="Helvetica Neue"/>
                        </a:rPr>
                        <a:t>  and  </a:t>
                      </a:r>
                      <a:r>
                        <a:rPr lang="en" sz="1000" b="1" i="0" u="sng" strike="noStrike" cap="none">
                          <a:solidFill>
                            <a:schemeClr val="hlink"/>
                          </a:solidFill>
                          <a:latin typeface="Helvetica Neue"/>
                          <a:ea typeface="Helvetica Neue"/>
                          <a:cs typeface="Helvetica Neue"/>
                          <a:sym typeface="Helvetica Neue"/>
                          <a:hlinkClick r:id="rId4"/>
                        </a:rPr>
                        <a:t>https://github.com/mkr-29/auto-acad-backend</a:t>
                      </a:r>
                      <a:endParaRPr sz="1100" u="none" strike="noStrike" cap="none"/>
                    </a:p>
                  </a:txBody>
                  <a:tcPr marL="91450" marR="91450" marT="34300" marB="34300" anchor="ctr">
                    <a:solidFill>
                      <a:srgbClr val="D5D59B"/>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7025">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Team Member</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Roll No.</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Work Done</a:t>
                      </a:r>
                      <a:endParaRPr sz="1100" u="none" strike="noStrike" cap="none"/>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(provide complete details)</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chemeClr val="dk1"/>
                        </a:buClr>
                        <a:buSzPts val="1000"/>
                        <a:buFont typeface="Helvetica Neue"/>
                        <a:buNone/>
                      </a:pPr>
                      <a:r>
                        <a:rPr lang="en" sz="1000" b="0" i="0" u="none" strike="noStrike" cap="none">
                          <a:solidFill>
                            <a:schemeClr val="dk1"/>
                          </a:solidFill>
                          <a:latin typeface="Helvetica Neue"/>
                          <a:ea typeface="Helvetica Neue"/>
                          <a:cs typeface="Helvetica Neue"/>
                          <a:sym typeface="Helvetica Neue"/>
                        </a:rPr>
                        <a:t>Work Contribution (%)</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Lines of Code</a:t>
                      </a:r>
                      <a:endParaRPr sz="1100" u="none" strike="noStrike" cap="none"/>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(LoC)</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Lab Attendance (%)</a:t>
                      </a:r>
                      <a:endParaRPr sz="1100" u="none" strike="noStrike" cap="none"/>
                    </a:p>
                  </a:txBody>
                  <a:tcPr marL="91450" marR="91450" marT="34300" marB="34300">
                    <a:solidFill>
                      <a:srgbClr val="D5D59B"/>
                    </a:solidFill>
                  </a:tcPr>
                </a:tc>
                <a:extLst>
                  <a:ext uri="{0D108BD9-81ED-4DB2-BD59-A6C34878D82A}">
                    <a16:rowId xmlns:a16="http://schemas.microsoft.com/office/drawing/2014/main" val="10001"/>
                  </a:ext>
                </a:extLst>
              </a:tr>
              <a:tr h="1206375">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1.</a:t>
                      </a:r>
                      <a:endParaRPr sz="11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a:latin typeface="Helvetica Neue"/>
                          <a:ea typeface="Helvetica Neue"/>
                          <a:cs typeface="Helvetica Neue"/>
                          <a:sym typeface="Helvetica Neue"/>
                        </a:rPr>
                        <a:t>211317</a:t>
                      </a:r>
                      <a:endParaRPr sz="1000" b="0" i="0" u="none" strike="noStrike" cap="none">
                        <a:latin typeface="Helvetica Neue"/>
                        <a:ea typeface="Helvetica Neue"/>
                        <a:cs typeface="Helvetica Neue"/>
                        <a:sym typeface="Helvetica Neue"/>
                      </a:endParaRPr>
                    </a:p>
                  </a:txBody>
                  <a:tcPr marL="91450" marR="91450" marT="34300" marB="34300">
                    <a:solidFill>
                      <a:srgbClr val="F4F9ED"/>
                    </a:solidFill>
                  </a:tcPr>
                </a:tc>
                <a:tc>
                  <a:txBody>
                    <a:bodyPr/>
                    <a:lstStyle/>
                    <a:p>
                      <a:pPr marL="0" lvl="0" indent="-53975" algn="just" rtl="0">
                        <a:spcBef>
                          <a:spcPts val="0"/>
                        </a:spcBef>
                        <a:spcAft>
                          <a:spcPts val="0"/>
                        </a:spcAft>
                        <a:buClr>
                          <a:schemeClr val="dk1"/>
                        </a:buClr>
                        <a:buSzPts val="850"/>
                        <a:buChar char="•"/>
                      </a:pPr>
                      <a:r>
                        <a:rPr lang="en" sz="850" dirty="0"/>
                        <a:t> Project Planning &amp; Requirement Analysis</a:t>
                      </a:r>
                      <a:endParaRPr sz="850" dirty="0"/>
                    </a:p>
                    <a:p>
                      <a:pPr marL="0" lvl="0" indent="-53975" algn="just" rtl="0">
                        <a:spcBef>
                          <a:spcPts val="0"/>
                        </a:spcBef>
                        <a:spcAft>
                          <a:spcPts val="0"/>
                        </a:spcAft>
                        <a:buSzPts val="850"/>
                        <a:buFont typeface="Arial"/>
                        <a:buChar char="•"/>
                      </a:pPr>
                      <a:r>
                        <a:rPr lang="en" sz="850" dirty="0">
                          <a:latin typeface="Arial"/>
                          <a:ea typeface="Arial"/>
                          <a:cs typeface="Arial"/>
                          <a:sym typeface="Arial"/>
                        </a:rPr>
                        <a:t> Conducted </a:t>
                      </a:r>
                      <a:r>
                        <a:rPr lang="en" sz="850" b="1" dirty="0">
                          <a:latin typeface="Arial"/>
                          <a:ea typeface="Arial"/>
                          <a:cs typeface="Arial"/>
                          <a:sym typeface="Arial"/>
                        </a:rPr>
                        <a:t>requirement analysis</a:t>
                      </a:r>
                      <a:r>
                        <a:rPr lang="en" sz="850" dirty="0">
                          <a:latin typeface="Arial"/>
                          <a:ea typeface="Arial"/>
                          <a:cs typeface="Arial"/>
                          <a:sym typeface="Arial"/>
                        </a:rPr>
                        <a:t> through discussions with mentors and educators to align platform features with their needs.</a:t>
                      </a:r>
                      <a:endParaRPr sz="850" dirty="0">
                        <a:latin typeface="Arial"/>
                        <a:ea typeface="Arial"/>
                        <a:cs typeface="Arial"/>
                        <a:sym typeface="Arial"/>
                      </a:endParaRPr>
                    </a:p>
                    <a:p>
                      <a:pPr marL="0" lvl="0" indent="-53975" algn="just" rtl="0">
                        <a:spcBef>
                          <a:spcPts val="0"/>
                        </a:spcBef>
                        <a:spcAft>
                          <a:spcPts val="0"/>
                        </a:spcAft>
                        <a:buSzPts val="850"/>
                        <a:buFont typeface="Arial"/>
                        <a:buChar char="•"/>
                      </a:pPr>
                      <a:r>
                        <a:rPr lang="en" sz="850" dirty="0">
                          <a:latin typeface="Arial"/>
                          <a:ea typeface="Arial"/>
                          <a:cs typeface="Arial"/>
                          <a:sym typeface="Arial"/>
                        </a:rPr>
                        <a:t> Integrated </a:t>
                      </a:r>
                      <a:r>
                        <a:rPr lang="en" sz="850" b="1" dirty="0">
                          <a:latin typeface="Arial"/>
                          <a:ea typeface="Arial"/>
                          <a:cs typeface="Arial"/>
                          <a:sym typeface="Arial"/>
                        </a:rPr>
                        <a:t>JWT authentication &amp; bcrypt</a:t>
                      </a:r>
                      <a:r>
                        <a:rPr lang="en" sz="850" dirty="0">
                          <a:latin typeface="Arial"/>
                          <a:ea typeface="Arial"/>
                          <a:cs typeface="Arial"/>
                          <a:sym typeface="Arial"/>
                        </a:rPr>
                        <a:t> for password security and access control.</a:t>
                      </a:r>
                      <a:endParaRPr sz="850" dirty="0">
                        <a:latin typeface="Arial"/>
                        <a:ea typeface="Arial"/>
                        <a:cs typeface="Arial"/>
                        <a:sym typeface="Arial"/>
                      </a:endParaRPr>
                    </a:p>
                    <a:p>
                      <a:pPr marL="0" lvl="0" indent="-53975" algn="just" rtl="0">
                        <a:spcBef>
                          <a:spcPts val="0"/>
                        </a:spcBef>
                        <a:spcAft>
                          <a:spcPts val="0"/>
                        </a:spcAft>
                        <a:buSzPts val="850"/>
                        <a:buFont typeface="Arial"/>
                        <a:buChar char="•"/>
                      </a:pPr>
                      <a:r>
                        <a:rPr lang="en" sz="850" dirty="0">
                          <a:latin typeface="Arial"/>
                          <a:ea typeface="Arial"/>
                          <a:cs typeface="Arial"/>
                          <a:sym typeface="Arial"/>
                        </a:rPr>
                        <a:t> Frontend Development &amp; UI/UX Design</a:t>
                      </a:r>
                      <a:endParaRPr sz="850" dirty="0">
                        <a:latin typeface="Arial"/>
                        <a:ea typeface="Arial"/>
                        <a:cs typeface="Arial"/>
                        <a:sym typeface="Arial"/>
                      </a:endParaRPr>
                    </a:p>
                    <a:p>
                      <a:pPr marL="0" lvl="0" indent="-53975" algn="just" rtl="0">
                        <a:spcBef>
                          <a:spcPts val="0"/>
                        </a:spcBef>
                        <a:spcAft>
                          <a:spcPts val="0"/>
                        </a:spcAft>
                        <a:buSzPts val="850"/>
                        <a:buFont typeface="Arial"/>
                        <a:buChar char="•"/>
                      </a:pPr>
                      <a:r>
                        <a:rPr lang="en" sz="850" dirty="0">
                          <a:latin typeface="Arial"/>
                          <a:ea typeface="Arial"/>
                          <a:cs typeface="Arial"/>
                          <a:sym typeface="Arial"/>
                        </a:rPr>
                        <a:t> Backend Development</a:t>
                      </a:r>
                    </a:p>
                    <a:p>
                      <a:pPr marL="0" marR="0" lvl="0" indent="-53975" algn="just" defTabSz="914400" rtl="0" eaLnBrk="1" fontAlgn="auto" latinLnBrk="0" hangingPunct="1">
                        <a:lnSpc>
                          <a:spcPct val="100000"/>
                        </a:lnSpc>
                        <a:spcBef>
                          <a:spcPts val="0"/>
                        </a:spcBef>
                        <a:spcAft>
                          <a:spcPts val="0"/>
                        </a:spcAft>
                        <a:buClr>
                          <a:srgbClr val="000000"/>
                        </a:buClr>
                        <a:buSzPts val="850"/>
                        <a:buFont typeface="Arial"/>
                        <a:buChar char="•"/>
                        <a:tabLst/>
                        <a:defRPr/>
                      </a:pPr>
                      <a:r>
                        <a:rPr lang="en-US" sz="850" dirty="0">
                          <a:latin typeface="Arial"/>
                          <a:ea typeface="Arial"/>
                          <a:cs typeface="Arial"/>
                          <a:sym typeface="Arial"/>
                        </a:rPr>
                        <a:t> Developed a </a:t>
                      </a:r>
                      <a:r>
                        <a:rPr lang="en-US" sz="850" b="1" dirty="0">
                          <a:latin typeface="Arial"/>
                          <a:ea typeface="Arial"/>
                          <a:cs typeface="Arial"/>
                          <a:sym typeface="Arial"/>
                        </a:rPr>
                        <a:t>Node.js and Express-based backend</a:t>
                      </a:r>
                      <a:r>
                        <a:rPr lang="en-US" sz="850" dirty="0">
                          <a:latin typeface="Arial"/>
                          <a:ea typeface="Arial"/>
                          <a:cs typeface="Arial"/>
                          <a:sym typeface="Arial"/>
                        </a:rPr>
                        <a:t> with MongoDB Atlas for scalable data management.</a:t>
                      </a:r>
                    </a:p>
                    <a:p>
                      <a:pPr marL="0" marR="0" lvl="0" indent="-53975" algn="just" defTabSz="914400" rtl="0" eaLnBrk="1" fontAlgn="auto" latinLnBrk="0" hangingPunct="1">
                        <a:lnSpc>
                          <a:spcPct val="100000"/>
                        </a:lnSpc>
                        <a:spcBef>
                          <a:spcPts val="0"/>
                        </a:spcBef>
                        <a:spcAft>
                          <a:spcPts val="0"/>
                        </a:spcAft>
                        <a:buClr>
                          <a:srgbClr val="000000"/>
                        </a:buClr>
                        <a:buSzPts val="850"/>
                        <a:buFont typeface="Arial"/>
                        <a:buChar char="•"/>
                        <a:tabLst/>
                        <a:defRPr/>
                      </a:pPr>
                      <a:r>
                        <a:rPr lang="en-US" sz="850" dirty="0">
                          <a:latin typeface="Arial"/>
                          <a:ea typeface="Arial"/>
                          <a:cs typeface="Arial"/>
                          <a:sym typeface="Arial"/>
                        </a:rPr>
                        <a:t> Deployed the system on a cloud platform ensuring accessibility.</a:t>
                      </a:r>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60</a:t>
                      </a:r>
                      <a:endParaRPr sz="1000" b="0" i="0" u="none" strike="noStrike" cap="none" dirty="0">
                        <a:latin typeface="Helvetica Neue"/>
                        <a:ea typeface="Helvetica Neue"/>
                        <a:cs typeface="Helvetica Neue"/>
                        <a:sym typeface="Helvetica Neue"/>
                      </a:endParaRPr>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8000+</a:t>
                      </a:r>
                      <a:endParaRPr sz="1000" b="0" i="0" u="none" strike="noStrike" cap="none" dirty="0">
                        <a:latin typeface="Helvetica Neue"/>
                        <a:ea typeface="Helvetica Neue"/>
                        <a:cs typeface="Helvetica Neue"/>
                        <a:sym typeface="Helvetica Neue"/>
                      </a:endParaRPr>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80</a:t>
                      </a:r>
                      <a:endParaRPr sz="1000" b="0" i="0" u="none" strike="noStrike" cap="none" dirty="0">
                        <a:latin typeface="Helvetica Neue"/>
                        <a:ea typeface="Helvetica Neue"/>
                        <a:cs typeface="Helvetica Neue"/>
                        <a:sym typeface="Helvetica Neue"/>
                      </a:endParaRPr>
                    </a:p>
                  </a:txBody>
                  <a:tcPr marL="91450" marR="91450" marT="34300" marB="34300">
                    <a:solidFill>
                      <a:srgbClr val="F4F9ED"/>
                    </a:solidFill>
                  </a:tcPr>
                </a:tc>
                <a:extLst>
                  <a:ext uri="{0D108BD9-81ED-4DB2-BD59-A6C34878D82A}">
                    <a16:rowId xmlns:a16="http://schemas.microsoft.com/office/drawing/2014/main" val="10002"/>
                  </a:ext>
                </a:extLst>
              </a:tr>
              <a:tr h="972617">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2.</a:t>
                      </a:r>
                      <a:endParaRPr sz="1100" u="none" strike="noStrike" cap="none"/>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900" dirty="0">
                          <a:latin typeface="Helvetica Neue"/>
                          <a:ea typeface="Helvetica Neue"/>
                          <a:cs typeface="Helvetica Neue"/>
                          <a:sym typeface="Helvetica Neue"/>
                        </a:rPr>
                        <a:t>211339</a:t>
                      </a:r>
                      <a:endParaRPr sz="900" b="0" i="0" u="none" strike="noStrike" cap="none" dirty="0">
                        <a:latin typeface="Helvetica Neue"/>
                        <a:ea typeface="Helvetica Neue"/>
                        <a:cs typeface="Helvetica Neue"/>
                        <a:sym typeface="Helvetica Neue"/>
                      </a:endParaRPr>
                    </a:p>
                  </a:txBody>
                  <a:tcPr marL="91450" marR="91450" marT="34300" marB="34300">
                    <a:solidFill>
                      <a:srgbClr val="F0F0DD"/>
                    </a:solidFill>
                  </a:tcPr>
                </a:tc>
                <a:tc>
                  <a:txBody>
                    <a:bodyPr/>
                    <a:lstStyle/>
                    <a:p>
                      <a:pPr marL="0" marR="0" lvl="0" indent="-53975" algn="just" rtl="0">
                        <a:lnSpc>
                          <a:spcPct val="100000"/>
                        </a:lnSpc>
                        <a:spcBef>
                          <a:spcPts val="0"/>
                        </a:spcBef>
                        <a:spcAft>
                          <a:spcPts val="0"/>
                        </a:spcAft>
                        <a:buClr>
                          <a:schemeClr val="dk1"/>
                        </a:buClr>
                        <a:buSzPts val="850"/>
                        <a:buFont typeface="Arial"/>
                        <a:buChar char="•"/>
                      </a:pPr>
                      <a:r>
                        <a:rPr lang="en" sz="850" dirty="0">
                          <a:latin typeface="Helvetica Neue"/>
                          <a:ea typeface="Helvetica Neue"/>
                          <a:cs typeface="Helvetica Neue"/>
                          <a:sym typeface="Helvetica Neue"/>
                        </a:rPr>
                        <a:t>Backend Development &amp; Security Implementation</a:t>
                      </a:r>
                      <a:endParaRPr sz="850" dirty="0">
                        <a:latin typeface="Helvetica Neue"/>
                        <a:ea typeface="Helvetica Neue"/>
                        <a:cs typeface="Helvetica Neue"/>
                        <a:sym typeface="Helvetica Neue"/>
                      </a:endParaRPr>
                    </a:p>
                    <a:p>
                      <a:pPr marL="0" marR="0" lvl="0" indent="-53975" algn="just" rtl="0">
                        <a:lnSpc>
                          <a:spcPct val="100000"/>
                        </a:lnSpc>
                        <a:spcBef>
                          <a:spcPts val="0"/>
                        </a:spcBef>
                        <a:spcAft>
                          <a:spcPts val="0"/>
                        </a:spcAft>
                        <a:buSzPts val="850"/>
                        <a:buFont typeface="Arial"/>
                        <a:buChar char="•"/>
                      </a:pPr>
                      <a:r>
                        <a:rPr lang="en" sz="850" dirty="0">
                          <a:latin typeface="Arial"/>
                          <a:ea typeface="Arial"/>
                          <a:cs typeface="Arial"/>
                          <a:sym typeface="Arial"/>
                        </a:rPr>
                        <a:t>Implemented </a:t>
                      </a:r>
                      <a:r>
                        <a:rPr lang="en" sz="850" b="1" dirty="0">
                          <a:latin typeface="Arial"/>
                          <a:ea typeface="Arial"/>
                          <a:cs typeface="Arial"/>
                          <a:sym typeface="Arial"/>
                        </a:rPr>
                        <a:t>Role-Based Access Control (RBAC)</a:t>
                      </a:r>
                      <a:r>
                        <a:rPr lang="en" sz="850" dirty="0">
                          <a:latin typeface="Arial"/>
                          <a:ea typeface="Arial"/>
                          <a:cs typeface="Arial"/>
                          <a:sym typeface="Arial"/>
                        </a:rPr>
                        <a:t> for secure user authentication (mentors, students, guardians).</a:t>
                      </a:r>
                      <a:endParaRPr sz="850" dirty="0">
                        <a:latin typeface="Arial"/>
                        <a:ea typeface="Arial"/>
                        <a:cs typeface="Arial"/>
                        <a:sym typeface="Arial"/>
                      </a:endParaRPr>
                    </a:p>
                    <a:p>
                      <a:pPr marL="0" marR="0" lvl="0" indent="-53975" algn="just" rtl="0">
                        <a:lnSpc>
                          <a:spcPct val="100000"/>
                        </a:lnSpc>
                        <a:spcBef>
                          <a:spcPts val="0"/>
                        </a:spcBef>
                        <a:spcAft>
                          <a:spcPts val="0"/>
                        </a:spcAft>
                        <a:buSzPts val="850"/>
                        <a:buFont typeface="Arial"/>
                        <a:buChar char="•"/>
                      </a:pPr>
                      <a:r>
                        <a:rPr lang="en" sz="850" dirty="0">
                          <a:latin typeface="Arial"/>
                          <a:ea typeface="Arial"/>
                          <a:cs typeface="Arial"/>
                          <a:sym typeface="Arial"/>
                        </a:rPr>
                        <a:t>Conducted </a:t>
                      </a:r>
                      <a:r>
                        <a:rPr lang="en" sz="850" b="1" dirty="0">
                          <a:latin typeface="Arial"/>
                          <a:ea typeface="Arial"/>
                          <a:cs typeface="Arial"/>
                          <a:sym typeface="Arial"/>
                        </a:rPr>
                        <a:t>requirement gathering</a:t>
                      </a:r>
                      <a:r>
                        <a:rPr lang="en" sz="850" dirty="0">
                          <a:latin typeface="Arial"/>
                          <a:ea typeface="Arial"/>
                          <a:cs typeface="Arial"/>
                          <a:sym typeface="Arial"/>
                        </a:rPr>
                        <a:t> for academic data automation and role-based access.</a:t>
                      </a:r>
                      <a:endParaRPr lang="en" sz="900" b="0" i="0" u="none" strike="noStrike" cap="none" dirty="0">
                        <a:latin typeface="Helvetica Neue"/>
                        <a:ea typeface="Arial"/>
                        <a:cs typeface="Arial"/>
                        <a:sym typeface="Helvetica Neue"/>
                      </a:endParaRPr>
                    </a:p>
                    <a:p>
                      <a:pPr marL="0" marR="0" lvl="0" indent="-53975" algn="just" defTabSz="914400" rtl="0" eaLnBrk="1" fontAlgn="auto" latinLnBrk="0" hangingPunct="1">
                        <a:lnSpc>
                          <a:spcPct val="100000"/>
                        </a:lnSpc>
                        <a:spcBef>
                          <a:spcPts val="0"/>
                        </a:spcBef>
                        <a:spcAft>
                          <a:spcPts val="0"/>
                        </a:spcAft>
                        <a:buClr>
                          <a:srgbClr val="000000"/>
                        </a:buClr>
                        <a:buSzPts val="850"/>
                        <a:buFont typeface="Arial"/>
                        <a:buChar char="•"/>
                        <a:tabLst/>
                        <a:defRPr/>
                      </a:pPr>
                      <a:r>
                        <a:rPr lang="en-US" sz="850" dirty="0">
                          <a:latin typeface="Arial"/>
                          <a:ea typeface="Arial"/>
                          <a:cs typeface="Arial"/>
                          <a:sym typeface="Arial"/>
                        </a:rPr>
                        <a:t>Defined the </a:t>
                      </a:r>
                      <a:r>
                        <a:rPr lang="en-US" sz="850" b="1" dirty="0">
                          <a:latin typeface="Arial"/>
                          <a:ea typeface="Arial"/>
                          <a:cs typeface="Arial"/>
                          <a:sym typeface="Arial"/>
                        </a:rPr>
                        <a:t>core objectives</a:t>
                      </a:r>
                      <a:r>
                        <a:rPr lang="en-US" sz="850" dirty="0">
                          <a:latin typeface="Arial"/>
                          <a:ea typeface="Arial"/>
                          <a:cs typeface="Arial"/>
                          <a:sym typeface="Arial"/>
                        </a:rPr>
                        <a:t> of </a:t>
                      </a:r>
                      <a:r>
                        <a:rPr lang="en-US" sz="850" dirty="0" err="1">
                          <a:latin typeface="Arial"/>
                          <a:ea typeface="Arial"/>
                          <a:cs typeface="Arial"/>
                          <a:sym typeface="Arial"/>
                        </a:rPr>
                        <a:t>AutoAcad</a:t>
                      </a:r>
                      <a:r>
                        <a:rPr lang="en-US" sz="850" dirty="0">
                          <a:latin typeface="Arial"/>
                          <a:ea typeface="Arial"/>
                          <a:cs typeface="Arial"/>
                          <a:sym typeface="Arial"/>
                        </a:rPr>
                        <a:t>, focusing on academic data automation and mentoring enhancement.</a:t>
                      </a:r>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20</a:t>
                      </a:r>
                      <a:endParaRPr sz="1000" b="0" i="0" u="none" strike="noStrike" cap="none" dirty="0">
                        <a:latin typeface="Helvetica Neue"/>
                        <a:ea typeface="Helvetica Neue"/>
                        <a:cs typeface="Helvetica Neue"/>
                        <a:sym typeface="Helvetica Neue"/>
                      </a:endParaRPr>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1000</a:t>
                      </a:r>
                      <a:endParaRPr sz="1000" b="0" i="0" u="none" strike="noStrike" cap="none" dirty="0">
                        <a:latin typeface="Helvetica Neue"/>
                        <a:ea typeface="Helvetica Neue"/>
                        <a:cs typeface="Helvetica Neue"/>
                        <a:sym typeface="Helvetica Neue"/>
                      </a:endParaRPr>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latin typeface="Helvetica Neue"/>
                          <a:ea typeface="Helvetica Neue"/>
                          <a:cs typeface="Helvetica Neue"/>
                          <a:sym typeface="Helvetica Neue"/>
                        </a:rPr>
                        <a:t>30.55</a:t>
                      </a:r>
                      <a:endParaRPr sz="1000" b="0" i="0" u="none" strike="noStrike" cap="none">
                        <a:latin typeface="Helvetica Neue"/>
                        <a:ea typeface="Helvetica Neue"/>
                        <a:cs typeface="Helvetica Neue"/>
                        <a:sym typeface="Helvetica Neue"/>
                      </a:endParaRPr>
                    </a:p>
                  </a:txBody>
                  <a:tcPr marL="91450" marR="91450" marT="34300" marB="34300">
                    <a:solidFill>
                      <a:srgbClr val="F0F0DD"/>
                    </a:solidFill>
                  </a:tcPr>
                </a:tc>
                <a:extLst>
                  <a:ext uri="{0D108BD9-81ED-4DB2-BD59-A6C34878D82A}">
                    <a16:rowId xmlns:a16="http://schemas.microsoft.com/office/drawing/2014/main" val="10003"/>
                  </a:ext>
                </a:extLst>
              </a:tr>
              <a:tr h="995250">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3.</a:t>
                      </a:r>
                      <a:endParaRPr sz="11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a:latin typeface="Helvetica Neue"/>
                          <a:ea typeface="Helvetica Neue"/>
                          <a:cs typeface="Helvetica Neue"/>
                          <a:sym typeface="Helvetica Neue"/>
                        </a:rPr>
                        <a:t>211342</a:t>
                      </a:r>
                      <a:endParaRPr sz="1000" b="0" i="0" u="none" strike="noStrike" cap="none">
                        <a:latin typeface="Helvetica Neue"/>
                        <a:ea typeface="Helvetica Neue"/>
                        <a:cs typeface="Helvetica Neue"/>
                        <a:sym typeface="Helvetica Neue"/>
                      </a:endParaRPr>
                    </a:p>
                  </a:txBody>
                  <a:tcPr marL="91450" marR="91450" marT="34300" marB="34300">
                    <a:solidFill>
                      <a:srgbClr val="F4F9ED"/>
                    </a:solidFill>
                  </a:tcPr>
                </a:tc>
                <a:tc>
                  <a:txBody>
                    <a:bodyPr/>
                    <a:lstStyle/>
                    <a:p>
                      <a:pPr marL="0" marR="0" lvl="0" indent="-53975" algn="just" rtl="0">
                        <a:lnSpc>
                          <a:spcPct val="100000"/>
                        </a:lnSpc>
                        <a:spcBef>
                          <a:spcPts val="0"/>
                        </a:spcBef>
                        <a:spcAft>
                          <a:spcPts val="0"/>
                        </a:spcAft>
                        <a:buSzPts val="850"/>
                        <a:buFont typeface="Arial"/>
                        <a:buChar char="•"/>
                      </a:pPr>
                      <a:r>
                        <a:rPr lang="en" sz="850" dirty="0">
                          <a:latin typeface="Arial"/>
                          <a:ea typeface="Arial"/>
                          <a:cs typeface="Arial"/>
                          <a:sym typeface="Arial"/>
                        </a:rPr>
                        <a:t>Conducted API performance testing, optimizing response times and database queries.</a:t>
                      </a:r>
                      <a:endParaRPr lang="en-US" sz="850" dirty="0">
                        <a:latin typeface="Arial"/>
                        <a:ea typeface="Arial"/>
                        <a:cs typeface="Arial"/>
                        <a:sym typeface="Arial"/>
                      </a:endParaRPr>
                    </a:p>
                    <a:p>
                      <a:pPr marL="0" marR="0" lvl="0" indent="-53975" algn="just" rtl="0">
                        <a:lnSpc>
                          <a:spcPct val="100000"/>
                        </a:lnSpc>
                        <a:spcBef>
                          <a:spcPts val="0"/>
                        </a:spcBef>
                        <a:spcAft>
                          <a:spcPts val="0"/>
                        </a:spcAft>
                        <a:buSzPts val="850"/>
                        <a:buFont typeface="Arial"/>
                        <a:buChar char="•"/>
                      </a:pPr>
                      <a:r>
                        <a:rPr lang="en-US" sz="850" dirty="0">
                          <a:latin typeface="Arial"/>
                          <a:ea typeface="Arial"/>
                          <a:cs typeface="Arial"/>
                          <a:sym typeface="Arial"/>
                        </a:rPr>
                        <a:t>Report and ppt making </a:t>
                      </a:r>
                    </a:p>
                    <a:p>
                      <a:pPr marL="0" marR="0" lvl="0" indent="-53975" algn="just" rtl="0">
                        <a:lnSpc>
                          <a:spcPct val="100000"/>
                        </a:lnSpc>
                        <a:spcBef>
                          <a:spcPts val="0"/>
                        </a:spcBef>
                        <a:spcAft>
                          <a:spcPts val="0"/>
                        </a:spcAft>
                        <a:buSzPts val="850"/>
                        <a:buFont typeface="Arial"/>
                        <a:buChar char="•"/>
                      </a:pPr>
                      <a:r>
                        <a:rPr lang="en" sz="850" dirty="0">
                          <a:latin typeface="Arial"/>
                          <a:ea typeface="Arial"/>
                          <a:cs typeface="Arial"/>
                          <a:sym typeface="Arial"/>
                        </a:rPr>
                        <a:t>Machine Learning Model </a:t>
                      </a:r>
                      <a:endParaRPr sz="850" dirty="0">
                        <a:latin typeface="Arial"/>
                        <a:ea typeface="Arial"/>
                        <a:cs typeface="Arial"/>
                        <a:sym typeface="Arial"/>
                      </a:endParaRPr>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20</a:t>
                      </a:r>
                      <a:endParaRPr sz="1000" b="0" i="0" u="none" strike="noStrike" cap="none" dirty="0">
                        <a:latin typeface="Helvetica Neue"/>
                        <a:ea typeface="Helvetica Neue"/>
                        <a:cs typeface="Helvetica Neue"/>
                        <a:sym typeface="Helvetica Neue"/>
                      </a:endParaRPr>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latin typeface="Helvetica Neue"/>
                          <a:ea typeface="Helvetica Neue"/>
                          <a:cs typeface="Helvetica Neue"/>
                          <a:sym typeface="Helvetica Neue"/>
                        </a:rPr>
                        <a:t>1000</a:t>
                      </a:r>
                      <a:endParaRPr sz="1000" b="0" i="0" u="none" strike="noStrike" cap="none">
                        <a:latin typeface="Helvetica Neue"/>
                        <a:ea typeface="Helvetica Neue"/>
                        <a:cs typeface="Helvetica Neue"/>
                        <a:sym typeface="Helvetica Neue"/>
                      </a:endParaRPr>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33.33</a:t>
                      </a:r>
                      <a:endParaRPr sz="1000" b="0" i="0" u="none" strike="noStrike" cap="none" dirty="0">
                        <a:latin typeface="Helvetica Neue"/>
                        <a:ea typeface="Helvetica Neue"/>
                        <a:cs typeface="Helvetica Neue"/>
                        <a:sym typeface="Helvetica Neue"/>
                      </a:endParaRPr>
                    </a:p>
                  </a:txBody>
                  <a:tcPr marL="91450" marR="91450" marT="34300" marB="34300">
                    <a:solidFill>
                      <a:srgbClr val="F4F9E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Supervisor </a:t>
            </a:r>
            <a:r>
              <a:rPr lang="en"/>
              <a:t>Interactions </a:t>
            </a:r>
            <a:r>
              <a:rPr lang="en" b="0"/>
              <a:t>(as mentioned in weekly log)</a:t>
            </a:r>
            <a:endParaRPr b="0"/>
          </a:p>
        </p:txBody>
      </p:sp>
      <p:sp>
        <p:nvSpPr>
          <p:cNvPr id="206" name="Google Shape;206;p34"/>
          <p:cNvSpPr txBox="1"/>
          <p:nvPr/>
        </p:nvSpPr>
        <p:spPr>
          <a:xfrm>
            <a:off x="77118" y="603173"/>
            <a:ext cx="8956714" cy="4346155"/>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2250"/>
              <a:buFont typeface="Arial"/>
              <a:buNone/>
            </a:pPr>
            <a:endParaRPr sz="1800" b="0" i="0" u="none" strike="noStrike" cap="none">
              <a:solidFill>
                <a:schemeClr val="dk1"/>
              </a:solidFill>
              <a:latin typeface="Helvetica Neue"/>
              <a:ea typeface="Helvetica Neue"/>
              <a:cs typeface="Helvetica Neue"/>
              <a:sym typeface="Helvetica Neue"/>
            </a:endParaRPr>
          </a:p>
        </p:txBody>
      </p:sp>
      <p:graphicFrame>
        <p:nvGraphicFramePr>
          <p:cNvPr id="207" name="Google Shape;207;p34"/>
          <p:cNvGraphicFramePr/>
          <p:nvPr/>
        </p:nvGraphicFramePr>
        <p:xfrm>
          <a:off x="110168" y="661013"/>
          <a:ext cx="8835525" cy="4281500"/>
        </p:xfrm>
        <a:graphic>
          <a:graphicData uri="http://schemas.openxmlformats.org/drawingml/2006/table">
            <a:tbl>
              <a:tblPr firstRow="1" bandRow="1">
                <a:noFill/>
                <a:tableStyleId>{BA632069-D384-45B1-B648-2ED2F8944A77}</a:tableStyleId>
              </a:tblPr>
              <a:tblGrid>
                <a:gridCol w="651825">
                  <a:extLst>
                    <a:ext uri="{9D8B030D-6E8A-4147-A177-3AD203B41FA5}">
                      <a16:colId xmlns:a16="http://schemas.microsoft.com/office/drawing/2014/main" val="20000"/>
                    </a:ext>
                  </a:extLst>
                </a:gridCol>
                <a:gridCol w="1364250">
                  <a:extLst>
                    <a:ext uri="{9D8B030D-6E8A-4147-A177-3AD203B41FA5}">
                      <a16:colId xmlns:a16="http://schemas.microsoft.com/office/drawing/2014/main" val="20001"/>
                    </a:ext>
                  </a:extLst>
                </a:gridCol>
                <a:gridCol w="5596575">
                  <a:extLst>
                    <a:ext uri="{9D8B030D-6E8A-4147-A177-3AD203B41FA5}">
                      <a16:colId xmlns:a16="http://schemas.microsoft.com/office/drawing/2014/main" val="20002"/>
                    </a:ext>
                  </a:extLst>
                </a:gridCol>
                <a:gridCol w="1222875">
                  <a:extLst>
                    <a:ext uri="{9D8B030D-6E8A-4147-A177-3AD203B41FA5}">
                      <a16:colId xmlns:a16="http://schemas.microsoft.com/office/drawing/2014/main" val="20003"/>
                    </a:ext>
                  </a:extLst>
                </a:gridCol>
              </a:tblGrid>
              <a:tr h="319550">
                <a:tc gridSpan="4">
                  <a:txBody>
                    <a:bodyPr/>
                    <a:lstStyle/>
                    <a:p>
                      <a:pPr marL="0" marR="0" lvl="0" indent="0" algn="ctr" rtl="0">
                        <a:lnSpc>
                          <a:spcPct val="100000"/>
                        </a:lnSpc>
                        <a:spcBef>
                          <a:spcPts val="0"/>
                        </a:spcBef>
                        <a:spcAft>
                          <a:spcPts val="0"/>
                        </a:spcAft>
                        <a:buClr>
                          <a:srgbClr val="000000"/>
                        </a:buClr>
                        <a:buSzPts val="1000"/>
                        <a:buFont typeface="Arial"/>
                        <a:buNone/>
                      </a:pPr>
                      <a:r>
                        <a:rPr lang="en" sz="1000" b="1" i="0" u="none" strike="noStrike" cap="none">
                          <a:solidFill>
                            <a:schemeClr val="dk1"/>
                          </a:solidFill>
                          <a:latin typeface="Helvetica Neue"/>
                          <a:ea typeface="Helvetica Neue"/>
                          <a:cs typeface="Helvetica Neue"/>
                          <a:sym typeface="Helvetica Neue"/>
                        </a:rPr>
                        <a:t>No. of Meetings with Supervisor: 5</a:t>
                      </a:r>
                      <a:endParaRPr sz="1100" u="none" strike="noStrike" cap="none"/>
                    </a:p>
                  </a:txBody>
                  <a:tcPr marL="91450" marR="91450" marT="34300" marB="34300" anchor="ctr">
                    <a:solidFill>
                      <a:srgbClr val="D5D59B"/>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0550">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Week No.</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Duration</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Remarks (</a:t>
                      </a:r>
                      <a:r>
                        <a:rPr lang="en" sz="1000" b="1" i="0" u="none" strike="noStrike" cap="none">
                          <a:solidFill>
                            <a:schemeClr val="dk1"/>
                          </a:solidFill>
                          <a:latin typeface="Helvetica Neue"/>
                          <a:ea typeface="Helvetica Neue"/>
                          <a:cs typeface="Helvetica Neue"/>
                          <a:sym typeface="Helvetica Neue"/>
                        </a:rPr>
                        <a:t>as mentioned in the weekly log</a:t>
                      </a:r>
                      <a:r>
                        <a:rPr lang="en" sz="1000" b="0" i="0" u="none" strike="noStrike" cap="none">
                          <a:solidFill>
                            <a:schemeClr val="dk1"/>
                          </a:solidFill>
                          <a:latin typeface="Helvetica Neue"/>
                          <a:ea typeface="Helvetica Neue"/>
                          <a:cs typeface="Helvetica Neue"/>
                          <a:sym typeface="Helvetica Neue"/>
                        </a:rPr>
                        <a:t>)</a:t>
                      </a:r>
                      <a:endParaRPr sz="1100" u="none" strike="noStrike" cap="none"/>
                    </a:p>
                  </a:txBody>
                  <a:tcPr marL="91450" marR="91450" marT="34300" marB="34300">
                    <a:solidFill>
                      <a:srgbClr val="D5D59B"/>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Incorporated</a:t>
                      </a:r>
                      <a:endParaRPr sz="1100" u="none" strike="noStrike" cap="none"/>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1"/>
                          </a:solidFill>
                          <a:latin typeface="Helvetica Neue"/>
                          <a:ea typeface="Helvetica Neue"/>
                          <a:cs typeface="Helvetica Neue"/>
                          <a:sym typeface="Helvetica Neue"/>
                        </a:rPr>
                        <a:t>(Yes/No)</a:t>
                      </a:r>
                      <a:endParaRPr sz="1100" u="none" strike="noStrike" cap="none"/>
                    </a:p>
                  </a:txBody>
                  <a:tcPr marL="91450" marR="91450" marT="34300" marB="34300">
                    <a:solidFill>
                      <a:srgbClr val="D5D59B"/>
                    </a:solidFill>
                  </a:tcPr>
                </a:tc>
                <a:extLst>
                  <a:ext uri="{0D108BD9-81ED-4DB2-BD59-A6C34878D82A}">
                    <a16:rowId xmlns:a16="http://schemas.microsoft.com/office/drawing/2014/main" val="10001"/>
                  </a:ext>
                </a:extLst>
              </a:tr>
              <a:tr h="621000">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1.</a:t>
                      </a:r>
                      <a:endParaRPr sz="11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dirty="0">
                          <a:latin typeface="Helvetica Neue"/>
                          <a:ea typeface="Helvetica Neue"/>
                          <a:cs typeface="Helvetica Neue"/>
                          <a:sym typeface="Helvetica Neue"/>
                        </a:rPr>
                        <a:t>26</a:t>
                      </a:r>
                      <a:r>
                        <a:rPr lang="en" sz="1000" b="0" i="0" u="none" strike="noStrike" cap="none" dirty="0">
                          <a:latin typeface="Helvetica Neue"/>
                          <a:ea typeface="Helvetica Neue"/>
                          <a:cs typeface="Helvetica Neue"/>
                          <a:sym typeface="Helvetica Neue"/>
                        </a:rPr>
                        <a:t>/</a:t>
                      </a:r>
                      <a:r>
                        <a:rPr lang="en" sz="1000" dirty="0">
                          <a:latin typeface="Helvetica Neue"/>
                          <a:ea typeface="Helvetica Neue"/>
                          <a:cs typeface="Helvetica Neue"/>
                          <a:sym typeface="Helvetica Neue"/>
                        </a:rPr>
                        <a:t>04</a:t>
                      </a:r>
                      <a:r>
                        <a:rPr lang="en" sz="1000" b="0" i="0" u="none" strike="noStrike" cap="none" dirty="0">
                          <a:latin typeface="Helvetica Neue"/>
                          <a:ea typeface="Helvetica Neue"/>
                          <a:cs typeface="Helvetica Neue"/>
                          <a:sym typeface="Helvetica Neue"/>
                        </a:rPr>
                        <a:t>/2025 </a:t>
                      </a:r>
                      <a:endParaRPr sz="1100" u="none" strike="noStrike" cap="none" dirty="0"/>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dirty="0">
                          <a:latin typeface="Helvetica Neue"/>
                          <a:ea typeface="Helvetica Neue"/>
                          <a:cs typeface="Helvetica Neue"/>
                          <a:sym typeface="Helvetica Neue"/>
                        </a:rPr>
                        <a:t>to</a:t>
                      </a:r>
                      <a:endParaRPr sz="1100" u="none" strike="noStrike" cap="none" dirty="0"/>
                    </a:p>
                    <a:p>
                      <a:pPr marL="0" marR="0" lvl="0" indent="0" algn="ctr" rtl="0">
                        <a:lnSpc>
                          <a:spcPct val="100000"/>
                        </a:lnSpc>
                        <a:spcBef>
                          <a:spcPts val="0"/>
                        </a:spcBef>
                        <a:spcAft>
                          <a:spcPts val="0"/>
                        </a:spcAft>
                        <a:buClr>
                          <a:schemeClr val="dk1"/>
                        </a:buClr>
                        <a:buSzPts val="1000"/>
                        <a:buFont typeface="Helvetica Neue"/>
                        <a:buNone/>
                      </a:pPr>
                      <a:r>
                        <a:rPr lang="en" sz="1000" dirty="0">
                          <a:latin typeface="Helvetica Neue"/>
                          <a:ea typeface="Helvetica Neue"/>
                          <a:cs typeface="Helvetica Neue"/>
                          <a:sym typeface="Helvetica Neue"/>
                        </a:rPr>
                        <a:t>03</a:t>
                      </a:r>
                      <a:r>
                        <a:rPr lang="en" sz="1000" b="0" i="0" u="none" strike="noStrike" cap="none" dirty="0">
                          <a:latin typeface="Helvetica Neue"/>
                          <a:ea typeface="Helvetica Neue"/>
                          <a:cs typeface="Helvetica Neue"/>
                          <a:sym typeface="Helvetica Neue"/>
                        </a:rPr>
                        <a:t>/</a:t>
                      </a:r>
                      <a:r>
                        <a:rPr lang="en" sz="1000" dirty="0">
                          <a:latin typeface="Helvetica Neue"/>
                          <a:ea typeface="Helvetica Neue"/>
                          <a:cs typeface="Helvetica Neue"/>
                          <a:sym typeface="Helvetica Neue"/>
                        </a:rPr>
                        <a:t>04</a:t>
                      </a:r>
                      <a:r>
                        <a:rPr lang="en" sz="1000" b="0" i="0" u="none" strike="noStrike" cap="none" dirty="0">
                          <a:latin typeface="Helvetica Neue"/>
                          <a:ea typeface="Helvetica Neue"/>
                          <a:cs typeface="Helvetica Neue"/>
                          <a:sym typeface="Helvetica Neue"/>
                        </a:rPr>
                        <a:t>/2025</a:t>
                      </a:r>
                      <a:endParaRPr sz="1100" u="none" strike="noStrike" cap="none" dirty="0"/>
                    </a:p>
                  </a:txBody>
                  <a:tcPr marL="91450" marR="91450" marT="34300" marB="34300">
                    <a:solidFill>
                      <a:srgbClr val="F4F9ED"/>
                    </a:solidFill>
                  </a:tcPr>
                </a:tc>
                <a:tc>
                  <a:txBody>
                    <a:bodyPr/>
                    <a:lstStyle/>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Project setup completed successfully with backend (Node.js, Express, MongoDB Atlas) and frontend (React) initialized.</a:t>
                      </a:r>
                      <a:endParaRPr sz="900" u="none" strike="noStrike" cap="none"/>
                    </a:p>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Basic authentication and role-based access control (RBAC) implemented on the backend.</a:t>
                      </a:r>
                      <a:endParaRPr sz="900" u="none" strike="noStrike" cap="none"/>
                    </a:p>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Initial UI wireframes and database schema designed, ensuring proper structuring of student-mentor relationships.</a:t>
                      </a:r>
                      <a:endParaRPr sz="9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latin typeface="Helvetica Neue"/>
                          <a:ea typeface="Helvetica Neue"/>
                          <a:cs typeface="Helvetica Neue"/>
                          <a:sym typeface="Helvetica Neue"/>
                        </a:rPr>
                        <a:t>Yes</a:t>
                      </a:r>
                      <a:endParaRPr sz="1000" b="0" i="0" u="none" strike="noStrike" cap="none">
                        <a:latin typeface="Helvetica Neue"/>
                        <a:ea typeface="Helvetica Neue"/>
                        <a:cs typeface="Helvetica Neue"/>
                        <a:sym typeface="Helvetica Neue"/>
                      </a:endParaRPr>
                    </a:p>
                  </a:txBody>
                  <a:tcPr marL="91450" marR="91450" marT="34300" marB="34300">
                    <a:solidFill>
                      <a:srgbClr val="F4F9ED"/>
                    </a:solidFill>
                  </a:tcPr>
                </a:tc>
                <a:extLst>
                  <a:ext uri="{0D108BD9-81ED-4DB2-BD59-A6C34878D82A}">
                    <a16:rowId xmlns:a16="http://schemas.microsoft.com/office/drawing/2014/main" val="10002"/>
                  </a:ext>
                </a:extLst>
              </a:tr>
              <a:tr h="621000">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2.</a:t>
                      </a:r>
                      <a:endParaRPr sz="1100" u="none" strike="noStrike" cap="none"/>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a:latin typeface="Helvetica Neue"/>
                          <a:ea typeface="Helvetica Neue"/>
                          <a:cs typeface="Helvetica Neue"/>
                          <a:sym typeface="Helvetica Neue"/>
                        </a:rPr>
                        <a:t>04</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04</a:t>
                      </a:r>
                      <a:r>
                        <a:rPr lang="en" sz="1000" b="0" i="0" u="none" strike="noStrike" cap="none">
                          <a:latin typeface="Helvetica Neue"/>
                          <a:ea typeface="Helvetica Neue"/>
                          <a:cs typeface="Helvetica Neue"/>
                          <a:sym typeface="Helvetica Neue"/>
                        </a:rPr>
                        <a:t>/2025 </a:t>
                      </a:r>
                      <a:endParaRPr sz="1100" u="none" strike="noStrike" cap="none"/>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to</a:t>
                      </a:r>
                      <a:endParaRPr sz="1100" u="none" strike="noStrike" cap="none"/>
                    </a:p>
                    <a:p>
                      <a:pPr marL="0" marR="0" lvl="0" indent="0" algn="ctr" rtl="0">
                        <a:lnSpc>
                          <a:spcPct val="100000"/>
                        </a:lnSpc>
                        <a:spcBef>
                          <a:spcPts val="0"/>
                        </a:spcBef>
                        <a:spcAft>
                          <a:spcPts val="0"/>
                        </a:spcAft>
                        <a:buClr>
                          <a:schemeClr val="dk1"/>
                        </a:buClr>
                        <a:buSzPts val="1000"/>
                        <a:buFont typeface="Helvetica Neue"/>
                        <a:buNone/>
                      </a:pPr>
                      <a:r>
                        <a:rPr lang="en" sz="1000">
                          <a:latin typeface="Helvetica Neue"/>
                          <a:ea typeface="Helvetica Neue"/>
                          <a:cs typeface="Helvetica Neue"/>
                          <a:sym typeface="Helvetica Neue"/>
                        </a:rPr>
                        <a:t>16</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04</a:t>
                      </a:r>
                      <a:r>
                        <a:rPr lang="en" sz="1000" b="0" i="0" u="none" strike="noStrike" cap="none">
                          <a:latin typeface="Helvetica Neue"/>
                          <a:ea typeface="Helvetica Neue"/>
                          <a:cs typeface="Helvetica Neue"/>
                          <a:sym typeface="Helvetica Neue"/>
                        </a:rPr>
                        <a:t>/2025</a:t>
                      </a:r>
                      <a:endParaRPr sz="1100" u="none" strike="noStrike" cap="none"/>
                    </a:p>
                  </a:txBody>
                  <a:tcPr marL="91450" marR="91450" marT="34300" marB="34300">
                    <a:solidFill>
                      <a:srgbClr val="F0F0DD"/>
                    </a:solidFill>
                  </a:tcPr>
                </a:tc>
                <a:tc>
                  <a:txBody>
                    <a:bodyPr/>
                    <a:lstStyle/>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Core API endpoints for user authentication, role management, and basic CRUD operations are functional.</a:t>
                      </a:r>
                      <a:endParaRPr sz="900" u="none" strike="noStrike" cap="none"/>
                    </a:p>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Database models created and integrated, with MongoDB Atlas handling data storage effectively.</a:t>
                      </a:r>
                      <a:endParaRPr sz="900" b="0" i="0" u="none" strike="noStrike" cap="none">
                        <a:latin typeface="Helvetica Neue"/>
                        <a:ea typeface="Helvetica Neue"/>
                        <a:cs typeface="Helvetica Neue"/>
                        <a:sym typeface="Helvetica Neue"/>
                      </a:endParaRPr>
                    </a:p>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Token-based authentication (JWT) tested successfully for secure user login sessions.</a:t>
                      </a:r>
                      <a:endParaRPr sz="900" u="none" strike="noStrike" cap="none"/>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latin typeface="Helvetica Neue"/>
                          <a:ea typeface="Helvetica Neue"/>
                          <a:cs typeface="Helvetica Neue"/>
                          <a:sym typeface="Helvetica Neue"/>
                        </a:rPr>
                        <a:t>Yes</a:t>
                      </a:r>
                      <a:endParaRPr sz="1000" b="0" i="0" u="none" strike="noStrike" cap="none">
                        <a:latin typeface="Helvetica Neue"/>
                        <a:ea typeface="Helvetica Neue"/>
                        <a:cs typeface="Helvetica Neue"/>
                        <a:sym typeface="Helvetica Neue"/>
                      </a:endParaRPr>
                    </a:p>
                  </a:txBody>
                  <a:tcPr marL="91450" marR="91450" marT="34300" marB="34300">
                    <a:solidFill>
                      <a:srgbClr val="F0F0DD"/>
                    </a:solidFill>
                  </a:tcPr>
                </a:tc>
                <a:extLst>
                  <a:ext uri="{0D108BD9-81ED-4DB2-BD59-A6C34878D82A}">
                    <a16:rowId xmlns:a16="http://schemas.microsoft.com/office/drawing/2014/main" val="10003"/>
                  </a:ext>
                </a:extLst>
              </a:tr>
              <a:tr h="621000">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3.</a:t>
                      </a:r>
                      <a:endParaRPr sz="11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a:latin typeface="Helvetica Neue"/>
                          <a:ea typeface="Helvetica Neue"/>
                          <a:cs typeface="Helvetica Neue"/>
                          <a:sym typeface="Helvetica Neue"/>
                        </a:rPr>
                        <a:t>17</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04</a:t>
                      </a:r>
                      <a:r>
                        <a:rPr lang="en" sz="1000" b="0" i="0" u="none" strike="noStrike" cap="none">
                          <a:latin typeface="Helvetica Neue"/>
                          <a:ea typeface="Helvetica Neue"/>
                          <a:cs typeface="Helvetica Neue"/>
                          <a:sym typeface="Helvetica Neue"/>
                        </a:rPr>
                        <a:t>/2025 </a:t>
                      </a:r>
                      <a:endParaRPr sz="1100" u="none" strike="noStrike" cap="none"/>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to</a:t>
                      </a:r>
                      <a:endParaRPr sz="1100" u="none" strike="noStrike" cap="none"/>
                    </a:p>
                    <a:p>
                      <a:pPr marL="0" marR="0" lvl="0" indent="0" algn="ctr" rtl="0">
                        <a:lnSpc>
                          <a:spcPct val="100000"/>
                        </a:lnSpc>
                        <a:spcBef>
                          <a:spcPts val="0"/>
                        </a:spcBef>
                        <a:spcAft>
                          <a:spcPts val="0"/>
                        </a:spcAft>
                        <a:buClr>
                          <a:schemeClr val="dk1"/>
                        </a:buClr>
                        <a:buSzPts val="1000"/>
                        <a:buFont typeface="Helvetica Neue"/>
                        <a:buNone/>
                      </a:pPr>
                      <a:r>
                        <a:rPr lang="en" sz="1000">
                          <a:latin typeface="Helvetica Neue"/>
                          <a:ea typeface="Helvetica Neue"/>
                          <a:cs typeface="Helvetica Neue"/>
                          <a:sym typeface="Helvetica Neue"/>
                        </a:rPr>
                        <a:t>23</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04</a:t>
                      </a:r>
                      <a:r>
                        <a:rPr lang="en" sz="1000" b="0" i="0" u="none" strike="noStrike" cap="none">
                          <a:latin typeface="Helvetica Neue"/>
                          <a:ea typeface="Helvetica Neue"/>
                          <a:cs typeface="Helvetica Neue"/>
                          <a:sym typeface="Helvetica Neue"/>
                        </a:rPr>
                        <a:t>/2025</a:t>
                      </a:r>
                      <a:endParaRPr sz="1100" u="none" strike="noStrike" cap="none"/>
                    </a:p>
                  </a:txBody>
                  <a:tcPr marL="91450" marR="91450" marT="34300" marB="34300">
                    <a:solidFill>
                      <a:srgbClr val="F4F9ED"/>
                    </a:solidFill>
                  </a:tcPr>
                </a:tc>
                <a:tc>
                  <a:txBody>
                    <a:bodyPr/>
                    <a:lstStyle/>
                    <a:p>
                      <a:pPr marL="127000" marR="0" lvl="0" indent="-120650" algn="l" rtl="0">
                        <a:lnSpc>
                          <a:spcPct val="100000"/>
                        </a:lnSpc>
                        <a:spcBef>
                          <a:spcPts val="0"/>
                        </a:spcBef>
                        <a:spcAft>
                          <a:spcPts val="0"/>
                        </a:spcAft>
                        <a:buClr>
                          <a:schemeClr val="dk1"/>
                        </a:buClr>
                        <a:buSzPts val="900"/>
                        <a:buFont typeface="Arial"/>
                        <a:buChar char="•"/>
                      </a:pPr>
                      <a:r>
                        <a:rPr lang="en" sz="900">
                          <a:latin typeface="Helvetica Neue"/>
                          <a:ea typeface="Helvetica Neue"/>
                          <a:cs typeface="Helvetica Neue"/>
                          <a:sym typeface="Helvetica Neue"/>
                        </a:rPr>
                        <a:t>Login, signup, and role-based dashboard UI components designed and integrated with backend APIs.</a:t>
                      </a:r>
                      <a:endParaRPr sz="900" u="none" strike="noStrike" cap="none"/>
                    </a:p>
                    <a:p>
                      <a:pPr marL="127000" marR="0" lvl="0" indent="-120650" algn="l" rtl="0">
                        <a:lnSpc>
                          <a:spcPct val="100000"/>
                        </a:lnSpc>
                        <a:spcBef>
                          <a:spcPts val="0"/>
                        </a:spcBef>
                        <a:spcAft>
                          <a:spcPts val="0"/>
                        </a:spcAft>
                        <a:buClr>
                          <a:schemeClr val="dk1"/>
                        </a:buClr>
                        <a:buSzPts val="900"/>
                        <a:buFont typeface="Arial"/>
                        <a:buChar char="•"/>
                      </a:pPr>
                      <a:r>
                        <a:rPr lang="en" sz="900">
                          <a:latin typeface="Helvetica Neue"/>
                          <a:ea typeface="Helvetica Neue"/>
                          <a:cs typeface="Helvetica Neue"/>
                          <a:sym typeface="Helvetica Neue"/>
                        </a:rPr>
                        <a:t>Protected routes implemented in React with authentication checks ensuring restricted access to specific roles.</a:t>
                      </a:r>
                      <a:endParaRPr sz="900" u="none" strike="noStrike" cap="none"/>
                    </a:p>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API calls tested using Axios, with error handling and user feedback mechanisms implemented.</a:t>
                      </a:r>
                      <a:endParaRPr sz="9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latin typeface="Helvetica Neue"/>
                          <a:ea typeface="Helvetica Neue"/>
                          <a:cs typeface="Helvetica Neue"/>
                          <a:sym typeface="Helvetica Neue"/>
                        </a:rPr>
                        <a:t>Yes</a:t>
                      </a:r>
                      <a:endParaRPr sz="1000" b="0" i="0" u="none" strike="noStrike" cap="none">
                        <a:latin typeface="Helvetica Neue"/>
                        <a:ea typeface="Helvetica Neue"/>
                        <a:cs typeface="Helvetica Neue"/>
                        <a:sym typeface="Helvetica Neue"/>
                      </a:endParaRPr>
                    </a:p>
                  </a:txBody>
                  <a:tcPr marL="91450" marR="91450" marT="34300" marB="34300">
                    <a:solidFill>
                      <a:srgbClr val="F4F9ED"/>
                    </a:solidFill>
                  </a:tcPr>
                </a:tc>
                <a:extLst>
                  <a:ext uri="{0D108BD9-81ED-4DB2-BD59-A6C34878D82A}">
                    <a16:rowId xmlns:a16="http://schemas.microsoft.com/office/drawing/2014/main" val="10004"/>
                  </a:ext>
                </a:extLst>
              </a:tr>
              <a:tr h="621000">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4.</a:t>
                      </a:r>
                      <a:endParaRPr sz="1100" u="none" strike="noStrike" cap="none"/>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a:latin typeface="Helvetica Neue"/>
                          <a:ea typeface="Helvetica Neue"/>
                          <a:cs typeface="Helvetica Neue"/>
                          <a:sym typeface="Helvetica Neue"/>
                        </a:rPr>
                        <a:t>24</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04</a:t>
                      </a:r>
                      <a:r>
                        <a:rPr lang="en" sz="1000" b="0" i="0" u="none" strike="noStrike" cap="none">
                          <a:latin typeface="Helvetica Neue"/>
                          <a:ea typeface="Helvetica Neue"/>
                          <a:cs typeface="Helvetica Neue"/>
                          <a:sym typeface="Helvetica Neue"/>
                        </a:rPr>
                        <a:t>/2025 </a:t>
                      </a:r>
                      <a:endParaRPr sz="1100" u="none" strike="noStrike" cap="none"/>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to</a:t>
                      </a:r>
                      <a:endParaRPr sz="1100" u="none" strike="noStrike" cap="none"/>
                    </a:p>
                    <a:p>
                      <a:pPr marL="0" marR="0" lvl="0" indent="0" algn="ctr" rtl="0">
                        <a:lnSpc>
                          <a:spcPct val="100000"/>
                        </a:lnSpc>
                        <a:spcBef>
                          <a:spcPts val="0"/>
                        </a:spcBef>
                        <a:spcAft>
                          <a:spcPts val="0"/>
                        </a:spcAft>
                        <a:buClr>
                          <a:schemeClr val="dk1"/>
                        </a:buClr>
                        <a:buSzPts val="1000"/>
                        <a:buFont typeface="Helvetica Neue"/>
                        <a:buNone/>
                      </a:pPr>
                      <a:r>
                        <a:rPr lang="en" sz="1000">
                          <a:latin typeface="Helvetica Neue"/>
                          <a:ea typeface="Helvetica Neue"/>
                          <a:cs typeface="Helvetica Neue"/>
                          <a:sym typeface="Helvetica Neue"/>
                        </a:rPr>
                        <a:t>01</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05</a:t>
                      </a:r>
                      <a:r>
                        <a:rPr lang="en" sz="1000" b="0" i="0" u="none" strike="noStrike" cap="none">
                          <a:latin typeface="Helvetica Neue"/>
                          <a:ea typeface="Helvetica Neue"/>
                          <a:cs typeface="Helvetica Neue"/>
                          <a:sym typeface="Helvetica Neue"/>
                        </a:rPr>
                        <a:t>/2025</a:t>
                      </a:r>
                      <a:endParaRPr sz="1100" u="none" strike="noStrike" cap="none"/>
                    </a:p>
                  </a:txBody>
                  <a:tcPr marL="91450" marR="91450" marT="34300" marB="34300">
                    <a:solidFill>
                      <a:srgbClr val="F0F0DD"/>
                    </a:solidFill>
                  </a:tcPr>
                </a:tc>
                <a:tc>
                  <a:txBody>
                    <a:bodyPr/>
                    <a:lstStyle/>
                    <a:p>
                      <a:pPr marL="127000" marR="0" lvl="0" indent="-120650" algn="l" rtl="0">
                        <a:lnSpc>
                          <a:spcPct val="100000"/>
                        </a:lnSpc>
                        <a:spcBef>
                          <a:spcPts val="0"/>
                        </a:spcBef>
                        <a:spcAft>
                          <a:spcPts val="0"/>
                        </a:spcAft>
                        <a:buClr>
                          <a:schemeClr val="dk1"/>
                        </a:buClr>
                        <a:buSzPts val="900"/>
                        <a:buFont typeface="Arial"/>
                        <a:buChar char="•"/>
                      </a:pPr>
                      <a:r>
                        <a:rPr lang="en" sz="900" b="0" i="0" u="none" strike="noStrike" cap="none">
                          <a:latin typeface="Helvetica Neue"/>
                          <a:ea typeface="Helvetica Neue"/>
                          <a:cs typeface="Helvetica Neue"/>
                          <a:sym typeface="Helvetica Neue"/>
                        </a:rPr>
                        <a:t>Core functionalities like student progress tracking, mentor analytics, and guardian notifications integrated.</a:t>
                      </a:r>
                      <a:endParaRPr sz="900" u="none" strike="noStrike" cap="none"/>
                    </a:p>
                    <a:p>
                      <a:pPr marL="127000" marR="0" lvl="0" indent="-120650" algn="l" rtl="0">
                        <a:lnSpc>
                          <a:spcPct val="100000"/>
                        </a:lnSpc>
                        <a:spcBef>
                          <a:spcPts val="0"/>
                        </a:spcBef>
                        <a:spcAft>
                          <a:spcPts val="0"/>
                        </a:spcAft>
                        <a:buClr>
                          <a:schemeClr val="dk1"/>
                        </a:buClr>
                        <a:buSzPts val="900"/>
                        <a:buFont typeface="Arial"/>
                        <a:buChar char="•"/>
                      </a:pPr>
                      <a:r>
                        <a:rPr lang="en" sz="900">
                          <a:latin typeface="Helvetica Neue"/>
                          <a:ea typeface="Helvetica Neue"/>
                          <a:cs typeface="Helvetica Neue"/>
                          <a:sym typeface="Helvetica Neue"/>
                        </a:rPr>
                        <a:t>Code refactoring and optimization done to improve performance and scalability.</a:t>
                      </a:r>
                      <a:endParaRPr sz="900" u="none" strike="noStrike" cap="none"/>
                    </a:p>
                    <a:p>
                      <a:pPr marL="127000" marR="0" lvl="0" indent="-120650" algn="l" rtl="0">
                        <a:lnSpc>
                          <a:spcPct val="100000"/>
                        </a:lnSpc>
                        <a:spcBef>
                          <a:spcPts val="0"/>
                        </a:spcBef>
                        <a:spcAft>
                          <a:spcPts val="0"/>
                        </a:spcAft>
                        <a:buClr>
                          <a:schemeClr val="dk1"/>
                        </a:buClr>
                        <a:buSzPts val="900"/>
                        <a:buFont typeface="Arial"/>
                        <a:buChar char="•"/>
                      </a:pPr>
                      <a:r>
                        <a:rPr lang="en" sz="900">
                          <a:latin typeface="Helvetica Neue"/>
                          <a:ea typeface="Helvetica Neue"/>
                          <a:cs typeface="Helvetica Neue"/>
                          <a:sym typeface="Helvetica Neue"/>
                        </a:rPr>
                        <a:t>Security enhancements applied, including bcrypt for password hashing and CORS configuration for safe cross-origin requests.</a:t>
                      </a:r>
                      <a:endParaRPr sz="900" u="none" strike="noStrike" cap="none"/>
                    </a:p>
                  </a:txBody>
                  <a:tcPr marL="91450" marR="91450" marT="34300" marB="34300">
                    <a:solidFill>
                      <a:srgbClr val="F0F0D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a:latin typeface="Helvetica Neue"/>
                          <a:ea typeface="Helvetica Neue"/>
                          <a:cs typeface="Helvetica Neue"/>
                          <a:sym typeface="Helvetica Neue"/>
                        </a:rPr>
                        <a:t>Yes</a:t>
                      </a:r>
                      <a:endParaRPr sz="1000" b="0" i="0" u="none" strike="noStrike" cap="none">
                        <a:latin typeface="Helvetica Neue"/>
                        <a:ea typeface="Helvetica Neue"/>
                        <a:cs typeface="Helvetica Neue"/>
                        <a:sym typeface="Helvetica Neue"/>
                      </a:endParaRPr>
                    </a:p>
                  </a:txBody>
                  <a:tcPr marL="91450" marR="91450" marT="34300" marB="34300">
                    <a:solidFill>
                      <a:srgbClr val="F0F0DD"/>
                    </a:solidFill>
                  </a:tcPr>
                </a:tc>
                <a:extLst>
                  <a:ext uri="{0D108BD9-81ED-4DB2-BD59-A6C34878D82A}">
                    <a16:rowId xmlns:a16="http://schemas.microsoft.com/office/drawing/2014/main" val="10005"/>
                  </a:ext>
                </a:extLst>
              </a:tr>
              <a:tr h="621000">
                <a:tc>
                  <a:txBody>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5.</a:t>
                      </a:r>
                      <a:endParaRPr sz="11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rgbClr val="000000"/>
                        </a:buClr>
                        <a:buSzPts val="1000"/>
                        <a:buFont typeface="Arial"/>
                        <a:buNone/>
                      </a:pPr>
                      <a:r>
                        <a:rPr lang="en" sz="1000">
                          <a:latin typeface="Helvetica Neue"/>
                          <a:ea typeface="Helvetica Neue"/>
                          <a:cs typeface="Helvetica Neue"/>
                          <a:sym typeface="Helvetica Neue"/>
                        </a:rPr>
                        <a:t>02</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05</a:t>
                      </a:r>
                      <a:r>
                        <a:rPr lang="en" sz="1000" b="0" i="0" u="none" strike="noStrike" cap="none">
                          <a:latin typeface="Helvetica Neue"/>
                          <a:ea typeface="Helvetica Neue"/>
                          <a:cs typeface="Helvetica Neue"/>
                          <a:sym typeface="Helvetica Neue"/>
                        </a:rPr>
                        <a:t>/2025 </a:t>
                      </a:r>
                      <a:endParaRPr sz="1100" u="none" strike="noStrike" cap="none"/>
                    </a:p>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latin typeface="Helvetica Neue"/>
                          <a:ea typeface="Helvetica Neue"/>
                          <a:cs typeface="Helvetica Neue"/>
                          <a:sym typeface="Helvetica Neue"/>
                        </a:rPr>
                        <a:t>to</a:t>
                      </a:r>
                      <a:endParaRPr sz="1100" u="none" strike="noStrike" cap="none"/>
                    </a:p>
                    <a:p>
                      <a:pPr marL="0" marR="0" lvl="0" indent="0" algn="ctr" rtl="0">
                        <a:lnSpc>
                          <a:spcPct val="100000"/>
                        </a:lnSpc>
                        <a:spcBef>
                          <a:spcPts val="0"/>
                        </a:spcBef>
                        <a:spcAft>
                          <a:spcPts val="0"/>
                        </a:spcAft>
                        <a:buClr>
                          <a:schemeClr val="dk1"/>
                        </a:buClr>
                        <a:buSzPts val="1000"/>
                        <a:buFont typeface="Helvetica Neue"/>
                        <a:buNone/>
                      </a:pPr>
                      <a:r>
                        <a:rPr lang="en" sz="1000">
                          <a:latin typeface="Helvetica Neue"/>
                          <a:ea typeface="Helvetica Neue"/>
                          <a:cs typeface="Helvetica Neue"/>
                          <a:sym typeface="Helvetica Neue"/>
                        </a:rPr>
                        <a:t>07</a:t>
                      </a:r>
                      <a:r>
                        <a:rPr lang="en" sz="1000" b="0" i="0" u="none" strike="noStrike" cap="none">
                          <a:latin typeface="Helvetica Neue"/>
                          <a:ea typeface="Helvetica Neue"/>
                          <a:cs typeface="Helvetica Neue"/>
                          <a:sym typeface="Helvetica Neue"/>
                        </a:rPr>
                        <a:t>/</a:t>
                      </a:r>
                      <a:r>
                        <a:rPr lang="en" sz="1000">
                          <a:latin typeface="Helvetica Neue"/>
                          <a:ea typeface="Helvetica Neue"/>
                          <a:cs typeface="Helvetica Neue"/>
                          <a:sym typeface="Helvetica Neue"/>
                        </a:rPr>
                        <a:t>05</a:t>
                      </a:r>
                      <a:r>
                        <a:rPr lang="en" sz="1000" b="0" i="0" u="none" strike="noStrike" cap="none">
                          <a:latin typeface="Helvetica Neue"/>
                          <a:ea typeface="Helvetica Neue"/>
                          <a:cs typeface="Helvetica Neue"/>
                          <a:sym typeface="Helvetica Neue"/>
                        </a:rPr>
                        <a:t>/2025</a:t>
                      </a:r>
                      <a:endParaRPr sz="1100" u="none" strike="noStrike" cap="none"/>
                    </a:p>
                  </a:txBody>
                  <a:tcPr marL="91450" marR="91450" marT="34300" marB="34300">
                    <a:solidFill>
                      <a:srgbClr val="F4F9ED"/>
                    </a:solidFill>
                  </a:tcPr>
                </a:tc>
                <a:tc>
                  <a:txBody>
                    <a:bodyPr/>
                    <a:lstStyle/>
                    <a:p>
                      <a:pPr marL="127000" marR="0" lvl="0" indent="-127000" algn="l" rtl="0">
                        <a:lnSpc>
                          <a:spcPct val="100000"/>
                        </a:lnSpc>
                        <a:spcBef>
                          <a:spcPts val="0"/>
                        </a:spcBef>
                        <a:spcAft>
                          <a:spcPts val="0"/>
                        </a:spcAft>
                        <a:buClr>
                          <a:schemeClr val="dk1"/>
                        </a:buClr>
                        <a:buSzPts val="1000"/>
                        <a:buFont typeface="Arial"/>
                        <a:buChar char="•"/>
                      </a:pPr>
                      <a:r>
                        <a:rPr lang="en" sz="1000">
                          <a:latin typeface="Helvetica Neue"/>
                          <a:ea typeface="Helvetica Neue"/>
                          <a:cs typeface="Helvetica Neue"/>
                          <a:sym typeface="Helvetica Neue"/>
                        </a:rPr>
                        <a:t>End-to-end testing completed, covering all major functionalities and fixing critical bugs.</a:t>
                      </a:r>
                      <a:endParaRPr sz="1100" u="none" strike="noStrike" cap="none"/>
                    </a:p>
                    <a:p>
                      <a:pPr marL="127000" marR="0" lvl="0" indent="-127000" algn="l" rtl="0">
                        <a:lnSpc>
                          <a:spcPct val="100000"/>
                        </a:lnSpc>
                        <a:spcBef>
                          <a:spcPts val="0"/>
                        </a:spcBef>
                        <a:spcAft>
                          <a:spcPts val="0"/>
                        </a:spcAft>
                        <a:buClr>
                          <a:schemeClr val="dk1"/>
                        </a:buClr>
                        <a:buSzPts val="1000"/>
                        <a:buFont typeface="Arial"/>
                        <a:buChar char="•"/>
                      </a:pPr>
                      <a:r>
                        <a:rPr lang="en" sz="1000">
                          <a:latin typeface="Helvetica Neue"/>
                          <a:ea typeface="Helvetica Neue"/>
                          <a:cs typeface="Helvetica Neue"/>
                          <a:sym typeface="Helvetica Neue"/>
                        </a:rPr>
                        <a:t>Application deployed on a cloud platform (e.g., Vercel for frontend, Render for backend) with a live demo available.</a:t>
                      </a:r>
                      <a:endParaRPr sz="1100" u="none" strike="noStrike" cap="none"/>
                    </a:p>
                    <a:p>
                      <a:pPr marL="127000" marR="0" lvl="0" indent="-127000" algn="l" rtl="0">
                        <a:lnSpc>
                          <a:spcPct val="100000"/>
                        </a:lnSpc>
                        <a:spcBef>
                          <a:spcPts val="0"/>
                        </a:spcBef>
                        <a:spcAft>
                          <a:spcPts val="0"/>
                        </a:spcAft>
                        <a:buClr>
                          <a:schemeClr val="dk1"/>
                        </a:buClr>
                        <a:buSzPts val="1000"/>
                        <a:buFont typeface="Arial"/>
                        <a:buChar char="•"/>
                      </a:pPr>
                      <a:r>
                        <a:rPr lang="en" sz="1000">
                          <a:latin typeface="Helvetica Neue"/>
                          <a:ea typeface="Helvetica Neue"/>
                          <a:cs typeface="Helvetica Neue"/>
                          <a:sym typeface="Helvetica Neue"/>
                        </a:rPr>
                        <a:t>Comprehensive project documentation prepared, including API references, setup guides, and future improvement suggestions.</a:t>
                      </a:r>
                      <a:endParaRPr sz="1100" u="none" strike="noStrike" cap="none"/>
                    </a:p>
                  </a:txBody>
                  <a:tcPr marL="91450" marR="91450" marT="34300" marB="34300">
                    <a:solidFill>
                      <a:srgbClr val="F4F9ED"/>
                    </a:solidFill>
                  </a:tcPr>
                </a:tc>
                <a:tc>
                  <a:txBody>
                    <a:bodyPr/>
                    <a:lstStyle/>
                    <a:p>
                      <a:pPr marL="0" marR="0" lvl="0" indent="0" algn="ctr" rtl="0">
                        <a:lnSpc>
                          <a:spcPct val="100000"/>
                        </a:lnSpc>
                        <a:spcBef>
                          <a:spcPts val="0"/>
                        </a:spcBef>
                        <a:spcAft>
                          <a:spcPts val="0"/>
                        </a:spcAft>
                        <a:buClr>
                          <a:schemeClr val="dk1"/>
                        </a:buClr>
                        <a:buSzPts val="1000"/>
                        <a:buFont typeface="Arial"/>
                        <a:buNone/>
                      </a:pPr>
                      <a:r>
                        <a:rPr lang="en" sz="1000" dirty="0">
                          <a:latin typeface="Helvetica Neue"/>
                          <a:ea typeface="Helvetica Neue"/>
                          <a:cs typeface="Helvetica Neue"/>
                          <a:sym typeface="Helvetica Neue"/>
                        </a:rPr>
                        <a:t>Yes</a:t>
                      </a:r>
                      <a:endParaRPr sz="1000" b="0" i="0" u="none" strike="noStrike" cap="none" dirty="0">
                        <a:latin typeface="Helvetica Neue"/>
                        <a:ea typeface="Helvetica Neue"/>
                        <a:cs typeface="Helvetica Neue"/>
                        <a:sym typeface="Helvetica Neue"/>
                      </a:endParaRPr>
                    </a:p>
                  </a:txBody>
                  <a:tcPr marL="91450" marR="91450" marT="34300" marB="34300">
                    <a:solidFill>
                      <a:srgbClr val="F4F9ED"/>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a:t>Outline</a:t>
            </a:r>
            <a:endParaRPr/>
          </a:p>
        </p:txBody>
      </p:sp>
      <p:sp>
        <p:nvSpPr>
          <p:cNvPr id="82" name="Google Shape;82;p17"/>
          <p:cNvSpPr txBox="1"/>
          <p:nvPr/>
        </p:nvSpPr>
        <p:spPr>
          <a:xfrm>
            <a:off x="77118" y="603173"/>
            <a:ext cx="8956714" cy="4346155"/>
          </a:xfrm>
          <a:prstGeom prst="rect">
            <a:avLst/>
          </a:prstGeom>
          <a:noFill/>
          <a:ln>
            <a:noFill/>
          </a:ln>
        </p:spPr>
        <p:txBody>
          <a:bodyPr spcFirstLastPara="1" wrap="square" lIns="91425" tIns="45700" rIns="91425" bIns="45700" anchor="t" anchorCtr="0">
            <a:noAutofit/>
          </a:bodyPr>
          <a:lstStyle/>
          <a:p>
            <a:pPr marL="357188" marR="0" lvl="0" indent="-219074" algn="just" rtl="0">
              <a:lnSpc>
                <a:spcPct val="140000"/>
              </a:lnSpc>
              <a:spcBef>
                <a:spcPts val="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Introduction</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8" marR="0" lvl="0" indent="-219074"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Problem Statement</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8" marR="0" lvl="0" indent="-219074"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Objectives</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8" marR="0" lvl="0" indent="-219074"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Work Done (after M</a:t>
            </a:r>
            <a:r>
              <a:rPr lang="en" dirty="0">
                <a:solidFill>
                  <a:schemeClr val="dk1"/>
                </a:solidFill>
                <a:latin typeface="Helvetica" panose="020B0604020202020204" pitchFamily="34" charset="0"/>
                <a:ea typeface="Helvetica Neue"/>
                <a:cs typeface="Helvetica" panose="020B0604020202020204" pitchFamily="34" charset="0"/>
                <a:sym typeface="Helvetica Neue"/>
              </a:rPr>
              <a:t>id Term Evaluation</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8" marR="0" lvl="0" indent="-219074"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Project Design</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7" marR="0" lvl="0" indent="-219073"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Implementation</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8" marR="0" lvl="0" indent="-219074"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Key Learnings</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8" marR="0" lvl="0" indent="-219074"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Work Plan (till End-Term Evaluation)</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357187" marR="0" lvl="0" indent="-219073" algn="just" rtl="0">
              <a:lnSpc>
                <a:spcPct val="140000"/>
              </a:lnSpc>
              <a:spcBef>
                <a:spcPts val="630"/>
              </a:spcBef>
              <a:spcAft>
                <a:spcPts val="0"/>
              </a:spcAft>
              <a:buClr>
                <a:schemeClr val="dk1"/>
              </a:buClr>
              <a:buSzPct val="125000"/>
              <a:buFont typeface="Arial"/>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Work Contribution and Attendance</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357188" marR="0" lvl="0" indent="-199072" algn="just" rtl="0">
              <a:lnSpc>
                <a:spcPct val="140000"/>
              </a:lnSpc>
              <a:spcBef>
                <a:spcPts val="63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Supervisor Interaction</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357188" marR="0" lvl="0" indent="-219074" algn="just" rtl="0">
              <a:lnSpc>
                <a:spcPct val="140000"/>
              </a:lnSpc>
              <a:spcBef>
                <a:spcPts val="630"/>
              </a:spcBef>
              <a:spcAft>
                <a:spcPts val="0"/>
              </a:spcAft>
              <a:buClr>
                <a:schemeClr val="dk1"/>
              </a:buClr>
              <a:buSzPct val="125000"/>
              <a:buFont typeface="Arial"/>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References</a:t>
            </a:r>
            <a:endParaRPr b="0" i="0" u="none" strike="noStrike" cap="none" dirty="0">
              <a:solidFill>
                <a:srgbClr val="000000"/>
              </a:solidFill>
              <a:latin typeface="Helvetica" panose="020B0604020202020204" pitchFamily="34" charset="0"/>
              <a:cs typeface="Helvetica" panose="020B0604020202020204" pitchFamily="34" charset="0"/>
              <a:sym typeface="Arial"/>
            </a:endParaRPr>
          </a:p>
          <a:p>
            <a:pPr marL="0" marR="0" lvl="0" indent="0" algn="just" rtl="0">
              <a:lnSpc>
                <a:spcPct val="150000"/>
              </a:lnSpc>
              <a:spcBef>
                <a:spcPts val="595"/>
              </a:spcBef>
              <a:spcAft>
                <a:spcPts val="0"/>
              </a:spcAft>
              <a:buClr>
                <a:schemeClr val="dk1"/>
              </a:buClr>
              <a:buSzPct val="125000"/>
              <a:buFont typeface="Arial"/>
              <a:buNone/>
            </a:pP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References</a:t>
            </a:r>
            <a:endParaRPr/>
          </a:p>
        </p:txBody>
      </p:sp>
      <p:sp>
        <p:nvSpPr>
          <p:cNvPr id="213" name="Google Shape;213;p35"/>
          <p:cNvSpPr txBox="1"/>
          <p:nvPr/>
        </p:nvSpPr>
        <p:spPr>
          <a:xfrm>
            <a:off x="77118" y="603173"/>
            <a:ext cx="8956714" cy="434615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 J. Smith and A. Brown, "Introduction to Academic Management Systems," </a:t>
            </a:r>
            <a:r>
              <a:rPr lang="en" sz="1300" i="1">
                <a:solidFill>
                  <a:schemeClr val="dk1"/>
                </a:solidFill>
                <a:latin typeface="Times New Roman"/>
                <a:ea typeface="Times New Roman"/>
                <a:cs typeface="Times New Roman"/>
                <a:sym typeface="Times New Roman"/>
              </a:rPr>
              <a:t>Journal of Education Technology</a:t>
            </a:r>
            <a:r>
              <a:rPr lang="en" sz="1300">
                <a:solidFill>
                  <a:schemeClr val="dk1"/>
                </a:solidFill>
                <a:latin typeface="Times New Roman"/>
                <a:ea typeface="Times New Roman"/>
                <a:cs typeface="Times New Roman"/>
                <a:sym typeface="Times New Roman"/>
              </a:rPr>
              <a:t>, vol. 15, no. 3, pp. 45-58, 2020.</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[2] M. Lee and R. Patel, "Machine Learning in Education: A Review," </a:t>
            </a:r>
            <a:r>
              <a:rPr lang="en" sz="1300" i="1">
                <a:solidFill>
                  <a:schemeClr val="dk1"/>
                </a:solidFill>
                <a:latin typeface="Times New Roman"/>
                <a:ea typeface="Times New Roman"/>
                <a:cs typeface="Times New Roman"/>
                <a:sym typeface="Times New Roman"/>
              </a:rPr>
              <a:t>International Journal of Educational Research</a:t>
            </a:r>
            <a:r>
              <a:rPr lang="en" sz="1300">
                <a:solidFill>
                  <a:schemeClr val="dk1"/>
                </a:solidFill>
                <a:latin typeface="Times New Roman"/>
                <a:ea typeface="Times New Roman"/>
                <a:cs typeface="Times New Roman"/>
                <a:sym typeface="Times New Roman"/>
              </a:rPr>
              <a:t>, vol. 22, no. 4, pp. 133-145, 2019.</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[3] L. Johnson and T. Clarke, "Modern Web Technologies and Their Application in Academic Systems," </a:t>
            </a:r>
            <a:r>
              <a:rPr lang="en" sz="1300" i="1">
                <a:solidFill>
                  <a:schemeClr val="dk1"/>
                </a:solidFill>
                <a:latin typeface="Times New Roman"/>
                <a:ea typeface="Times New Roman"/>
                <a:cs typeface="Times New Roman"/>
                <a:sym typeface="Times New Roman"/>
              </a:rPr>
              <a:t>Web Development Journal</a:t>
            </a:r>
            <a:r>
              <a:rPr lang="en" sz="1300">
                <a:solidFill>
                  <a:schemeClr val="dk1"/>
                </a:solidFill>
                <a:latin typeface="Times New Roman"/>
                <a:ea typeface="Times New Roman"/>
                <a:cs typeface="Times New Roman"/>
                <a:sym typeface="Times New Roman"/>
              </a:rPr>
              <a:t>, vol. 10, no. 1, pp. 67-78, 2018.</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[4] P. Kumar and D. Shah, "Challenges in Traditional Academic Management," </a:t>
            </a:r>
            <a:r>
              <a:rPr lang="en" sz="1300" i="1">
                <a:solidFill>
                  <a:schemeClr val="dk1"/>
                </a:solidFill>
                <a:latin typeface="Times New Roman"/>
                <a:ea typeface="Times New Roman"/>
                <a:cs typeface="Times New Roman"/>
                <a:sym typeface="Times New Roman"/>
              </a:rPr>
              <a:t>Education Insight</a:t>
            </a:r>
            <a:r>
              <a:rPr lang="en" sz="1300">
                <a:solidFill>
                  <a:schemeClr val="dk1"/>
                </a:solidFill>
                <a:latin typeface="Times New Roman"/>
                <a:ea typeface="Times New Roman"/>
                <a:cs typeface="Times New Roman"/>
                <a:sym typeface="Times New Roman"/>
              </a:rPr>
              <a:t>, vol. 11, no. 2, pp. 89-102, 2021.</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[5] R. Gupta and S. Sharma, "Performance Tracking Systems in Schools," </a:t>
            </a:r>
            <a:r>
              <a:rPr lang="en" sz="1300" i="1">
                <a:solidFill>
                  <a:schemeClr val="dk1"/>
                </a:solidFill>
                <a:latin typeface="Times New Roman"/>
                <a:ea typeface="Times New Roman"/>
                <a:cs typeface="Times New Roman"/>
                <a:sym typeface="Times New Roman"/>
              </a:rPr>
              <a:t>Academic Performance Review</a:t>
            </a:r>
            <a:r>
              <a:rPr lang="en" sz="1300">
                <a:solidFill>
                  <a:schemeClr val="dk1"/>
                </a:solidFill>
                <a:latin typeface="Times New Roman"/>
                <a:ea typeface="Times New Roman"/>
                <a:cs typeface="Times New Roman"/>
                <a:sym typeface="Times New Roman"/>
              </a:rPr>
              <a:t>, vol. 8, no. 5, pp. 200-215, 2017.</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[6] C. Anderson, "Data Visualization for Student Performance Monitoring," </a:t>
            </a:r>
            <a:r>
              <a:rPr lang="en" sz="1300" i="1">
                <a:solidFill>
                  <a:schemeClr val="dk1"/>
                </a:solidFill>
                <a:latin typeface="Times New Roman"/>
                <a:ea typeface="Times New Roman"/>
                <a:cs typeface="Times New Roman"/>
                <a:sym typeface="Times New Roman"/>
              </a:rPr>
              <a:t>Visual Data Science</a:t>
            </a:r>
            <a:r>
              <a:rPr lang="en" sz="1300">
                <a:solidFill>
                  <a:schemeClr val="dk1"/>
                </a:solidFill>
                <a:latin typeface="Times New Roman"/>
                <a:ea typeface="Times New Roman"/>
                <a:cs typeface="Times New Roman"/>
                <a:sym typeface="Times New Roman"/>
              </a:rPr>
              <a:t>, vol. 5, no. 3, pp. 55-67, 2019.</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[7] A. Brown and K. Taylor, "Proactive Mentoring with Predictive Analytics," </a:t>
            </a:r>
            <a:r>
              <a:rPr lang="en" sz="1300" i="1">
                <a:solidFill>
                  <a:schemeClr val="dk1"/>
                </a:solidFill>
                <a:latin typeface="Times New Roman"/>
                <a:ea typeface="Times New Roman"/>
                <a:cs typeface="Times New Roman"/>
                <a:sym typeface="Times New Roman"/>
              </a:rPr>
              <a:t>Journal of Student Success</a:t>
            </a:r>
            <a:r>
              <a:rPr lang="en" sz="1300">
                <a:solidFill>
                  <a:schemeClr val="dk1"/>
                </a:solidFill>
                <a:latin typeface="Times New Roman"/>
                <a:ea typeface="Times New Roman"/>
                <a:cs typeface="Times New Roman"/>
                <a:sym typeface="Times New Roman"/>
              </a:rPr>
              <a:t>, vol. 12, no. 4, pp. 123-136, 2020.</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[8] S. Patel and M. Singh, "The Role of Real-Time Notifications in Academic Management," </a:t>
            </a:r>
            <a:r>
              <a:rPr lang="en" sz="1300" i="1">
                <a:solidFill>
                  <a:schemeClr val="dk1"/>
                </a:solidFill>
                <a:latin typeface="Times New Roman"/>
                <a:ea typeface="Times New Roman"/>
                <a:cs typeface="Times New Roman"/>
                <a:sym typeface="Times New Roman"/>
              </a:rPr>
              <a:t>Education Today</a:t>
            </a:r>
            <a:r>
              <a:rPr lang="en" sz="1300">
                <a:solidFill>
                  <a:schemeClr val="dk1"/>
                </a:solidFill>
                <a:latin typeface="Times New Roman"/>
                <a:ea typeface="Times New Roman"/>
                <a:cs typeface="Times New Roman"/>
                <a:sym typeface="Times New Roman"/>
              </a:rPr>
              <a:t>, vol. 18, no. 2, pp. 45-56, 2018.</a:t>
            </a:r>
            <a:br>
              <a:rPr lang="en" sz="1300">
                <a:solidFill>
                  <a:schemeClr val="dk1"/>
                </a:solidFill>
                <a:latin typeface="Times New Roman"/>
                <a:ea typeface="Times New Roman"/>
                <a:cs typeface="Times New Roman"/>
                <a:sym typeface="Times New Roman"/>
              </a:rPr>
            </a:br>
            <a:endParaRPr sz="15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References </a:t>
            </a:r>
            <a:r>
              <a:rPr lang="en" sz="2400" b="0"/>
              <a:t>(cont…)</a:t>
            </a:r>
            <a:endParaRPr/>
          </a:p>
        </p:txBody>
      </p:sp>
      <p:sp>
        <p:nvSpPr>
          <p:cNvPr id="219" name="Google Shape;219;p36"/>
          <p:cNvSpPr txBox="1"/>
          <p:nvPr/>
        </p:nvSpPr>
        <p:spPr>
          <a:xfrm>
            <a:off x="40643" y="603173"/>
            <a:ext cx="8956800" cy="43461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[9] L. Wang and F. Zhao, "Machine Learning Frameworks in Academic Systems," </a:t>
            </a:r>
            <a:r>
              <a:rPr lang="en" sz="1300" i="1">
                <a:solidFill>
                  <a:schemeClr val="dk1"/>
                </a:solidFill>
                <a:latin typeface="Times New Roman"/>
                <a:ea typeface="Times New Roman"/>
                <a:cs typeface="Times New Roman"/>
                <a:sym typeface="Times New Roman"/>
              </a:rPr>
              <a:t>Tech in Education</a:t>
            </a:r>
            <a:r>
              <a:rPr lang="en" sz="1300">
                <a:solidFill>
                  <a:schemeClr val="dk1"/>
                </a:solidFill>
                <a:latin typeface="Times New Roman"/>
                <a:ea typeface="Times New Roman"/>
                <a:cs typeface="Times New Roman"/>
                <a:sym typeface="Times New Roman"/>
              </a:rPr>
              <a:t>, vol. 13, no. 1, pp. 21-34, 2021.</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[10] J. Smith and K. Patel, "The Role of Modern JavaScript Frameworks in Frontend Development," </a:t>
            </a:r>
            <a:r>
              <a:rPr lang="en" sz="1300" i="1">
                <a:solidFill>
                  <a:schemeClr val="dk1"/>
                </a:solidFill>
                <a:latin typeface="Times New Roman"/>
                <a:ea typeface="Times New Roman"/>
                <a:cs typeface="Times New Roman"/>
                <a:sym typeface="Times New Roman"/>
              </a:rPr>
              <a:t>Springer Link</a:t>
            </a:r>
            <a:r>
              <a:rPr lang="en" sz="1300">
                <a:solidFill>
                  <a:schemeClr val="dk1"/>
                </a:solidFill>
                <a:latin typeface="Times New Roman"/>
                <a:ea typeface="Times New Roman"/>
                <a:cs typeface="Times New Roman"/>
                <a:sym typeface="Times New Roman"/>
              </a:rPr>
              <a:t>, 2021.</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[11] A. Doe and R. Kumar, "Responsive Web Design and User Experience: Best Practices," </a:t>
            </a:r>
            <a:r>
              <a:rPr lang="en" sz="1300" i="1">
                <a:solidFill>
                  <a:schemeClr val="dk1"/>
                </a:solidFill>
                <a:latin typeface="Times New Roman"/>
                <a:ea typeface="Times New Roman"/>
                <a:cs typeface="Times New Roman"/>
                <a:sym typeface="Times New Roman"/>
              </a:rPr>
              <a:t>ACM Digital Library</a:t>
            </a:r>
            <a:r>
              <a:rPr lang="en" sz="1300">
                <a:solidFill>
                  <a:schemeClr val="dk1"/>
                </a:solidFill>
                <a:latin typeface="Times New Roman"/>
                <a:ea typeface="Times New Roman"/>
                <a:cs typeface="Times New Roman"/>
                <a:sym typeface="Times New Roman"/>
              </a:rPr>
              <a:t>, 2020.</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[12] Z. Wang and S. Li, "RESTful API Design and Implementation for Web Applications," </a:t>
            </a:r>
            <a:r>
              <a:rPr lang="en" sz="1300" i="1">
                <a:solidFill>
                  <a:schemeClr val="dk1"/>
                </a:solidFill>
                <a:latin typeface="Times New Roman"/>
                <a:ea typeface="Times New Roman"/>
                <a:cs typeface="Times New Roman"/>
                <a:sym typeface="Times New Roman"/>
              </a:rPr>
              <a:t>ResearchGate</a:t>
            </a:r>
            <a:r>
              <a:rPr lang="en" sz="1300">
                <a:solidFill>
                  <a:schemeClr val="dk1"/>
                </a:solidFill>
                <a:latin typeface="Times New Roman"/>
                <a:ea typeface="Times New Roman"/>
                <a:cs typeface="Times New Roman"/>
                <a:sym typeface="Times New Roman"/>
              </a:rPr>
              <a:t>, 2021.</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[13] M. Gupta and H. Taylor, "A Comparative Study of Node.js and Django for Backend Development," </a:t>
            </a:r>
            <a:r>
              <a:rPr lang="en" sz="1300" i="1">
                <a:solidFill>
                  <a:schemeClr val="dk1"/>
                </a:solidFill>
                <a:latin typeface="Times New Roman"/>
                <a:ea typeface="Times New Roman"/>
                <a:cs typeface="Times New Roman"/>
                <a:sym typeface="Times New Roman"/>
              </a:rPr>
              <a:t>IEEE Xplore</a:t>
            </a:r>
            <a:r>
              <a:rPr lang="en" sz="1300">
                <a:solidFill>
                  <a:schemeClr val="dk1"/>
                </a:solidFill>
                <a:latin typeface="Times New Roman"/>
                <a:ea typeface="Times New Roman"/>
                <a:cs typeface="Times New Roman"/>
                <a:sym typeface="Times New Roman"/>
              </a:rPr>
              <a:t>, 2022.</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[14] R. Johnson and P. Rivera, "Seamless Integration of Frontend and Backend in Web Applications," </a:t>
            </a:r>
            <a:r>
              <a:rPr lang="en" sz="1300" i="1">
                <a:solidFill>
                  <a:schemeClr val="dk1"/>
                </a:solidFill>
                <a:latin typeface="Times New Roman"/>
                <a:ea typeface="Times New Roman"/>
                <a:cs typeface="Times New Roman"/>
                <a:sym typeface="Times New Roman"/>
              </a:rPr>
              <a:t>Elsevier</a:t>
            </a:r>
            <a:r>
              <a:rPr lang="en" sz="1300">
                <a:solidFill>
                  <a:schemeClr val="dk1"/>
                </a:solidFill>
                <a:latin typeface="Times New Roman"/>
                <a:ea typeface="Times New Roman"/>
                <a:cs typeface="Times New Roman"/>
                <a:sym typeface="Times New Roman"/>
              </a:rPr>
              <a:t>, 2021.</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[15] D. Brown and Y. Zhang, "Web Application Architecture: Patterns and Practices," </a:t>
            </a:r>
            <a:r>
              <a:rPr lang="en" sz="1300" i="1">
                <a:solidFill>
                  <a:schemeClr val="dk1"/>
                </a:solidFill>
                <a:latin typeface="Times New Roman"/>
                <a:ea typeface="Times New Roman"/>
                <a:cs typeface="Times New Roman"/>
                <a:sym typeface="Times New Roman"/>
              </a:rPr>
              <a:t>Springer Link</a:t>
            </a:r>
            <a:r>
              <a:rPr lang="en" sz="1300">
                <a:solidFill>
                  <a:schemeClr val="dk1"/>
                </a:solidFill>
                <a:latin typeface="Times New Roman"/>
                <a:ea typeface="Times New Roman"/>
                <a:cs typeface="Times New Roman"/>
                <a:sym typeface="Times New Roman"/>
              </a:rPr>
              <a:t>, 2020.</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300">
                <a:solidFill>
                  <a:schemeClr val="dk1"/>
                </a:solidFill>
                <a:latin typeface="Times New Roman"/>
                <a:ea typeface="Times New Roman"/>
                <a:cs typeface="Times New Roman"/>
                <a:sym typeface="Times New Roman"/>
              </a:rPr>
              <a:t>[16] V. Sharma and J. Lee, "Challenges in Full-Stack Web Development: A Case Study," </a:t>
            </a:r>
            <a:r>
              <a:rPr lang="en" sz="1300" i="1">
                <a:solidFill>
                  <a:schemeClr val="dk1"/>
                </a:solidFill>
                <a:latin typeface="Times New Roman"/>
                <a:ea typeface="Times New Roman"/>
                <a:cs typeface="Times New Roman"/>
                <a:sym typeface="Times New Roman"/>
              </a:rPr>
              <a:t>IEEE Xplore</a:t>
            </a:r>
            <a:r>
              <a:rPr lang="en" sz="1300">
                <a:solidFill>
                  <a:schemeClr val="dk1"/>
                </a:solidFill>
                <a:latin typeface="Times New Roman"/>
                <a:ea typeface="Times New Roman"/>
                <a:cs typeface="Times New Roman"/>
                <a:sym typeface="Times New Roman"/>
              </a:rPr>
              <a:t>, 2022.</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[17] S. Kumar and B. Allen, "Building Scalable Web Applications Using MERN Stack," </a:t>
            </a:r>
            <a:r>
              <a:rPr lang="en" sz="1300" i="1">
                <a:solidFill>
                  <a:schemeClr val="dk1"/>
                </a:solidFill>
                <a:latin typeface="Times New Roman"/>
                <a:ea typeface="Times New Roman"/>
                <a:cs typeface="Times New Roman"/>
                <a:sym typeface="Times New Roman"/>
              </a:rPr>
              <a:t>ResearchGate</a:t>
            </a:r>
            <a:r>
              <a:rPr lang="en" sz="1300">
                <a:solidFill>
                  <a:schemeClr val="dk1"/>
                </a:solidFill>
                <a:latin typeface="Times New Roman"/>
                <a:ea typeface="Times New Roman"/>
                <a:cs typeface="Times New Roman"/>
                <a:sym typeface="Times New Roman"/>
              </a:rPr>
              <a:t>, 2021.</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[18] L. Smith and H. Zhao, "Automated Testing for Web Applications: Tools and Techniques," </a:t>
            </a:r>
            <a:r>
              <a:rPr lang="en" sz="1300" i="1">
                <a:solidFill>
                  <a:schemeClr val="dk1"/>
                </a:solidFill>
                <a:latin typeface="Times New Roman"/>
                <a:ea typeface="Times New Roman"/>
                <a:cs typeface="Times New Roman"/>
                <a:sym typeface="Times New Roman"/>
              </a:rPr>
              <a:t>ACM Digital Library</a:t>
            </a:r>
            <a:r>
              <a:rPr lang="en" sz="1300">
                <a:solidFill>
                  <a:schemeClr val="dk1"/>
                </a:solidFill>
                <a:latin typeface="Times New Roman"/>
                <a:ea typeface="Times New Roman"/>
                <a:cs typeface="Times New Roman"/>
                <a:sym typeface="Times New Roman"/>
              </a:rPr>
              <a:t>, 2021.</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[19] P. Gupta and T. Sanders, "Error Handling and Debugging in Web Development," </a:t>
            </a:r>
            <a:r>
              <a:rPr lang="en" sz="1300" i="1">
                <a:solidFill>
                  <a:schemeClr val="dk1"/>
                </a:solidFill>
                <a:latin typeface="Times New Roman"/>
                <a:ea typeface="Times New Roman"/>
                <a:cs typeface="Times New Roman"/>
                <a:sym typeface="Times New Roman"/>
              </a:rPr>
              <a:t>IEEE Access</a:t>
            </a:r>
            <a:r>
              <a:rPr lang="en" sz="1300">
                <a:solidFill>
                  <a:schemeClr val="dk1"/>
                </a:solidFill>
                <a:latin typeface="Times New Roman"/>
                <a:ea typeface="Times New Roman"/>
                <a:cs typeface="Times New Roman"/>
                <a:sym typeface="Times New Roman"/>
              </a:rPr>
              <a:t>, 2022.</a:t>
            </a:r>
            <a:endParaRPr sz="13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[20] P. Johnson and C. Lee, "Oracle Database in Academic Applications," </a:t>
            </a:r>
            <a:r>
              <a:rPr lang="en" sz="1300" i="1">
                <a:solidFill>
                  <a:schemeClr val="dk1"/>
                </a:solidFill>
                <a:latin typeface="Times New Roman"/>
                <a:ea typeface="Times New Roman"/>
                <a:cs typeface="Times New Roman"/>
                <a:sym typeface="Times New Roman"/>
              </a:rPr>
              <a:t>Data Management Journal</a:t>
            </a:r>
            <a:r>
              <a:rPr lang="en" sz="1300">
                <a:solidFill>
                  <a:schemeClr val="dk1"/>
                </a:solidFill>
                <a:latin typeface="Times New Roman"/>
                <a:ea typeface="Times New Roman"/>
                <a:cs typeface="Times New Roman"/>
                <a:sym typeface="Times New Roman"/>
              </a:rPr>
              <a:t>, vol. 7, no. 4, pp. 159-172, 2020.</a:t>
            </a:r>
            <a:br>
              <a:rPr lang="en" sz="1300">
                <a:solidFill>
                  <a:schemeClr val="dk1"/>
                </a:solidFill>
                <a:latin typeface="Times New Roman"/>
                <a:ea typeface="Times New Roman"/>
                <a:cs typeface="Times New Roman"/>
                <a:sym typeface="Times New Roman"/>
              </a:rPr>
            </a:br>
            <a:endParaRPr sz="1300">
              <a:solidFill>
                <a:schemeClr val="dk1"/>
              </a:solidFill>
              <a:latin typeface="Times New Roman"/>
              <a:ea typeface="Times New Roman"/>
              <a:cs typeface="Times New Roman"/>
              <a:sym typeface="Times New Roman"/>
            </a:endParaRPr>
          </a:p>
          <a:p>
            <a:pPr marL="0" marR="0" lvl="0" indent="0" algn="just" rtl="0">
              <a:lnSpc>
                <a:spcPct val="150000"/>
              </a:lnSpc>
              <a:spcBef>
                <a:spcPts val="490"/>
              </a:spcBef>
              <a:spcAft>
                <a:spcPts val="0"/>
              </a:spcAft>
              <a:buNone/>
            </a:pPr>
            <a:endParaRPr sz="1500">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References </a:t>
            </a:r>
            <a:r>
              <a:rPr lang="en" sz="2400" b="0"/>
              <a:t>(cont…)</a:t>
            </a:r>
            <a:endParaRPr sz="1800"/>
          </a:p>
        </p:txBody>
      </p:sp>
      <p:sp>
        <p:nvSpPr>
          <p:cNvPr id="225" name="Google Shape;225;p37"/>
          <p:cNvSpPr txBox="1"/>
          <p:nvPr/>
        </p:nvSpPr>
        <p:spPr>
          <a:xfrm>
            <a:off x="77118" y="603173"/>
            <a:ext cx="8956714" cy="4346155"/>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[21] J. Turner, "The Future of Web-Based Academic Platforms," </a:t>
            </a:r>
            <a:r>
              <a:rPr lang="en" sz="1300" i="1">
                <a:solidFill>
                  <a:schemeClr val="dk1"/>
                </a:solidFill>
                <a:latin typeface="Times New Roman"/>
                <a:ea typeface="Times New Roman"/>
                <a:cs typeface="Times New Roman"/>
                <a:sym typeface="Times New Roman"/>
              </a:rPr>
              <a:t>Future of Education</a:t>
            </a:r>
            <a:r>
              <a:rPr lang="en" sz="1300">
                <a:solidFill>
                  <a:schemeClr val="dk1"/>
                </a:solidFill>
                <a:latin typeface="Times New Roman"/>
                <a:ea typeface="Times New Roman"/>
                <a:cs typeface="Times New Roman"/>
                <a:sym typeface="Times New Roman"/>
              </a:rPr>
              <a:t>, vol. 14, no. 2, pp. 90-103, 2019.</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[22] R. Smith and E. Harris, "Advantages of React in Educational Platforms," </a:t>
            </a:r>
            <a:r>
              <a:rPr lang="en" sz="1300" i="1">
                <a:solidFill>
                  <a:schemeClr val="dk1"/>
                </a:solidFill>
                <a:latin typeface="Times New Roman"/>
                <a:ea typeface="Times New Roman"/>
                <a:cs typeface="Times New Roman"/>
                <a:sym typeface="Times New Roman"/>
              </a:rPr>
              <a:t>Web Development Quarterly</a:t>
            </a:r>
            <a:r>
              <a:rPr lang="en" sz="1300">
                <a:solidFill>
                  <a:schemeClr val="dk1"/>
                </a:solidFill>
                <a:latin typeface="Times New Roman"/>
                <a:ea typeface="Times New Roman"/>
                <a:cs typeface="Times New Roman"/>
                <a:sym typeface="Times New Roman"/>
              </a:rPr>
              <a:t>, vol. 16, no. 3, pp. 22-35, 2021.</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[23] N. Kapoor and V. Agarwal, "Enhancing Student Engagement through Interactive Platforms," </a:t>
            </a:r>
            <a:r>
              <a:rPr lang="en" sz="1300" i="1">
                <a:solidFill>
                  <a:schemeClr val="dk1"/>
                </a:solidFill>
                <a:latin typeface="Times New Roman"/>
                <a:ea typeface="Times New Roman"/>
                <a:cs typeface="Times New Roman"/>
                <a:sym typeface="Times New Roman"/>
              </a:rPr>
              <a:t>Education Technology Review</a:t>
            </a:r>
            <a:r>
              <a:rPr lang="en" sz="1300">
                <a:solidFill>
                  <a:schemeClr val="dk1"/>
                </a:solidFill>
                <a:latin typeface="Times New Roman"/>
                <a:ea typeface="Times New Roman"/>
                <a:cs typeface="Times New Roman"/>
                <a:sym typeface="Times New Roman"/>
              </a:rPr>
              <a:t>, vol. 11, no. 2, pp. 10-25, 2019.</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[24] A. Kumar and L. Mehta, "User Experience in Academic Management Systems," </a:t>
            </a:r>
            <a:r>
              <a:rPr lang="en" sz="1300" i="1">
                <a:solidFill>
                  <a:schemeClr val="dk1"/>
                </a:solidFill>
                <a:latin typeface="Times New Roman"/>
                <a:ea typeface="Times New Roman"/>
                <a:cs typeface="Times New Roman"/>
                <a:sym typeface="Times New Roman"/>
              </a:rPr>
              <a:t>User Experience Journal</a:t>
            </a:r>
            <a:r>
              <a:rPr lang="en" sz="1300">
                <a:solidFill>
                  <a:schemeClr val="dk1"/>
                </a:solidFill>
                <a:latin typeface="Times New Roman"/>
                <a:ea typeface="Times New Roman"/>
                <a:cs typeface="Times New Roman"/>
                <a:sym typeface="Times New Roman"/>
              </a:rPr>
              <a:t>, vol. 4, no. 1, pp. 45-58, 2020.</a:t>
            </a:r>
            <a:br>
              <a:rPr lang="en" sz="1300">
                <a:solidFill>
                  <a:schemeClr val="dk1"/>
                </a:solidFill>
                <a:latin typeface="Times New Roman"/>
                <a:ea typeface="Times New Roman"/>
                <a:cs typeface="Times New Roman"/>
                <a:sym typeface="Times New Roman"/>
              </a:rPr>
            </a:br>
            <a:r>
              <a:rPr lang="en" sz="1300">
                <a:solidFill>
                  <a:schemeClr val="dk1"/>
                </a:solidFill>
                <a:latin typeface="Times New Roman"/>
                <a:ea typeface="Times New Roman"/>
                <a:cs typeface="Times New Roman"/>
                <a:sym typeface="Times New Roman"/>
              </a:rPr>
              <a:t>[25] B. Carter and H. Williams, "Data Analysis and Visualization Tools for Education," </a:t>
            </a:r>
            <a:r>
              <a:rPr lang="en" sz="1300" i="1">
                <a:solidFill>
                  <a:schemeClr val="dk1"/>
                </a:solidFill>
                <a:latin typeface="Times New Roman"/>
                <a:ea typeface="Times New Roman"/>
                <a:cs typeface="Times New Roman"/>
                <a:sym typeface="Times New Roman"/>
              </a:rPr>
              <a:t>Journal of Data Science</a:t>
            </a:r>
            <a:r>
              <a:rPr lang="en" sz="1300">
                <a:solidFill>
                  <a:schemeClr val="dk1"/>
                </a:solidFill>
                <a:latin typeface="Times New Roman"/>
                <a:ea typeface="Times New Roman"/>
                <a:cs typeface="Times New Roman"/>
                <a:sym typeface="Times New Roman"/>
              </a:rPr>
              <a:t>, vol. 19, no. 2, pp. 75-89, 2021.</a:t>
            </a:r>
            <a:endParaRPr sz="1300">
              <a:solidFill>
                <a:schemeClr val="dk1"/>
              </a:solidFill>
              <a:latin typeface="Helvetica Neue"/>
              <a:ea typeface="Helvetica Neue"/>
              <a:cs typeface="Helvetica Neue"/>
              <a:sym typeface="Helvetica Neue"/>
            </a:endParaRPr>
          </a:p>
          <a:p>
            <a:pPr marL="406400" marR="0" lvl="0" indent="-398463" algn="just" rtl="0">
              <a:lnSpc>
                <a:spcPct val="150000"/>
              </a:lnSpc>
              <a:spcBef>
                <a:spcPts val="455"/>
              </a:spcBef>
              <a:spcAft>
                <a:spcPts val="0"/>
              </a:spcAft>
              <a:buClr>
                <a:schemeClr val="dk1"/>
              </a:buClr>
              <a:buSzPts val="1625"/>
              <a:buFont typeface="Arial"/>
              <a:buNone/>
            </a:pPr>
            <a:endParaRPr sz="1300" b="0" i="0" u="none" strike="noStrike" cap="none">
              <a:solidFill>
                <a:srgbClr val="000000"/>
              </a:solidFill>
              <a:latin typeface="Arial"/>
              <a:ea typeface="Arial"/>
              <a:cs typeface="Arial"/>
              <a:sym typeface="Arial"/>
            </a:endParaRPr>
          </a:p>
          <a:p>
            <a:pPr marL="0" marR="0" lvl="0" indent="0" algn="just" rtl="0">
              <a:lnSpc>
                <a:spcPct val="150000"/>
              </a:lnSpc>
              <a:spcBef>
                <a:spcPts val="490"/>
              </a:spcBef>
              <a:spcAft>
                <a:spcPts val="0"/>
              </a:spcAft>
              <a:buClr>
                <a:schemeClr val="dk1"/>
              </a:buClr>
              <a:buSzPts val="1750"/>
              <a:buFont typeface="Arial"/>
              <a:buNone/>
            </a:pPr>
            <a:endParaRPr sz="13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p:nvPr/>
        </p:nvSpPr>
        <p:spPr>
          <a:xfrm>
            <a:off x="140043" y="154898"/>
            <a:ext cx="8956800" cy="4470000"/>
          </a:xfrm>
          <a:prstGeom prst="rect">
            <a:avLst/>
          </a:prstGeom>
          <a:noFill/>
          <a:ln>
            <a:noFill/>
          </a:ln>
        </p:spPr>
        <p:txBody>
          <a:bodyPr spcFirstLastPara="1" wrap="square" lIns="91425" tIns="45700" rIns="91425" bIns="45700" anchor="t" anchorCtr="0">
            <a:noAutofit/>
          </a:bodyPr>
          <a:lstStyle/>
          <a:p>
            <a:pPr marL="95250" marR="0" lvl="0" indent="0" algn="just" rtl="0">
              <a:lnSpc>
                <a:spcPct val="150000"/>
              </a:lnSpc>
              <a:spcBef>
                <a:spcPts val="0"/>
              </a:spcBef>
              <a:spcAft>
                <a:spcPts val="0"/>
              </a:spcAft>
              <a:buClr>
                <a:schemeClr val="dk1"/>
              </a:buClr>
              <a:buSzPts val="1750"/>
              <a:buFont typeface="Arial"/>
              <a:buNone/>
            </a:pPr>
            <a:endParaRPr sz="1400" b="0" i="0" u="none" strike="noStrike" cap="none" dirty="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b="0" i="0" u="none" strike="noStrike" cap="none" dirty="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b="0" i="0" u="none" strike="noStrike" cap="none" dirty="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b="0" i="0" u="none" strike="noStrike" cap="none" dirty="0">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b="0" i="0" u="none" strike="noStrike" cap="none">
              <a:solidFill>
                <a:schemeClr val="dk1"/>
              </a:solidFill>
              <a:latin typeface="Helvetica Neue"/>
              <a:ea typeface="Helvetica Neue"/>
              <a:cs typeface="Helvetica Neue"/>
              <a:sym typeface="Helvetica Neue"/>
            </a:endParaRPr>
          </a:p>
          <a:p>
            <a:pPr marL="95250" marR="0" lvl="0" indent="0" algn="just" rtl="0">
              <a:lnSpc>
                <a:spcPct val="150000"/>
              </a:lnSpc>
              <a:spcBef>
                <a:spcPts val="490"/>
              </a:spcBef>
              <a:spcAft>
                <a:spcPts val="0"/>
              </a:spcAft>
              <a:buClr>
                <a:schemeClr val="dk1"/>
              </a:buClr>
              <a:buSzPts val="1750"/>
              <a:buFont typeface="Arial"/>
              <a:buNone/>
            </a:pPr>
            <a:endParaRPr sz="1400" b="0" i="0" u="none" strike="noStrike" cap="none">
              <a:solidFill>
                <a:schemeClr val="dk1"/>
              </a:solidFill>
              <a:latin typeface="Helvetica Neue"/>
              <a:ea typeface="Helvetica Neue"/>
              <a:cs typeface="Helvetica Neue"/>
              <a:sym typeface="Helvetica Neue"/>
            </a:endParaRPr>
          </a:p>
          <a:p>
            <a:pPr marL="95250" marR="0" lvl="0" indent="0" algn="ctr" rtl="0">
              <a:lnSpc>
                <a:spcPct val="150000"/>
              </a:lnSpc>
              <a:spcBef>
                <a:spcPts val="700"/>
              </a:spcBef>
              <a:spcAft>
                <a:spcPts val="0"/>
              </a:spcAft>
              <a:buClr>
                <a:schemeClr val="dk1"/>
              </a:buClr>
              <a:buSzPts val="2500"/>
              <a:buFont typeface="Arial"/>
              <a:buNone/>
            </a:pPr>
            <a:r>
              <a:rPr lang="en" sz="2000" b="1" i="0" u="none" strike="noStrike" cap="none" dirty="0">
                <a:solidFill>
                  <a:schemeClr val="dk1"/>
                </a:solidFill>
                <a:latin typeface="Helvetica Neue"/>
                <a:ea typeface="Helvetica Neue"/>
                <a:cs typeface="Helvetica Neue"/>
                <a:sym typeface="Helvetica Neue"/>
              </a:rPr>
              <a:t>Thanks</a:t>
            </a:r>
            <a:r>
              <a:rPr lang="en" sz="1400" b="0" i="0" u="none" strike="noStrike" cap="none" dirty="0">
                <a:solidFill>
                  <a:schemeClr val="dk1"/>
                </a:solidFill>
                <a:latin typeface="Helvetica Neue"/>
                <a:ea typeface="Helvetica Neue"/>
                <a:cs typeface="Helvetica Neue"/>
                <a:sym typeface="Helvetica Neue"/>
              </a:rPr>
              <a:t>.</a:t>
            </a:r>
            <a:endParaRPr sz="1400" b="0" i="0" u="none" strike="noStrike" cap="none" dirty="0">
              <a:solidFill>
                <a:srgbClr val="000000"/>
              </a:solidFill>
              <a:latin typeface="Arial"/>
              <a:ea typeface="Arial"/>
              <a:cs typeface="Arial"/>
              <a:sym typeface="Arial"/>
            </a:endParaRPr>
          </a:p>
        </p:txBody>
      </p:sp>
      <p:pic>
        <p:nvPicPr>
          <p:cNvPr id="231" name="Google Shape;231;p38" descr="🙏"/>
          <p:cNvPicPr preferRelativeResize="0"/>
          <p:nvPr/>
        </p:nvPicPr>
        <p:blipFill rotWithShape="1">
          <a:blip r:embed="rId3">
            <a:alphaModFix/>
          </a:blip>
          <a:srcRect/>
          <a:stretch/>
        </p:blipFill>
        <p:spPr>
          <a:xfrm>
            <a:off x="4265364" y="1825128"/>
            <a:ext cx="765672" cy="7656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a:t>Introduction</a:t>
            </a:r>
            <a:endParaRPr/>
          </a:p>
        </p:txBody>
      </p:sp>
      <p:sp>
        <p:nvSpPr>
          <p:cNvPr id="88" name="Google Shape;88;p18"/>
          <p:cNvSpPr txBox="1"/>
          <p:nvPr/>
        </p:nvSpPr>
        <p:spPr>
          <a:xfrm>
            <a:off x="77118" y="603173"/>
            <a:ext cx="8956714" cy="4346155"/>
          </a:xfrm>
          <a:prstGeom prst="rect">
            <a:avLst/>
          </a:prstGeom>
          <a:noFill/>
          <a:ln>
            <a:noFill/>
          </a:ln>
        </p:spPr>
        <p:txBody>
          <a:bodyPr spcFirstLastPara="1" wrap="square" lIns="91425" tIns="45700" rIns="91425" bIns="45700" anchor="t" anchorCtr="0">
            <a:normAutofit/>
          </a:bodyPr>
          <a:lstStyle/>
          <a:p>
            <a:pPr marL="0" marR="0" lvl="0" indent="0" algn="just" rtl="0">
              <a:lnSpc>
                <a:spcPct val="150000"/>
              </a:lnSpc>
              <a:spcBef>
                <a:spcPts val="0"/>
              </a:spcBef>
              <a:spcAft>
                <a:spcPts val="0"/>
              </a:spcAft>
              <a:buClr>
                <a:srgbClr val="000000"/>
              </a:buClr>
              <a:buSzPts val="1800"/>
              <a:buFont typeface="Arial"/>
              <a:buNone/>
            </a:pP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323850" algn="just" rtl="0">
              <a:lnSpc>
                <a:spcPct val="150000"/>
              </a:lnSpc>
              <a:spcBef>
                <a:spcPts val="0"/>
              </a:spcBef>
              <a:spcAft>
                <a:spcPts val="0"/>
              </a:spcAft>
              <a:buClr>
                <a:schemeClr val="dk1"/>
              </a:buClr>
              <a:buSzPts val="1500"/>
              <a:buFont typeface="Helvetica Neue"/>
              <a:buChar char="•"/>
            </a:pPr>
            <a:r>
              <a:rPr lang="en" b="1" dirty="0">
                <a:solidFill>
                  <a:schemeClr val="dk1"/>
                </a:solidFill>
                <a:latin typeface="Helvetica" panose="020B0604020202020204" pitchFamily="34" charset="0"/>
                <a:ea typeface="Helvetica Neue"/>
                <a:cs typeface="Helvetica" panose="020B0604020202020204" pitchFamily="34" charset="0"/>
                <a:sym typeface="Helvetica Neue"/>
              </a:rPr>
              <a:t>AutoAcad</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is a sophisticated, </a:t>
            </a: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automated web-based platform</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developed to revolutionize academic data management and mentoring processes in educational institutions. In today’s academic environment, </a:t>
            </a: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mentors</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are often </a:t>
            </a: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overburdened with administrative tasks</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such as tracking individual student progress, analyzing performance metrics, and communicating with guardians, which can </a:t>
            </a: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detract from their primary role</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of providing personalized support and guidance.</a:t>
            </a:r>
          </a:p>
          <a:p>
            <a:pPr marL="457200" marR="0" lvl="0" indent="-323850" algn="just" rtl="0">
              <a:lnSpc>
                <a:spcPct val="150000"/>
              </a:lnSpc>
              <a:spcBef>
                <a:spcPts val="0"/>
              </a:spcBef>
              <a:spcAft>
                <a:spcPts val="0"/>
              </a:spcAft>
              <a:buClr>
                <a:schemeClr val="dk1"/>
              </a:buClr>
              <a:buSzPts val="1500"/>
              <a:buFont typeface="Helvetica Neue"/>
              <a:buChar char="•"/>
            </a:pP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323850" algn="just" rtl="0">
              <a:lnSpc>
                <a:spcPct val="150000"/>
              </a:lnSpc>
              <a:spcBef>
                <a:spcPts val="0"/>
              </a:spcBef>
              <a:spcAft>
                <a:spcPts val="0"/>
              </a:spcAft>
              <a:buClr>
                <a:schemeClr val="dk1"/>
              </a:buClr>
              <a:buSzPts val="1500"/>
              <a:buFont typeface="Helvetica Neue"/>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Auto Acad offers a </a:t>
            </a: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centralized system</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that integrates various functionalities for both faculty members and guardians, enabling seamless access to student performance data. </a:t>
            </a: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By automating routine</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a:t>
            </a: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tasks</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such as identifying underperforming students, generating performance reports, and notifying guardians about students' academic standing, the platform reduces the workload for educators, allowing them to focus more on mentoring and less on paperwork.</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a:t>Problem Statement</a:t>
            </a:r>
            <a:endParaRPr/>
          </a:p>
        </p:txBody>
      </p:sp>
      <p:sp>
        <p:nvSpPr>
          <p:cNvPr id="94" name="Google Shape;94;p19"/>
          <p:cNvSpPr txBox="1"/>
          <p:nvPr/>
        </p:nvSpPr>
        <p:spPr>
          <a:xfrm>
            <a:off x="77118" y="603174"/>
            <a:ext cx="8956714" cy="4321367"/>
          </a:xfrm>
          <a:prstGeom prst="rect">
            <a:avLst/>
          </a:prstGeom>
          <a:noFill/>
          <a:ln>
            <a:noFill/>
          </a:ln>
        </p:spPr>
        <p:txBody>
          <a:bodyPr spcFirstLastPara="1" wrap="square" lIns="91425" tIns="45700" rIns="91425" bIns="45700" anchor="t" anchorCtr="0">
            <a:normAutofit/>
          </a:bodyPr>
          <a:lstStyle/>
          <a:p>
            <a:pPr marL="457200" marR="0" lvl="0" indent="-342900" algn="just" rtl="0">
              <a:lnSpc>
                <a:spcPct val="150000"/>
              </a:lnSpc>
              <a:spcBef>
                <a:spcPts val="0"/>
              </a:spcBef>
              <a:spcAft>
                <a:spcPts val="0"/>
              </a:spcAft>
              <a:buClr>
                <a:schemeClr val="dk1"/>
              </a:buClr>
              <a:buSzPts val="1800"/>
              <a:buFont typeface="Helvetica Neue"/>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In most academic institutions, mentoring and performance tracking are done manually, leading to inefficiencies and delays in identifying students who require support. Faculty mentors often struggle with large volumes of student data, making it difficult to:</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914400" marR="0" lvl="1" indent="-342900" algn="just" rtl="0">
              <a:lnSpc>
                <a:spcPct val="150000"/>
              </a:lnSpc>
              <a:spcBef>
                <a:spcPts val="0"/>
              </a:spcBef>
              <a:spcAft>
                <a:spcPts val="0"/>
              </a:spcAft>
              <a:buClr>
                <a:schemeClr val="dk1"/>
              </a:buClr>
              <a:buSzPts val="1800"/>
              <a:buFont typeface="Helvetica Neue"/>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Communicate regularly with guardians about student performance.</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914400" marR="0" lvl="1" indent="-342900" algn="just" rtl="0">
              <a:lnSpc>
                <a:spcPct val="150000"/>
              </a:lnSpc>
              <a:spcBef>
                <a:spcPts val="0"/>
              </a:spcBef>
              <a:spcAft>
                <a:spcPts val="0"/>
              </a:spcAft>
              <a:buClr>
                <a:schemeClr val="dk1"/>
              </a:buClr>
              <a:buSzPts val="1800"/>
              <a:buFont typeface="Helvetica Neue"/>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Identify students who need intervention in a timely manner.</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914400" marR="0" lvl="1" indent="-342900" algn="just" rtl="0">
              <a:lnSpc>
                <a:spcPct val="150000"/>
              </a:lnSpc>
              <a:spcBef>
                <a:spcPts val="0"/>
              </a:spcBef>
              <a:spcAft>
                <a:spcPts val="0"/>
              </a:spcAft>
              <a:buClr>
                <a:schemeClr val="dk1"/>
              </a:buClr>
              <a:buSzPts val="1800"/>
              <a:buFont typeface="Helvetica Neue"/>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Predict academic outcomes for providing early guidance.</a:t>
            </a:r>
          </a:p>
          <a:p>
            <a:pPr marL="914400" marR="0" lvl="1" indent="-342900" algn="just" rtl="0">
              <a:lnSpc>
                <a:spcPct val="150000"/>
              </a:lnSpc>
              <a:spcBef>
                <a:spcPts val="0"/>
              </a:spcBef>
              <a:spcAft>
                <a:spcPts val="0"/>
              </a:spcAft>
              <a:buClr>
                <a:schemeClr val="dk1"/>
              </a:buClr>
              <a:buSzPts val="1800"/>
              <a:buFont typeface="Helvetica Neue"/>
              <a:buChar char="○"/>
            </a:pP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342900" algn="just" rtl="0">
              <a:lnSpc>
                <a:spcPct val="150000"/>
              </a:lnSpc>
              <a:spcBef>
                <a:spcPts val="0"/>
              </a:spcBef>
              <a:spcAft>
                <a:spcPts val="0"/>
              </a:spcAft>
              <a:buClr>
                <a:schemeClr val="dk1"/>
              </a:buClr>
              <a:buSzPts val="1800"/>
              <a:buFont typeface="Helvetica Neue"/>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This project aims to address these challenges by automating the academic data management process using modern web technologies such as ReactJS, NodeJS, </a:t>
            </a:r>
            <a:r>
              <a:rPr lang="en" dirty="0">
                <a:solidFill>
                  <a:schemeClr val="dk1"/>
                </a:solidFill>
                <a:latin typeface="Helvetica" panose="020B0604020202020204" pitchFamily="34" charset="0"/>
                <a:ea typeface="Helvetica Neue"/>
                <a:cs typeface="Helvetica" panose="020B0604020202020204" pitchFamily="34" charset="0"/>
                <a:sym typeface="Helvetica Neue"/>
              </a:rPr>
              <a:t>MongoDB </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etc.</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0" algn="just" rtl="0">
              <a:lnSpc>
                <a:spcPct val="150000"/>
              </a:lnSpc>
              <a:spcBef>
                <a:spcPts val="0"/>
              </a:spcBef>
              <a:spcAft>
                <a:spcPts val="0"/>
              </a:spcAft>
              <a:buClr>
                <a:srgbClr val="000000"/>
              </a:buClr>
              <a:buSzPts val="1800"/>
              <a:buFont typeface="Arial"/>
              <a:buNone/>
            </a:pP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a:t>Objectives</a:t>
            </a:r>
            <a:endParaRPr/>
          </a:p>
        </p:txBody>
      </p:sp>
      <p:sp>
        <p:nvSpPr>
          <p:cNvPr id="100" name="Google Shape;100;p20"/>
          <p:cNvSpPr txBox="1"/>
          <p:nvPr/>
        </p:nvSpPr>
        <p:spPr>
          <a:xfrm>
            <a:off x="77118" y="603174"/>
            <a:ext cx="8956714" cy="4321367"/>
          </a:xfrm>
          <a:prstGeom prst="rect">
            <a:avLst/>
          </a:prstGeom>
          <a:noFill/>
          <a:ln>
            <a:noFill/>
          </a:ln>
        </p:spPr>
        <p:txBody>
          <a:bodyPr spcFirstLastPara="1" wrap="square" lIns="91425" tIns="45700" rIns="91425" bIns="45700" anchor="t" anchorCtr="0">
            <a:normAutofit/>
          </a:bodyPr>
          <a:lstStyle/>
          <a:p>
            <a:pPr marL="457200" marR="0" lvl="0" indent="-325755" algn="just" rtl="0">
              <a:lnSpc>
                <a:spcPct val="150000"/>
              </a:lnSpc>
              <a:spcBef>
                <a:spcPts val="0"/>
              </a:spcBef>
              <a:spcAft>
                <a:spcPts val="0"/>
              </a:spcAft>
              <a:buClr>
                <a:schemeClr val="dk1"/>
              </a:buClr>
              <a:buSzPct val="100000"/>
              <a:buFont typeface="Helvetica Neue"/>
              <a:buChar char="●"/>
            </a:pP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The objectives of this project include:</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marR="0" lvl="1" indent="-325755" algn="just" rtl="0">
              <a:lnSpc>
                <a:spcPct val="150000"/>
              </a:lnSpc>
              <a:spcBef>
                <a:spcPts val="0"/>
              </a:spcBef>
              <a:spcAft>
                <a:spcPts val="0"/>
              </a:spcAft>
              <a:buClr>
                <a:schemeClr val="dk1"/>
              </a:buClr>
              <a:buSzPct val="100000"/>
              <a:buFont typeface="Helvetica Neue"/>
              <a:buChar char="○"/>
            </a:pP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Automate Communication</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Automatically notify guardians about students’ performance through predefined criteria.</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marR="0" lvl="1" indent="-325755" algn="just" rtl="0">
              <a:lnSpc>
                <a:spcPct val="150000"/>
              </a:lnSpc>
              <a:spcBef>
                <a:spcPts val="0"/>
              </a:spcBef>
              <a:spcAft>
                <a:spcPts val="0"/>
              </a:spcAft>
              <a:buClr>
                <a:schemeClr val="dk1"/>
              </a:buClr>
              <a:buSzPct val="100000"/>
              <a:buFont typeface="Helvetica Neue"/>
              <a:buChar char="○"/>
            </a:pP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Performance Analysis</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Generate reports to identify students needing extra support based on performance metrics.</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marR="0" lvl="1" indent="-325755" algn="just" rtl="0">
              <a:lnSpc>
                <a:spcPct val="150000"/>
              </a:lnSpc>
              <a:spcBef>
                <a:spcPts val="0"/>
              </a:spcBef>
              <a:spcAft>
                <a:spcPts val="0"/>
              </a:spcAft>
              <a:buClr>
                <a:schemeClr val="dk1"/>
              </a:buClr>
              <a:buSzPct val="100000"/>
              <a:buFont typeface="Helvetica Neue"/>
              <a:buChar char="○"/>
            </a:pP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Predictive Analytics</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Implement machine learning models to forecast future CGPAs, helping mentors provide proactive support.</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marR="0" lvl="1" indent="-325755" algn="just" rtl="0">
              <a:lnSpc>
                <a:spcPct val="150000"/>
              </a:lnSpc>
              <a:spcBef>
                <a:spcPts val="0"/>
              </a:spcBef>
              <a:spcAft>
                <a:spcPts val="0"/>
              </a:spcAft>
              <a:buClr>
                <a:schemeClr val="dk1"/>
              </a:buClr>
              <a:buSzPct val="100000"/>
              <a:buFont typeface="Helvetica Neue"/>
              <a:buChar char="○"/>
            </a:pP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Data Visualization</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Integrate advanced data visualization tools to present student performance metrics in a clear and actionable format. This will help mentors quickly assess trends and identify areas where students may need additional assistance.</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marR="0" lvl="1" indent="-325755" algn="just" rtl="0">
              <a:lnSpc>
                <a:spcPct val="150000"/>
              </a:lnSpc>
              <a:spcBef>
                <a:spcPts val="0"/>
              </a:spcBef>
              <a:spcAft>
                <a:spcPts val="0"/>
              </a:spcAft>
              <a:buClr>
                <a:schemeClr val="dk1"/>
              </a:buClr>
              <a:buSzPct val="100000"/>
              <a:buFont typeface="Helvetica Neue"/>
              <a:buChar char="○"/>
            </a:pPr>
            <a:r>
              <a:rPr lang="en" b="1"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Enhanced Security and Privacy</a:t>
            </a:r>
            <a:r>
              <a:rPr lang="en"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rPr>
              <a:t>: Implement robust security protocols to protect student and guardian data. </a:t>
            </a: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marR="0" lvl="0" indent="0" algn="just" rtl="0">
              <a:lnSpc>
                <a:spcPct val="150000"/>
              </a:lnSpc>
              <a:spcBef>
                <a:spcPts val="0"/>
              </a:spcBef>
              <a:spcAft>
                <a:spcPts val="0"/>
              </a:spcAft>
              <a:buClr>
                <a:srgbClr val="000000"/>
              </a:buClr>
              <a:buSzPct val="100000"/>
              <a:buFont typeface="Arial"/>
              <a:buNone/>
            </a:pPr>
            <a:endParaRPr b="0" i="0" u="none" strike="noStrike" cap="none"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Work Done </a:t>
            </a:r>
            <a:r>
              <a:rPr lang="en" sz="2400" b="0"/>
              <a:t>(after</a:t>
            </a:r>
            <a:r>
              <a:rPr lang="en" b="0"/>
              <a:t> Mid-Term Evaluation</a:t>
            </a:r>
            <a:r>
              <a:rPr lang="en" sz="2400" b="0"/>
              <a:t>)</a:t>
            </a:r>
            <a:endParaRPr b="0"/>
          </a:p>
        </p:txBody>
      </p:sp>
      <p:pic>
        <p:nvPicPr>
          <p:cNvPr id="106" name="Google Shape;106;p21" title="JWT Authentication.jpeg"/>
          <p:cNvPicPr preferRelativeResize="0"/>
          <p:nvPr/>
        </p:nvPicPr>
        <p:blipFill>
          <a:blip r:embed="rId3">
            <a:alphaModFix/>
          </a:blip>
          <a:stretch>
            <a:fillRect/>
          </a:stretch>
        </p:blipFill>
        <p:spPr>
          <a:xfrm>
            <a:off x="747675" y="749813"/>
            <a:ext cx="3412749" cy="1636126"/>
          </a:xfrm>
          <a:prstGeom prst="rect">
            <a:avLst/>
          </a:prstGeom>
          <a:noFill/>
          <a:ln>
            <a:noFill/>
          </a:ln>
        </p:spPr>
      </p:pic>
      <p:pic>
        <p:nvPicPr>
          <p:cNvPr id="107" name="Google Shape;107;p21" title="Mail Template Creation.jpeg"/>
          <p:cNvPicPr preferRelativeResize="0"/>
          <p:nvPr/>
        </p:nvPicPr>
        <p:blipFill rotWithShape="1">
          <a:blip r:embed="rId4">
            <a:alphaModFix/>
          </a:blip>
          <a:srcRect l="-1663" t="-4138" r="8214" b="13983"/>
          <a:stretch/>
        </p:blipFill>
        <p:spPr>
          <a:xfrm>
            <a:off x="4862000" y="710525"/>
            <a:ext cx="3399600" cy="1636124"/>
          </a:xfrm>
          <a:prstGeom prst="rect">
            <a:avLst/>
          </a:prstGeom>
          <a:noFill/>
          <a:ln>
            <a:noFill/>
          </a:ln>
        </p:spPr>
      </p:pic>
      <p:pic>
        <p:nvPicPr>
          <p:cNvPr id="108" name="Google Shape;108;p21" title="Mail Template preview and editing.jpeg"/>
          <p:cNvPicPr preferRelativeResize="0"/>
          <p:nvPr/>
        </p:nvPicPr>
        <p:blipFill>
          <a:blip r:embed="rId5">
            <a:alphaModFix/>
          </a:blip>
          <a:stretch>
            <a:fillRect/>
          </a:stretch>
        </p:blipFill>
        <p:spPr>
          <a:xfrm>
            <a:off x="4855425" y="2866025"/>
            <a:ext cx="3412749" cy="1636124"/>
          </a:xfrm>
          <a:prstGeom prst="rect">
            <a:avLst/>
          </a:prstGeom>
          <a:noFill/>
          <a:ln>
            <a:noFill/>
          </a:ln>
        </p:spPr>
      </p:pic>
      <p:sp>
        <p:nvSpPr>
          <p:cNvPr id="109" name="Google Shape;109;p21"/>
          <p:cNvSpPr txBox="1"/>
          <p:nvPr/>
        </p:nvSpPr>
        <p:spPr>
          <a:xfrm>
            <a:off x="1209350" y="2308325"/>
            <a:ext cx="2289300" cy="2832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SzPts val="440"/>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     Mail Template Creation  </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
        <p:nvSpPr>
          <p:cNvPr id="110" name="Google Shape;110;p21"/>
          <p:cNvSpPr txBox="1"/>
          <p:nvPr/>
        </p:nvSpPr>
        <p:spPr>
          <a:xfrm>
            <a:off x="1076450" y="4472999"/>
            <a:ext cx="3077400" cy="239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r>
              <a:rPr lang="en" dirty="0">
                <a:solidFill>
                  <a:srgbClr val="202124"/>
                </a:solidFill>
                <a:highlight>
                  <a:srgbClr val="FFFFFF"/>
                </a:highlight>
                <a:latin typeface="Helvetica" panose="020B0604020202020204" pitchFamily="34" charset="0"/>
                <a:cs typeface="Helvetica" panose="020B0604020202020204" pitchFamily="34" charset="0"/>
              </a:rPr>
              <a:t>Mail template preview and editing</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
        <p:nvSpPr>
          <p:cNvPr id="111" name="Google Shape;111;p21"/>
          <p:cNvSpPr txBox="1"/>
          <p:nvPr/>
        </p:nvSpPr>
        <p:spPr>
          <a:xfrm>
            <a:off x="5703238" y="2308325"/>
            <a:ext cx="2108762" cy="2391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JWT Authentication</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
        <p:nvSpPr>
          <p:cNvPr id="112" name="Google Shape;112;p21"/>
          <p:cNvSpPr txBox="1"/>
          <p:nvPr/>
        </p:nvSpPr>
        <p:spPr>
          <a:xfrm>
            <a:off x="4532819" y="4426649"/>
            <a:ext cx="4272000" cy="3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Adding a student under a mentor api (multiple APIs)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pic>
        <p:nvPicPr>
          <p:cNvPr id="113" name="Google Shape;113;p21" title="Adding a student under a mentor api (multiple apis).jpeg"/>
          <p:cNvPicPr preferRelativeResize="0"/>
          <p:nvPr/>
        </p:nvPicPr>
        <p:blipFill>
          <a:blip r:embed="rId6">
            <a:alphaModFix/>
          </a:blip>
          <a:stretch>
            <a:fillRect/>
          </a:stretch>
        </p:blipFill>
        <p:spPr>
          <a:xfrm>
            <a:off x="754250" y="2866025"/>
            <a:ext cx="3399600" cy="163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Project Design</a:t>
            </a:r>
            <a:endParaRPr/>
          </a:p>
        </p:txBody>
      </p:sp>
      <p:sp>
        <p:nvSpPr>
          <p:cNvPr id="119" name="Google Shape;119;p22"/>
          <p:cNvSpPr txBox="1"/>
          <p:nvPr/>
        </p:nvSpPr>
        <p:spPr>
          <a:xfrm>
            <a:off x="77118" y="603173"/>
            <a:ext cx="8956714" cy="4346155"/>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630"/>
              </a:spcBef>
              <a:spcAft>
                <a:spcPts val="0"/>
              </a:spcAft>
              <a:buNone/>
            </a:pPr>
            <a:r>
              <a:rPr lang="en-US" dirty="0">
                <a:solidFill>
                  <a:schemeClr val="dk1"/>
                </a:solidFill>
                <a:latin typeface="Helvetica" panose="020B0604020202020204" pitchFamily="34" charset="0"/>
                <a:ea typeface="Helvetica Neue"/>
                <a:cs typeface="Helvetica" panose="020B0604020202020204" pitchFamily="34" charset="0"/>
                <a:sym typeface="Helvetica Neue"/>
              </a:rPr>
              <a:t>1. Title: </a:t>
            </a:r>
            <a:r>
              <a:rPr lang="en-US" dirty="0" err="1">
                <a:solidFill>
                  <a:schemeClr val="dk1"/>
                </a:solidFill>
                <a:latin typeface="Helvetica" panose="020B0604020202020204" pitchFamily="34" charset="0"/>
                <a:ea typeface="Helvetica Neue"/>
                <a:cs typeface="Helvetica" panose="020B0604020202020204" pitchFamily="34" charset="0"/>
                <a:sym typeface="Helvetica Neue"/>
              </a:rPr>
              <a:t>AutoAcad</a:t>
            </a:r>
            <a:r>
              <a:rPr lang="en-US" dirty="0">
                <a:solidFill>
                  <a:schemeClr val="dk1"/>
                </a:solidFill>
                <a:latin typeface="Helvetica" panose="020B0604020202020204" pitchFamily="34" charset="0"/>
                <a:ea typeface="Helvetica Neue"/>
                <a:cs typeface="Helvetica" panose="020B0604020202020204" pitchFamily="34" charset="0"/>
                <a:sym typeface="Helvetica Neue"/>
              </a:rPr>
              <a:t> – Smart Academic Data Management &amp; Mentoring</a:t>
            </a:r>
          </a:p>
          <a:p>
            <a:pPr marL="457200" lvl="0" indent="-342900" algn="just" rtl="0">
              <a:lnSpc>
                <a:spcPct val="150000"/>
              </a:lnSpc>
              <a:spcBef>
                <a:spcPts val="630"/>
              </a:spcBef>
              <a:spcAft>
                <a:spcPts val="0"/>
              </a:spcAft>
              <a:buClr>
                <a:schemeClr val="dk1"/>
              </a:buClr>
              <a:buSzPts val="1800"/>
              <a:buFont typeface="Helvetica Neue"/>
              <a:buChar char="●"/>
            </a:pPr>
            <a:r>
              <a:rPr lang="en-US" dirty="0">
                <a:solidFill>
                  <a:schemeClr val="dk1"/>
                </a:solidFill>
                <a:latin typeface="Helvetica" panose="020B0604020202020204" pitchFamily="34" charset="0"/>
                <a:ea typeface="Helvetica Neue"/>
                <a:cs typeface="Helvetica" panose="020B0604020202020204" pitchFamily="34" charset="0"/>
                <a:sym typeface="Helvetica Neue"/>
              </a:rPr>
              <a:t>Key Points:</a:t>
            </a:r>
          </a:p>
          <a:p>
            <a:pPr marL="1371600" lvl="1" indent="-342900" algn="just" rtl="0">
              <a:lnSpc>
                <a:spcPct val="150000"/>
              </a:lnSpc>
              <a:spcBef>
                <a:spcPts val="0"/>
              </a:spcBef>
              <a:spcAft>
                <a:spcPts val="0"/>
              </a:spcAft>
              <a:buClr>
                <a:schemeClr val="dk1"/>
              </a:buClr>
              <a:buSzPts val="1800"/>
              <a:buFont typeface="Helvetica Neue"/>
              <a:buAutoNum type="alphaLcPeriod"/>
            </a:pPr>
            <a:r>
              <a:rPr lang="en-US" dirty="0">
                <a:solidFill>
                  <a:schemeClr val="dk1"/>
                </a:solidFill>
                <a:latin typeface="Helvetica" panose="020B0604020202020204" pitchFamily="34" charset="0"/>
                <a:ea typeface="Helvetica Neue"/>
                <a:cs typeface="Helvetica" panose="020B0604020202020204" pitchFamily="34" charset="0"/>
                <a:sym typeface="Helvetica Neue"/>
              </a:rPr>
              <a:t>A web-based platform to streamline student performance tracking and mentoring.</a:t>
            </a:r>
          </a:p>
          <a:p>
            <a:pPr marL="1371600" lvl="1" indent="-342900" algn="just" rtl="0">
              <a:lnSpc>
                <a:spcPct val="150000"/>
              </a:lnSpc>
              <a:spcBef>
                <a:spcPts val="0"/>
              </a:spcBef>
              <a:spcAft>
                <a:spcPts val="0"/>
              </a:spcAft>
              <a:buClr>
                <a:schemeClr val="dk1"/>
              </a:buClr>
              <a:buSzPts val="1800"/>
              <a:buFont typeface="Helvetica Neue"/>
              <a:buAutoNum type="alphaLcPeriod"/>
            </a:pPr>
            <a:r>
              <a:rPr lang="en-US" dirty="0">
                <a:solidFill>
                  <a:schemeClr val="dk1"/>
                </a:solidFill>
                <a:latin typeface="Helvetica" panose="020B0604020202020204" pitchFamily="34" charset="0"/>
                <a:ea typeface="Helvetica Neue"/>
                <a:cs typeface="Helvetica" panose="020B0604020202020204" pitchFamily="34" charset="0"/>
                <a:sym typeface="Helvetica Neue"/>
              </a:rPr>
              <a:t>Automates academic reporting, guardian notifications, and progress analysis.</a:t>
            </a:r>
          </a:p>
          <a:p>
            <a:pPr marL="1371600" lvl="1" indent="-342900" algn="just" rtl="0">
              <a:lnSpc>
                <a:spcPct val="150000"/>
              </a:lnSpc>
              <a:spcBef>
                <a:spcPts val="0"/>
              </a:spcBef>
              <a:spcAft>
                <a:spcPts val="0"/>
              </a:spcAft>
              <a:buClr>
                <a:schemeClr val="dk1"/>
              </a:buClr>
              <a:buSzPts val="1800"/>
              <a:buFont typeface="Helvetica Neue"/>
              <a:buAutoNum type="alphaLcPeriod"/>
            </a:pPr>
            <a:r>
              <a:rPr lang="en-US" dirty="0">
                <a:solidFill>
                  <a:schemeClr val="dk1"/>
                </a:solidFill>
                <a:latin typeface="Helvetica" panose="020B0604020202020204" pitchFamily="34" charset="0"/>
                <a:ea typeface="Helvetica Neue"/>
                <a:cs typeface="Helvetica" panose="020B0604020202020204" pitchFamily="34" charset="0"/>
                <a:sym typeface="Helvetica Neue"/>
              </a:rPr>
              <a:t>Built with MongoDB , Node.js, Express, and React for efficiency and scalability.</a:t>
            </a:r>
          </a:p>
          <a:p>
            <a:pPr marL="457200" marR="0" lvl="0" indent="0" algn="just" rtl="0">
              <a:lnSpc>
                <a:spcPct val="150000"/>
              </a:lnSpc>
              <a:spcBef>
                <a:spcPts val="630"/>
              </a:spcBef>
              <a:spcAft>
                <a:spcPts val="0"/>
              </a:spcAft>
              <a:buNone/>
            </a:pPr>
            <a:endParaRPr lang="en-US"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Project Design </a:t>
            </a:r>
            <a:r>
              <a:rPr lang="en" sz="2400" b="0"/>
              <a:t>(cont…)</a:t>
            </a:r>
            <a:endParaRPr b="0"/>
          </a:p>
        </p:txBody>
      </p:sp>
      <p:sp>
        <p:nvSpPr>
          <p:cNvPr id="125" name="Google Shape;125;p23"/>
          <p:cNvSpPr txBox="1"/>
          <p:nvPr/>
        </p:nvSpPr>
        <p:spPr>
          <a:xfrm>
            <a:off x="77118" y="603173"/>
            <a:ext cx="8956714" cy="4346155"/>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630"/>
              </a:spcBef>
              <a:spcAft>
                <a:spcPts val="0"/>
              </a:spcAft>
              <a:buNone/>
            </a:pPr>
            <a:r>
              <a:rPr lang="en" dirty="0">
                <a:solidFill>
                  <a:schemeClr val="dk1"/>
                </a:solidFill>
                <a:latin typeface="Helvetica" panose="020B0604020202020204" pitchFamily="34" charset="0"/>
                <a:ea typeface="Helvetica Neue"/>
                <a:cs typeface="Helvetica" panose="020B0604020202020204" pitchFamily="34" charset="0"/>
                <a:sym typeface="Helvetica Neue"/>
              </a:rPr>
              <a:t> 2. System Architecture</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334327" algn="just" rtl="0">
              <a:lnSpc>
                <a:spcPct val="150000"/>
              </a:lnSpc>
              <a:spcBef>
                <a:spcPts val="63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Frontend: React, Axios, Sass, React Router</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Backend: Node.js, Express, JWT, bcrypt, cookie-parser</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Database: MongoDB Atlas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Security &amp; Authentication: Role-Based Access Control (RBAC), JSON Web Token (JWT), bcrypt</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Core Features: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Mentor dashboard for tracking student progress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Automated alerts for underperformance</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Guardian portal for academic insights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0" indent="0" algn="just" rtl="0">
              <a:lnSpc>
                <a:spcPct val="150000"/>
              </a:lnSpc>
              <a:spcBef>
                <a:spcPts val="630"/>
              </a:spcBef>
              <a:spcAft>
                <a:spcPts val="0"/>
              </a:spcAft>
              <a:buNone/>
            </a:pP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marR="0" lvl="0" indent="0" algn="just" rtl="0">
              <a:lnSpc>
                <a:spcPct val="150000"/>
              </a:lnSpc>
              <a:spcBef>
                <a:spcPts val="630"/>
              </a:spcBef>
              <a:spcAft>
                <a:spcPts val="0"/>
              </a:spcAft>
              <a:buNone/>
            </a:pP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40640" y="22860"/>
            <a:ext cx="8328752" cy="520548"/>
          </a:xfrm>
          <a:prstGeom prst="rect">
            <a:avLst/>
          </a:prstGeom>
          <a:solidFill>
            <a:srgbClr val="0037A4"/>
          </a:solidFill>
          <a:ln w="317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90488" lvl="0" indent="0" algn="l" rtl="0">
              <a:lnSpc>
                <a:spcPct val="100000"/>
              </a:lnSpc>
              <a:spcBef>
                <a:spcPts val="0"/>
              </a:spcBef>
              <a:spcAft>
                <a:spcPts val="0"/>
              </a:spcAft>
              <a:buSzPts val="1400"/>
              <a:buNone/>
            </a:pPr>
            <a:r>
              <a:rPr lang="en" sz="2400"/>
              <a:t>Project Design </a:t>
            </a:r>
            <a:r>
              <a:rPr lang="en" sz="2400" b="0"/>
              <a:t>(cont…)</a:t>
            </a:r>
            <a:endParaRPr b="0"/>
          </a:p>
        </p:txBody>
      </p:sp>
      <p:sp>
        <p:nvSpPr>
          <p:cNvPr id="131" name="Google Shape;131;p24"/>
          <p:cNvSpPr txBox="1"/>
          <p:nvPr/>
        </p:nvSpPr>
        <p:spPr>
          <a:xfrm>
            <a:off x="77118" y="603173"/>
            <a:ext cx="8956714" cy="4346155"/>
          </a:xfrm>
          <a:prstGeom prst="rect">
            <a:avLst/>
          </a:prstGeom>
          <a:noFill/>
          <a:ln>
            <a:noFill/>
          </a:ln>
        </p:spPr>
        <p:txBody>
          <a:bodyPr spcFirstLastPara="1" wrap="square" lIns="91425" tIns="45700" rIns="91425" bIns="45700" anchor="t" anchorCtr="0">
            <a:normAutofit/>
          </a:bodyPr>
          <a:lstStyle/>
          <a:p>
            <a:pPr marL="457200" lvl="0" indent="-334327" algn="just" rtl="0">
              <a:lnSpc>
                <a:spcPct val="150000"/>
              </a:lnSpc>
              <a:spcBef>
                <a:spcPts val="63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Key Objectives &amp; Benefits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Objectives: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Automate academic data tracking.</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Enhance mentor efficiency with real-time insights.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Enable transparent communication with guardians.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Ensure secure, role-based access.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Provide an intuitive, user-friendly experience.</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457200" lvl="0"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Benefits: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Reduced administrative workload for mentors.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Improved student engagement and progress monitoring.</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1371600" lvl="1" indent="-334327" algn="just" rtl="0">
              <a:lnSpc>
                <a:spcPct val="150000"/>
              </a:lnSpc>
              <a:spcBef>
                <a:spcPts val="0"/>
              </a:spcBef>
              <a:spcAft>
                <a:spcPts val="0"/>
              </a:spcAft>
              <a:buClr>
                <a:schemeClr val="dk1"/>
              </a:buClr>
              <a:buSzPct val="100000"/>
              <a:buFont typeface="Helvetica Neue"/>
              <a:buChar char="○"/>
            </a:pPr>
            <a:r>
              <a:rPr lang="en" dirty="0">
                <a:solidFill>
                  <a:schemeClr val="dk1"/>
                </a:solidFill>
                <a:latin typeface="Helvetica" panose="020B0604020202020204" pitchFamily="34" charset="0"/>
                <a:ea typeface="Helvetica Neue"/>
                <a:cs typeface="Helvetica" panose="020B0604020202020204" pitchFamily="34" charset="0"/>
                <a:sym typeface="Helvetica Neue"/>
              </a:rPr>
              <a:t>Seamless guardian involvement in academics.</a:t>
            </a:r>
            <a:endParaRPr dirty="0">
              <a:solidFill>
                <a:schemeClr val="dk1"/>
              </a:solidFill>
              <a:latin typeface="Helvetica" panose="020B0604020202020204" pitchFamily="34" charset="0"/>
              <a:ea typeface="Helvetica Neue"/>
              <a:cs typeface="Helvetica" panose="020B0604020202020204" pitchFamily="34" charset="0"/>
              <a:sym typeface="Helvetica Neue"/>
            </a:endParaRPr>
          </a:p>
          <a:p>
            <a:pPr marL="0" lvl="0" indent="0" algn="just" rtl="0">
              <a:lnSpc>
                <a:spcPct val="150000"/>
              </a:lnSpc>
              <a:spcBef>
                <a:spcPts val="630"/>
              </a:spcBef>
              <a:spcAft>
                <a:spcPts val="0"/>
              </a:spcAft>
              <a:buNone/>
            </a:pPr>
            <a:endParaRPr dirty="0">
              <a:solidFill>
                <a:schemeClr val="dk1"/>
              </a:solidFill>
              <a:latin typeface="Helvetica" panose="020B0604020202020204" pitchFamily="34" charset="0"/>
              <a:ea typeface="Helvetica Neue"/>
              <a:cs typeface="Helvetica" panose="020B0604020202020204" pitchFamily="34" charset="0"/>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2481</Words>
  <Application>Microsoft Office PowerPoint</Application>
  <PresentationFormat>On-screen Show (16:9)</PresentationFormat>
  <Paragraphs>254</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Arial</vt:lpstr>
      <vt:lpstr>Times New Roman</vt:lpstr>
      <vt:lpstr>Palatino</vt:lpstr>
      <vt:lpstr>Courier New</vt:lpstr>
      <vt:lpstr>Helvetica Neue</vt:lpstr>
      <vt:lpstr>Helvetica</vt:lpstr>
      <vt:lpstr>Tahoma</vt:lpstr>
      <vt:lpstr>Simple Light</vt:lpstr>
      <vt:lpstr>1_os-8</vt:lpstr>
      <vt:lpstr>AutoAcad</vt:lpstr>
      <vt:lpstr>Outline</vt:lpstr>
      <vt:lpstr>Introduction</vt:lpstr>
      <vt:lpstr>Problem Statement</vt:lpstr>
      <vt:lpstr>Objectives</vt:lpstr>
      <vt:lpstr>Work Done (after Mid-Term Evaluation)</vt:lpstr>
      <vt:lpstr>Project Design</vt:lpstr>
      <vt:lpstr>Project Design (cont…)</vt:lpstr>
      <vt:lpstr>Project Design (cont…)</vt:lpstr>
      <vt:lpstr>Implementation </vt:lpstr>
      <vt:lpstr>Implementation (cont..)</vt:lpstr>
      <vt:lpstr>Implementation (cont..)</vt:lpstr>
      <vt:lpstr>Experimental Results and Evaluation</vt:lpstr>
      <vt:lpstr>Experimental Results and Evaluation (cont…)</vt:lpstr>
      <vt:lpstr>Experimental Results and Evaluation (cont…)</vt:lpstr>
      <vt:lpstr>Key Learnings</vt:lpstr>
      <vt:lpstr>Future Work</vt:lpstr>
      <vt:lpstr>Work Contribution and Attendance</vt:lpstr>
      <vt:lpstr>Supervisor Interactions (as mentioned in weekly log)</vt:lpstr>
      <vt:lpstr>References</vt:lpstr>
      <vt:lpstr>References (cont…)</vt:lpstr>
      <vt:lpstr>References (cont…)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Mayank Kumar</cp:lastModifiedBy>
  <cp:revision>3</cp:revision>
  <dcterms:modified xsi:type="dcterms:W3CDTF">2025-05-11T17:40:57Z</dcterms:modified>
</cp:coreProperties>
</file>