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10"/>
    <p:sldId id="259" r:id="rId11"/>
    <p:sldId id="260" r:id="rId12"/>
    <p:sldId id="261" r:id="rId13"/>
    <p:sldId id="262" r:id="rId14"/>
    <p:sldId id="263" r:id="rId15"/>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notesMaster" Target="notesMasters/notes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rPr sz="1200" b="0">
                <a:solidFill>
                  <a:srgbClr val="2C3E50"/>
                </a:solidFill>
                <a:latin typeface="Calibri"/>
              </a:rPr>
              <a:t>• Leasing payments are often lower than loan payments, but you don't own the vehicle at the end of the lease term</a:t>
            </a:r>
          </a:p>
          <a:p>
            <a:r>
              <a:rPr sz="1200" b="0">
                <a:solidFill>
                  <a:srgbClr val="2C3E50"/>
                </a:solidFill>
                <a:latin typeface="Calibri"/>
              </a:rPr>
              <a:t>• Buying builds equity over time as you pay down the loan balance, but requires higher upfront and monthly costs</a:t>
            </a:r>
          </a:p>
          <a:p>
            <a:r>
              <a:rPr sz="1200" b="0">
                <a:solidFill>
                  <a:srgbClr val="2C3E50"/>
                </a:solidFill>
                <a:latin typeface="Calibri"/>
              </a:rPr>
              <a:t>• The specific example of a Toyota RAV4 Hybrid is used to model realistic numbers for the comparison</a:t>
            </a:r>
          </a:p>
          <a:p>
            <a:r>
              <a:rPr sz="1200" b="0">
                <a:solidFill>
                  <a:srgbClr val="2C3E50"/>
                </a:solidFill>
                <a:latin typeface="Calibri"/>
              </a:rPr>
              <a:t>• Factors like mileage, maintenance, repairs, insurance, and resale value also impact the overall financial picture</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rPr sz="1200" b="0">
                <a:solidFill>
                  <a:srgbClr val="2C3E50"/>
                </a:solidFill>
                <a:latin typeface="Calibri"/>
              </a:rPr>
              <a:t>• Current auto loan rates are at record highs, making new car payments more expensive than ever at an average of almost $729/month</a:t>
            </a:r>
          </a:p>
          <a:p>
            <a:r>
              <a:rPr sz="1200" b="0">
                <a:solidFill>
                  <a:srgbClr val="2C3E50"/>
                </a:solidFill>
                <a:latin typeface="Calibri"/>
              </a:rPr>
              <a:t>• One potential advantage of leasing is the ability to later purchase the car at a predetermined residual price that may be below market value</a:t>
            </a:r>
          </a:p>
          <a:p>
            <a:r>
              <a:rPr sz="1200" b="0">
                <a:solidFill>
                  <a:srgbClr val="2C3E50"/>
                </a:solidFill>
                <a:latin typeface="Calibri"/>
              </a:rPr>
              <a:t>• In addition to hard financial factors, lessees and buyers should also consider intangibles like the car's depreciation, included maintenance, and the emotional aspect of ownership</a:t>
            </a:r>
          </a:p>
          <a:p>
            <a:r>
              <a:rPr sz="1200" b="0">
                <a:solidFill>
                  <a:srgbClr val="2C3E50"/>
                </a:solidFill>
                <a:latin typeface="Calibri"/>
              </a:rPr>
              <a:t>• Making the right decision requires thoroughly weighing both the financial numbers as well as personal preferences and intangible factors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rPr sz="1200" b="0">
                <a:solidFill>
                  <a:srgbClr val="2C3E50"/>
                </a:solidFill>
                <a:latin typeface="Calibri"/>
              </a:rPr>
              <a:t>• The example provided compares the total and yearly costs of buying vs leasing a Toyota RAV4 Hybrid over a 3-year timeframe</a:t>
            </a:r>
          </a:p>
          <a:p>
            <a:r>
              <a:rPr sz="1200" b="0">
                <a:solidFill>
                  <a:srgbClr val="2C3E50"/>
                </a:solidFill>
                <a:latin typeface="Calibri"/>
              </a:rPr>
              <a:t>• Buying worked out to $8,052 total or $2,684/year, while the lease-then-buy option totaled $12,148 or $4,049/year</a:t>
            </a:r>
          </a:p>
          <a:p>
            <a:r>
              <a:rPr sz="1200" b="0">
                <a:solidFill>
                  <a:srgbClr val="2C3E50"/>
                </a:solidFill>
                <a:latin typeface="Calibri"/>
              </a:rPr>
              <a:t>• So for this specific vehicle and time period, buying was significantly cheaper than leasing</a:t>
            </a:r>
          </a:p>
          <a:p>
            <a:r>
              <a:rPr sz="1200" b="0">
                <a:solidFill>
                  <a:srgbClr val="2C3E50"/>
                </a:solidFill>
                <a:latin typeface="Calibri"/>
              </a:rPr>
              <a:t>• In general, buying tends to be the more financially sound choice for most people and vehicles</a:t>
            </a:r>
          </a:p>
          <a:p>
            <a:r>
              <a:rPr sz="1200" b="0">
                <a:solidFill>
                  <a:srgbClr val="2C3E50"/>
                </a:solidFill>
                <a:latin typeface="Calibri"/>
              </a:rPr>
              <a:t>• The cost benefits of buying are greatest when owning the car for longer periods like 5-7+ years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rPr sz="1200" b="0">
                <a:solidFill>
                  <a:srgbClr val="2C3E50"/>
                </a:solidFill>
                <a:latin typeface="Calibri"/>
              </a:rPr>
              <a:t>• Luxury cars and sports cars often have high maintenance costs and lose value quickly. With leasing, maintenance is usually covered by the dealer, and you pay taxes on the depreciated amount rather than the full lease price.</a:t>
            </a:r>
          </a:p>
          <a:p>
            <a:r>
              <a:rPr sz="1200" b="0">
                <a:solidFill>
                  <a:srgbClr val="2C3E50"/>
                </a:solidFill>
                <a:latin typeface="Calibri"/>
              </a:rPr>
              <a:t>• Leasing allows you to experience a brand new vehicle every three years or so without the long-term responsibilities that come with buying a car outright.</a:t>
            </a:r>
          </a:p>
          <a:p>
            <a:r>
              <a:rPr sz="1200" b="0">
                <a:solidFill>
                  <a:srgbClr val="2C3E50"/>
                </a:solidFill>
                <a:latin typeface="Calibri"/>
              </a:rPr>
              <a:t>• Those who aren't as diligent about vehicle upkeep may prefer leasing since dealer warranties generally cover any maintenance issues that arise during the lease period.</a:t>
            </a:r>
          </a:p>
          <a:p>
            <a:r>
              <a:rPr sz="1200" b="0">
                <a:solidFill>
                  <a:srgbClr val="2C3E50"/>
                </a:solidFill>
                <a:latin typeface="Calibri"/>
              </a:rPr>
              <a:t>• If you run a business, leasing a car could provide tax advantages by allowing you to write off some of the payments as a business expense.</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rPr sz="1200" b="0">
                <a:solidFill>
                  <a:srgbClr val="2C3E50"/>
                </a:solidFill>
                <a:latin typeface="Calibri"/>
              </a:rPr>
              <a:t>• Leases come with annual mileage limits, often 10,000-15,000 miles. Going over the allotted miles results in additional charges per mile.</a:t>
            </a:r>
          </a:p>
          <a:p>
            <a:r>
              <a:rPr sz="1200" b="0">
                <a:solidFill>
                  <a:srgbClr val="2C3E50"/>
                </a:solidFill>
                <a:latin typeface="Calibri"/>
              </a:rPr>
              <a:t>• Ending a lease early, even if dissatisfied with the vehicle, triggers significant termination fees. This makes it harder to switch to a different car.</a:t>
            </a:r>
          </a:p>
          <a:p>
            <a:r>
              <a:rPr sz="1200" b="0">
                <a:solidFill>
                  <a:srgbClr val="2C3E50"/>
                </a:solidFill>
                <a:latin typeface="Calibri"/>
              </a:rPr>
              <a:t>• When the lease ends, the lessee must return the car or pay the entire residual value to purchase it outright. Leasing does not build equity.</a:t>
            </a:r>
          </a:p>
          <a:p>
            <a:r>
              <a:rPr sz="1200" b="0">
                <a:solidFill>
                  <a:srgbClr val="2C3E50"/>
                </a:solidFill>
                <a:latin typeface="Calibri"/>
              </a:rPr>
              <a:t>• While leasing can mean lower monthly payments, it offers less flexibility than owning and is more expensive in the long run if one leases multiple times.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rPr sz="1200" b="0">
                <a:solidFill>
                  <a:srgbClr val="2C3E50"/>
                </a:solidFill>
                <a:latin typeface="Calibri"/>
              </a:rPr>
              <a:t>• Expand on the financial benefits of buying, such as building equity and having no further payments once the car is paid off</a:t>
            </a:r>
          </a:p>
          <a:p>
            <a:r>
              <a:rPr sz="1200" b="0">
                <a:solidFill>
                  <a:srgbClr val="2C3E50"/>
                </a:solidFill>
                <a:latin typeface="Calibri"/>
              </a:rPr>
              <a:t>• Provide examples of lease limitations like mileage caps, wear and tear fees, and lack of customization</a:t>
            </a:r>
          </a:p>
          <a:p>
            <a:r>
              <a:rPr sz="1200" b="0">
                <a:solidFill>
                  <a:srgbClr val="2C3E50"/>
                </a:solidFill>
                <a:latin typeface="Calibri"/>
              </a:rPr>
              <a:t>• Discuss how leasing allows people to drive higher-end cars by spreading out the cost over a limited term</a:t>
            </a:r>
          </a:p>
          <a:p>
            <a:r>
              <a:rPr sz="1200" b="0">
                <a:solidFill>
                  <a:srgbClr val="2C3E50"/>
                </a:solidFill>
                <a:latin typeface="Calibri"/>
              </a:rPr>
              <a:t>• Mention that businesses leasing vehicles can write off a portion of the payments as a tax-deductible expense</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rPr sz="1200" b="0">
                <a:solidFill>
                  <a:srgbClr val="2C3E50"/>
                </a:solidFill>
                <a:latin typeface="Calibri"/>
              </a:rPr>
              <a:t>• The video provides a comprehensive comparison to help viewers understand the pros and cons of leasing versus buying a car</a:t>
            </a:r>
          </a:p>
          <a:p>
            <a:r>
              <a:rPr sz="1200" b="0">
                <a:solidFill>
                  <a:srgbClr val="2C3E50"/>
                </a:solidFill>
                <a:latin typeface="Calibri"/>
              </a:rPr>
              <a:t>• While leasing may work well for some people, buying is generally the more financially sound choice for most individuals and most vehicles</a:t>
            </a:r>
          </a:p>
          <a:p>
            <a:r>
              <a:rPr sz="1200" b="0">
                <a:solidFill>
                  <a:srgbClr val="2C3E50"/>
                </a:solidFill>
                <a:latin typeface="Calibri"/>
              </a:rPr>
              <a:t>• If you plan to keep the car for a long time, buying becomes an even more attractive option compared to leasing</a:t>
            </a:r>
          </a:p>
          <a:p>
            <a:r>
              <a:rPr sz="1200" b="0">
                <a:solidFill>
                  <a:srgbClr val="2C3E50"/>
                </a:solidFill>
                <a:latin typeface="Calibri"/>
              </a:rPr>
              <a:t>• Factors like personal preferences, driving habits, and financial circumstances should all be considered when making this decision</a:t>
            </a:r>
          </a:p>
          <a:p>
            <a:r>
              <a:rPr sz="1200" b="0">
                <a:solidFill>
                  <a:srgbClr val="2C3E50"/>
                </a:solidFill>
                <a:latin typeface="Calibri"/>
              </a:rPr>
              <a:t>• It's crucial to crunch the numbers based on your specific situation to figure out whether leasing or buying makes the most sense for you</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0F4F8"/>
            </a:gs>
          </a:gsLst>
          <a:lin scaled="0"/>
        </a:gradFill>
        <a:effectLst/>
      </p:bgPr>
    </p:bg>
    <p:spTree>
      <p:nvGrpSpPr>
        <p:cNvPr id="1" name=""/>
        <p:cNvGrpSpPr/>
        <p:nvPr/>
      </p:nvGrpSpPr>
      <p:grpSpPr/>
      <p:sp>
        <p:nvSpPr>
          <p:cNvPr id="2" name="Title 1"/>
          <p:cNvSpPr>
            <a:spLocks noGrp="1"/>
          </p:cNvSpPr>
          <p:nvPr>
            <p:ph type="ctrTitle"/>
          </p:nvPr>
        </p:nvSpPr>
        <p:spPr>
          <a:xfrm>
            <a:off x="914400" y="2286000"/>
            <a:ext cx="10362895" cy="0"/>
          </a:xfrm>
        </p:spPr>
        <p:txBody>
          <a:bodyPr/>
          <a:lstStyle/>
          <a:p>
            <a:pPr algn="ctr">
              <a:spcBef>
                <a:spcPts val="0"/>
              </a:spcBef>
              <a:spcAft>
                <a:spcPts val="0"/>
              </a:spcAft>
            </a:pPr>
            <a:r>
              <a:rPr sz="5400" b="1">
                <a:solidFill>
                  <a:srgbClr val="2C3E50"/>
                </a:solidFill>
                <a:latin typeface="Calibri Light"/>
              </a:rPr>
              <a:t>Leasing vs Buying a Car: Which is ACTUALLY Cheaper in 2024?</a:t>
            </a:r>
          </a:p>
        </p:txBody>
      </p:sp>
      <p:sp>
        <p:nvSpPr>
          <p:cNvPr id="3" name="Subtitle 2"/>
          <p:cNvSpPr>
            <a:spLocks noGrp="1"/>
          </p:cNvSpPr>
          <p:nvPr>
            <p:ph type="subTitle" idx="1"/>
          </p:nvPr>
        </p:nvSpPr>
        <p:spPr/>
        <p:txBody>
          <a:bodyPr/>
          <a:lstStyle/>
          <a:p/>
        </p:txBody>
      </p:sp>
      <p:sp>
        <p:nvSpPr>
          <p:cNvPr id="4" name="Rectangle 3"/>
          <p:cNvSpPr/>
          <p:nvPr/>
        </p:nvSpPr>
        <p:spPr>
          <a:xfrm>
            <a:off x="5184648" y="3840480"/>
            <a:ext cx="1828800" cy="45720"/>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0F4F8"/>
            </a:gs>
          </a:gsLst>
          <a:lin scaled="0"/>
        </a:gradFill>
        <a:effectLst/>
      </p:bgPr>
    </p:bg>
    <p:spTree>
      <p:nvGrpSpPr>
        <p:cNvPr id="1" name=""/>
        <p:cNvGrpSpPr/>
        <p:nvPr/>
      </p:nvGrpSpPr>
      <p:grpSpPr/>
      <p:sp>
        <p:nvSpPr>
          <p:cNvPr id="2" name="Title 1"/>
          <p:cNvSpPr>
            <a:spLocks noGrp="1"/>
          </p:cNvSpPr>
          <p:nvPr>
            <p:ph type="title"/>
          </p:nvPr>
        </p:nvSpPr>
        <p:spPr>
          <a:xfrm>
            <a:off x="457200" y="365760"/>
            <a:ext cx="11277295" cy="914400"/>
          </a:xfrm>
        </p:spPr>
        <p:txBody>
          <a:bodyPr/>
          <a:lstStyle/>
          <a:p>
            <a:pPr algn="l">
              <a:spcAft>
                <a:spcPts val="600"/>
              </a:spcAft>
            </a:pPr>
            <a:r>
              <a:rPr sz="3200">
                <a:solidFill>
                  <a:srgbClr val="2C3E50"/>
                </a:solidFill>
                <a:latin typeface="Calibri Light"/>
              </a:rPr>
              <a:t>Leasing vs Buying a Car: Cost Comparison</a:t>
            </a:r>
          </a:p>
        </p:txBody>
      </p:sp>
      <p:sp>
        <p:nvSpPr>
          <p:cNvPr id="3" name="Content Placeholder 2"/>
          <p:cNvSpPr>
            <a:spLocks noGrp="1"/>
          </p:cNvSpPr>
          <p:nvPr>
            <p:ph idx="1"/>
          </p:nvPr>
        </p:nvSpPr>
        <p:spPr>
          <a:xfrm>
            <a:off x="640080" y="914400"/>
            <a:ext cx="6217920" cy="0"/>
          </a:xfrm>
        </p:spPr>
        <p:txBody>
          <a:bodyPr/>
          <a:lstStyle/>
          <a:p/>
          <a:p>
            <a:pPr algn="l">
              <a:lnSpc>
                <a:spcPct val="120000"/>
              </a:lnSpc>
              <a:spcBef>
                <a:spcPts val="1200"/>
              </a:spcBef>
              <a:spcAft>
                <a:spcPts val="1200"/>
              </a:spcAft>
            </a:pPr>
            <a:r>
              <a:rPr sz="1800">
                <a:solidFill>
                  <a:srgbClr val="2C3E50"/>
                </a:solidFill>
                <a:latin typeface="Calibri"/>
              </a:rPr>
              <a:t>Leasing a car involves renting for ~3 years with monthly payments covering depreciation, interest, taxes, and fees</a:t>
            </a:r>
          </a:p>
          <a:p>
            <a:pPr algn="l">
              <a:lnSpc>
                <a:spcPct val="120000"/>
              </a:lnSpc>
              <a:spcBef>
                <a:spcPts val="1200"/>
              </a:spcBef>
              <a:spcAft>
                <a:spcPts val="1200"/>
              </a:spcAft>
            </a:pPr>
            <a:r>
              <a:rPr sz="1800">
                <a:solidFill>
                  <a:srgbClr val="2C3E50"/>
                </a:solidFill>
                <a:latin typeface="Calibri"/>
              </a:rPr>
              <a:t>Buying a car typically requires a down payment and financing over 5-6 years, with payments for principal and interest</a:t>
            </a:r>
          </a:p>
          <a:p>
            <a:pPr algn="l">
              <a:lnSpc>
                <a:spcPct val="120000"/>
              </a:lnSpc>
              <a:spcBef>
                <a:spcPts val="1200"/>
              </a:spcBef>
              <a:spcAft>
                <a:spcPts val="1200"/>
              </a:spcAft>
            </a:pPr>
            <a:r>
              <a:rPr sz="1800">
                <a:solidFill>
                  <a:srgbClr val="2C3E50"/>
                </a:solidFill>
                <a:latin typeface="Calibri"/>
              </a:rPr>
              <a:t>The video compares costs of leasing and buying a Toyota RAV4 Hybrid over different terms</a:t>
            </a:r>
          </a:p>
          <a:p>
            <a:pPr algn="l">
              <a:lnSpc>
                <a:spcPct val="120000"/>
              </a:lnSpc>
              <a:spcBef>
                <a:spcPts val="1200"/>
              </a:spcBef>
              <a:spcAft>
                <a:spcPts val="1200"/>
              </a:spcAft>
            </a:pPr>
            <a:r>
              <a:rPr sz="1800">
                <a:solidFill>
                  <a:srgbClr val="2C3E50"/>
                </a:solidFill>
                <a:latin typeface="Calibri"/>
              </a:rPr>
              <a:t>Analysis determines which option, leasing or buying, is more financially prudent based on total costs</a:t>
            </a:r>
          </a:p>
        </p:txBody>
      </p:sp>
      <p:pic>
        <p:nvPicPr>
          <p:cNvPr id="4" name="Picture 3" descr="slide_image_0.png"/>
          <p:cNvPicPr>
            <a:picLocks noChangeAspect="1"/>
          </p:cNvPicPr>
          <p:nvPr/>
        </p:nvPicPr>
        <p:blipFill>
          <a:blip r:embed="rId2"/>
          <a:stretch>
            <a:fillRect/>
          </a:stretch>
        </p:blipFill>
        <p:spPr>
          <a:xfrm>
            <a:off x="7589520" y="1645920"/>
            <a:ext cx="4114800" cy="3200400"/>
          </a:xfrm>
          <a:prstGeom prst="rect">
            <a:avLst/>
          </a:prstGeom>
        </p:spPr>
      </p:pic>
      <p:sp>
        <p:nvSpPr>
          <p:cNvPr id="5" name="Rectangle 4"/>
          <p:cNvSpPr/>
          <p:nvPr/>
        </p:nvSpPr>
        <p:spPr>
          <a:xfrm>
            <a:off x="457200" y="6309360"/>
            <a:ext cx="11277295"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1277295" y="6217920"/>
            <a:ext cx="457200" cy="274320"/>
          </a:xfrm>
          <a:prstGeom prst="rect">
            <a:avLst/>
          </a:prstGeom>
          <a:noFill/>
        </p:spPr>
        <p:txBody>
          <a:bodyPr wrap="none">
            <a:spAutoFit/>
          </a:bodyPr>
          <a:lstStyle/>
          <a:p>
            <a:r>
              <a:rPr sz="1200">
                <a:solidFill>
                  <a:srgbClr val="2C3E50"/>
                </a:solidFill>
              </a:rPr>
              <a:t>1</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0F4F8"/>
            </a:gs>
          </a:gsLst>
          <a:lin scaled="0"/>
        </a:gradFill>
        <a:effectLst/>
      </p:bgPr>
    </p:bg>
    <p:spTree>
      <p:nvGrpSpPr>
        <p:cNvPr id="1" name=""/>
        <p:cNvGrpSpPr/>
        <p:nvPr/>
      </p:nvGrpSpPr>
      <p:grpSpPr/>
      <p:sp>
        <p:nvSpPr>
          <p:cNvPr id="2" name="Title 1"/>
          <p:cNvSpPr>
            <a:spLocks noGrp="1"/>
          </p:cNvSpPr>
          <p:nvPr>
            <p:ph type="title"/>
          </p:nvPr>
        </p:nvSpPr>
        <p:spPr>
          <a:xfrm>
            <a:off x="457200" y="365760"/>
            <a:ext cx="11277295" cy="914400"/>
          </a:xfrm>
        </p:spPr>
        <p:txBody>
          <a:bodyPr/>
          <a:lstStyle/>
          <a:p>
            <a:pPr algn="l">
              <a:spcAft>
                <a:spcPts val="600"/>
              </a:spcAft>
            </a:pPr>
            <a:r>
              <a:rPr sz="3200">
                <a:solidFill>
                  <a:srgbClr val="2C3E50"/>
                </a:solidFill>
                <a:latin typeface="Calibri Light"/>
              </a:rPr>
              <a:t>Factors Affecting Car Ownership Costs</a:t>
            </a:r>
          </a:p>
        </p:txBody>
      </p:sp>
      <p:sp>
        <p:nvSpPr>
          <p:cNvPr id="3" name="Content Placeholder 2"/>
          <p:cNvSpPr>
            <a:spLocks noGrp="1"/>
          </p:cNvSpPr>
          <p:nvPr>
            <p:ph idx="1"/>
          </p:nvPr>
        </p:nvSpPr>
        <p:spPr>
          <a:xfrm>
            <a:off x="640080" y="914400"/>
            <a:ext cx="6217920" cy="0"/>
          </a:xfrm>
        </p:spPr>
        <p:txBody>
          <a:bodyPr/>
          <a:lstStyle/>
          <a:p/>
          <a:p>
            <a:pPr algn="l">
              <a:lnSpc>
                <a:spcPct val="120000"/>
              </a:lnSpc>
              <a:spcBef>
                <a:spcPts val="1200"/>
              </a:spcBef>
              <a:spcAft>
                <a:spcPts val="1200"/>
              </a:spcAft>
            </a:pPr>
            <a:r>
              <a:rPr sz="1800">
                <a:solidFill>
                  <a:srgbClr val="2C3E50"/>
                </a:solidFill>
                <a:latin typeface="Calibri"/>
              </a:rPr>
              <a:t>High auto loan interest rates have pushed the average monthly payment for a new car in America to nearly $729</a:t>
            </a:r>
          </a:p>
          <a:p>
            <a:pPr algn="l">
              <a:lnSpc>
                <a:spcPct val="120000"/>
              </a:lnSpc>
              <a:spcBef>
                <a:spcPts val="1200"/>
              </a:spcBef>
              <a:spcAft>
                <a:spcPts val="1200"/>
              </a:spcAft>
            </a:pPr>
            <a:r>
              <a:rPr sz="1800">
                <a:solidFill>
                  <a:srgbClr val="2C3E50"/>
                </a:solidFill>
                <a:latin typeface="Calibri"/>
              </a:rPr>
              <a:t>Leasing a car can enable purchasing it later at a residual price lower than the market value of the same used car</a:t>
            </a:r>
          </a:p>
          <a:p>
            <a:pPr algn="l">
              <a:lnSpc>
                <a:spcPct val="120000"/>
              </a:lnSpc>
              <a:spcBef>
                <a:spcPts val="1200"/>
              </a:spcBef>
              <a:spcAft>
                <a:spcPts val="1200"/>
              </a:spcAft>
            </a:pPr>
            <a:r>
              <a:rPr sz="1800">
                <a:solidFill>
                  <a:srgbClr val="2C3E50"/>
                </a:solidFill>
                <a:latin typeface="Calibri"/>
              </a:rPr>
              <a:t>Intangible factors like depreciation, maintenance plans, and overall sense of ownership impact the lease vs buy decision</a:t>
            </a:r>
          </a:p>
          <a:p>
            <a:pPr algn="l">
              <a:lnSpc>
                <a:spcPct val="120000"/>
              </a:lnSpc>
              <a:spcBef>
                <a:spcPts val="1200"/>
              </a:spcBef>
              <a:spcAft>
                <a:spcPts val="1200"/>
              </a:spcAft>
            </a:pPr>
            <a:r>
              <a:rPr sz="1800">
                <a:solidFill>
                  <a:srgbClr val="2C3E50"/>
                </a:solidFill>
                <a:latin typeface="Calibri"/>
              </a:rPr>
              <a:t>Carefully evaluating financial and intangible aspects is key to making the optimal choice between leasing and buying a car</a:t>
            </a:r>
          </a:p>
        </p:txBody>
      </p:sp>
      <p:pic>
        <p:nvPicPr>
          <p:cNvPr id="4" name="Picture 3" descr="slide_image_1.png"/>
          <p:cNvPicPr>
            <a:picLocks noChangeAspect="1"/>
          </p:cNvPicPr>
          <p:nvPr/>
        </p:nvPicPr>
        <p:blipFill>
          <a:blip r:embed="rId2"/>
          <a:stretch>
            <a:fillRect/>
          </a:stretch>
        </p:blipFill>
        <p:spPr>
          <a:xfrm>
            <a:off x="7589520" y="1645920"/>
            <a:ext cx="4114800" cy="3200400"/>
          </a:xfrm>
          <a:prstGeom prst="rect">
            <a:avLst/>
          </a:prstGeom>
        </p:spPr>
      </p:pic>
      <p:sp>
        <p:nvSpPr>
          <p:cNvPr id="5" name="Rectangle 4"/>
          <p:cNvSpPr/>
          <p:nvPr/>
        </p:nvSpPr>
        <p:spPr>
          <a:xfrm>
            <a:off x="457200" y="6309360"/>
            <a:ext cx="11277295"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1277295" y="6217920"/>
            <a:ext cx="457200" cy="274320"/>
          </a:xfrm>
          <a:prstGeom prst="rect">
            <a:avLst/>
          </a:prstGeom>
          <a:noFill/>
        </p:spPr>
        <p:txBody>
          <a:bodyPr wrap="none">
            <a:spAutoFit/>
          </a:bodyPr>
          <a:lstStyle/>
          <a:p>
            <a:r>
              <a:rPr sz="1200">
                <a:solidFill>
                  <a:srgbClr val="2C3E50"/>
                </a:solidFill>
              </a:rPr>
              <a:t>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0F4F8"/>
            </a:gs>
          </a:gsLst>
          <a:lin scaled="0"/>
        </a:gradFill>
        <a:effectLst/>
      </p:bgPr>
    </p:bg>
    <p:spTree>
      <p:nvGrpSpPr>
        <p:cNvPr id="1" name=""/>
        <p:cNvGrpSpPr/>
        <p:nvPr/>
      </p:nvGrpSpPr>
      <p:grpSpPr/>
      <p:sp>
        <p:nvSpPr>
          <p:cNvPr id="2" name="Title 1"/>
          <p:cNvSpPr>
            <a:spLocks noGrp="1"/>
          </p:cNvSpPr>
          <p:nvPr>
            <p:ph type="title"/>
          </p:nvPr>
        </p:nvSpPr>
        <p:spPr>
          <a:xfrm>
            <a:off x="457200" y="365760"/>
            <a:ext cx="11277295" cy="914400"/>
          </a:xfrm>
        </p:spPr>
        <p:txBody>
          <a:bodyPr/>
          <a:lstStyle/>
          <a:p>
            <a:pPr algn="l">
              <a:spcAft>
                <a:spcPts val="600"/>
              </a:spcAft>
            </a:pPr>
            <a:r>
              <a:rPr sz="3200">
                <a:solidFill>
                  <a:srgbClr val="2C3E50"/>
                </a:solidFill>
                <a:latin typeface="Calibri Light"/>
              </a:rPr>
              <a:t>Comparing Costs of Leasing vs Buying a Toyota RAV4 Hybrid</a:t>
            </a:r>
          </a:p>
        </p:txBody>
      </p:sp>
      <p:sp>
        <p:nvSpPr>
          <p:cNvPr id="3" name="Content Placeholder 2"/>
          <p:cNvSpPr>
            <a:spLocks noGrp="1"/>
          </p:cNvSpPr>
          <p:nvPr>
            <p:ph idx="1"/>
          </p:nvPr>
        </p:nvSpPr>
        <p:spPr>
          <a:xfrm>
            <a:off x="640080" y="914400"/>
            <a:ext cx="10911535" cy="0"/>
          </a:xfrm>
        </p:spPr>
        <p:txBody>
          <a:bodyPr/>
          <a:lstStyle/>
          <a:p/>
          <a:p>
            <a:pPr algn="l">
              <a:lnSpc>
                <a:spcPct val="120000"/>
              </a:lnSpc>
              <a:spcBef>
                <a:spcPts val="1200"/>
              </a:spcBef>
              <a:spcAft>
                <a:spcPts val="1200"/>
              </a:spcAft>
            </a:pPr>
            <a:r>
              <a:rPr sz="1800">
                <a:solidFill>
                  <a:srgbClr val="2C3E50"/>
                </a:solidFill>
                <a:latin typeface="Calibri"/>
              </a:rPr>
              <a:t>Over a 3-year period, buying a Toyota RAV4 Hybrid costs $8,052 total</a:t>
            </a:r>
          </a:p>
          <a:p>
            <a:pPr algn="l">
              <a:lnSpc>
                <a:spcPct val="120000"/>
              </a:lnSpc>
              <a:spcBef>
                <a:spcPts val="1200"/>
              </a:spcBef>
              <a:spcAft>
                <a:spcPts val="1200"/>
              </a:spcAft>
            </a:pPr>
            <a:r>
              <a:rPr sz="1800">
                <a:solidFill>
                  <a:srgbClr val="2C3E50"/>
                </a:solidFill>
                <a:latin typeface="Calibri"/>
              </a:rPr>
              <a:t>Leasing the same vehicle for 3 years then buying and reselling totals $12,148</a:t>
            </a:r>
          </a:p>
          <a:p>
            <a:pPr algn="l">
              <a:lnSpc>
                <a:spcPct val="120000"/>
              </a:lnSpc>
              <a:spcBef>
                <a:spcPts val="1200"/>
              </a:spcBef>
              <a:spcAft>
                <a:spcPts val="1200"/>
              </a:spcAft>
            </a:pPr>
            <a:r>
              <a:rPr sz="1800">
                <a:solidFill>
                  <a:srgbClr val="2C3E50"/>
                </a:solidFill>
                <a:latin typeface="Calibri"/>
              </a:rPr>
              <a:t>On a yearly basis, buying costs $2,684/year while leasing costs $4,049/year</a:t>
            </a:r>
          </a:p>
          <a:p>
            <a:pPr algn="l">
              <a:lnSpc>
                <a:spcPct val="120000"/>
              </a:lnSpc>
              <a:spcBef>
                <a:spcPts val="1200"/>
              </a:spcBef>
              <a:spcAft>
                <a:spcPts val="1200"/>
              </a:spcAft>
            </a:pPr>
            <a:r>
              <a:rPr sz="1800">
                <a:solidFill>
                  <a:srgbClr val="2C3E50"/>
                </a:solidFill>
                <a:latin typeface="Calibri"/>
              </a:rPr>
              <a:t>In most cases, buying a car is more financially prudent than leasing</a:t>
            </a:r>
          </a:p>
          <a:p>
            <a:pPr algn="l">
              <a:lnSpc>
                <a:spcPct val="120000"/>
              </a:lnSpc>
              <a:spcBef>
                <a:spcPts val="1200"/>
              </a:spcBef>
              <a:spcAft>
                <a:spcPts val="1200"/>
              </a:spcAft>
            </a:pPr>
            <a:r>
              <a:rPr sz="1800">
                <a:solidFill>
                  <a:srgbClr val="2C3E50"/>
                </a:solidFill>
                <a:latin typeface="Calibri"/>
              </a:rPr>
              <a:t>This is especially true if planning to own the vehicle for 5+ years</a:t>
            </a:r>
          </a:p>
        </p:txBody>
      </p:sp>
      <p:sp>
        <p:nvSpPr>
          <p:cNvPr id="4" name="Rectangle 3"/>
          <p:cNvSpPr/>
          <p:nvPr/>
        </p:nvSpPr>
        <p:spPr>
          <a:xfrm>
            <a:off x="457200" y="6309360"/>
            <a:ext cx="11277295"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1277295" y="6217920"/>
            <a:ext cx="457200" cy="274320"/>
          </a:xfrm>
          <a:prstGeom prst="rect">
            <a:avLst/>
          </a:prstGeom>
          <a:noFill/>
        </p:spPr>
        <p:txBody>
          <a:bodyPr wrap="none">
            <a:spAutoFit/>
          </a:bodyPr>
          <a:lstStyle/>
          <a:p>
            <a:r>
              <a:rPr sz="1200">
                <a:solidFill>
                  <a:srgbClr val="2C3E50"/>
                </a:solidFill>
              </a:rPr>
              <a:t>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0F4F8"/>
            </a:gs>
          </a:gsLst>
          <a:lin scaled="0"/>
        </a:gradFill>
        <a:effectLst/>
      </p:bgPr>
    </p:bg>
    <p:spTree>
      <p:nvGrpSpPr>
        <p:cNvPr id="1" name=""/>
        <p:cNvGrpSpPr/>
        <p:nvPr/>
      </p:nvGrpSpPr>
      <p:grpSpPr/>
      <p:sp>
        <p:nvSpPr>
          <p:cNvPr id="2" name="Title 1"/>
          <p:cNvSpPr>
            <a:spLocks noGrp="1"/>
          </p:cNvSpPr>
          <p:nvPr>
            <p:ph type="title"/>
          </p:nvPr>
        </p:nvSpPr>
        <p:spPr>
          <a:xfrm>
            <a:off x="457200" y="365760"/>
            <a:ext cx="11277295" cy="914400"/>
          </a:xfrm>
        </p:spPr>
        <p:txBody>
          <a:bodyPr/>
          <a:lstStyle/>
          <a:p>
            <a:pPr algn="l">
              <a:spcAft>
                <a:spcPts val="600"/>
              </a:spcAft>
            </a:pPr>
            <a:r>
              <a:rPr sz="3200">
                <a:solidFill>
                  <a:srgbClr val="2C3E50"/>
                </a:solidFill>
                <a:latin typeface="Calibri Light"/>
              </a:rPr>
              <a:t>When Leasing May Be the Better Option</a:t>
            </a:r>
          </a:p>
        </p:txBody>
      </p:sp>
      <p:sp>
        <p:nvSpPr>
          <p:cNvPr id="3" name="Content Placeholder 2"/>
          <p:cNvSpPr>
            <a:spLocks noGrp="1"/>
          </p:cNvSpPr>
          <p:nvPr>
            <p:ph idx="1"/>
          </p:nvPr>
        </p:nvSpPr>
        <p:spPr>
          <a:xfrm>
            <a:off x="640080" y="914400"/>
            <a:ext cx="10911535" cy="0"/>
          </a:xfrm>
        </p:spPr>
        <p:txBody>
          <a:bodyPr/>
          <a:lstStyle/>
          <a:p/>
          <a:p>
            <a:pPr algn="l">
              <a:lnSpc>
                <a:spcPct val="120000"/>
              </a:lnSpc>
              <a:spcBef>
                <a:spcPts val="1200"/>
              </a:spcBef>
              <a:spcAft>
                <a:spcPts val="1200"/>
              </a:spcAft>
            </a:pPr>
            <a:r>
              <a:rPr sz="1800">
                <a:solidFill>
                  <a:srgbClr val="2C3E50"/>
                </a:solidFill>
                <a:latin typeface="Calibri"/>
              </a:rPr>
              <a:t>Leasing can be advantageous for high-end vehicles with steep depreciation and maintenance costs</a:t>
            </a:r>
          </a:p>
          <a:p>
            <a:pPr algn="l">
              <a:lnSpc>
                <a:spcPct val="120000"/>
              </a:lnSpc>
              <a:spcBef>
                <a:spcPts val="1200"/>
              </a:spcBef>
              <a:spcAft>
                <a:spcPts val="1200"/>
              </a:spcAft>
            </a:pPr>
            <a:r>
              <a:rPr sz="1800">
                <a:solidFill>
                  <a:srgbClr val="2C3E50"/>
                </a:solidFill>
                <a:latin typeface="Calibri"/>
              </a:rPr>
              <a:t>Ideal for those who prefer driving a new car every few years without the commitment of ownership</a:t>
            </a:r>
          </a:p>
          <a:p>
            <a:pPr algn="l">
              <a:lnSpc>
                <a:spcPct val="120000"/>
              </a:lnSpc>
              <a:spcBef>
                <a:spcPts val="1200"/>
              </a:spcBef>
              <a:spcAft>
                <a:spcPts val="1200"/>
              </a:spcAft>
            </a:pPr>
            <a:r>
              <a:rPr sz="1800">
                <a:solidFill>
                  <a:srgbClr val="2C3E50"/>
                </a:solidFill>
                <a:latin typeface="Calibri"/>
              </a:rPr>
              <a:t>Leasing terms typically include comprehensive dealer warranties covering maintenance for the duration</a:t>
            </a:r>
          </a:p>
          <a:p>
            <a:pPr algn="l">
              <a:lnSpc>
                <a:spcPct val="120000"/>
              </a:lnSpc>
              <a:spcBef>
                <a:spcPts val="1200"/>
              </a:spcBef>
              <a:spcAft>
                <a:spcPts val="1200"/>
              </a:spcAft>
            </a:pPr>
            <a:r>
              <a:rPr sz="1800">
                <a:solidFill>
                  <a:srgbClr val="2C3E50"/>
                </a:solidFill>
                <a:latin typeface="Calibri"/>
              </a:rPr>
              <a:t>Business owners may benefit from writing off a portion of their lease payments</a:t>
            </a:r>
          </a:p>
        </p:txBody>
      </p:sp>
      <p:sp>
        <p:nvSpPr>
          <p:cNvPr id="4" name="Rectangle 3"/>
          <p:cNvSpPr/>
          <p:nvPr/>
        </p:nvSpPr>
        <p:spPr>
          <a:xfrm>
            <a:off x="457200" y="6309360"/>
            <a:ext cx="11277295"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1277295" y="6217920"/>
            <a:ext cx="457200" cy="274320"/>
          </a:xfrm>
          <a:prstGeom prst="rect">
            <a:avLst/>
          </a:prstGeom>
          <a:noFill/>
        </p:spPr>
        <p:txBody>
          <a:bodyPr wrap="none">
            <a:spAutoFit/>
          </a:bodyPr>
          <a:lstStyle/>
          <a:p>
            <a:r>
              <a:rPr sz="1200">
                <a:solidFill>
                  <a:srgbClr val="2C3E50"/>
                </a:solidFill>
              </a:rPr>
              <a:t>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0F4F8"/>
            </a:gs>
          </a:gsLst>
          <a:lin scaled="0"/>
        </a:gradFill>
        <a:effectLst/>
      </p:bgPr>
    </p:bg>
    <p:spTree>
      <p:nvGrpSpPr>
        <p:cNvPr id="1" name=""/>
        <p:cNvGrpSpPr/>
        <p:nvPr/>
      </p:nvGrpSpPr>
      <p:grpSpPr/>
      <p:sp>
        <p:nvSpPr>
          <p:cNvPr id="2" name="Title 1"/>
          <p:cNvSpPr>
            <a:spLocks noGrp="1"/>
          </p:cNvSpPr>
          <p:nvPr>
            <p:ph type="title"/>
          </p:nvPr>
        </p:nvSpPr>
        <p:spPr>
          <a:xfrm>
            <a:off x="457200" y="365760"/>
            <a:ext cx="11277295" cy="914400"/>
          </a:xfrm>
        </p:spPr>
        <p:txBody>
          <a:bodyPr/>
          <a:lstStyle/>
          <a:p>
            <a:pPr algn="l">
              <a:spcAft>
                <a:spcPts val="600"/>
              </a:spcAft>
            </a:pPr>
            <a:r>
              <a:rPr sz="3200">
                <a:solidFill>
                  <a:srgbClr val="2C3E50"/>
                </a:solidFill>
                <a:latin typeface="Calibri Light"/>
              </a:rPr>
              <a:t>Drawbacks of Leasing a Vehicle</a:t>
            </a:r>
          </a:p>
        </p:txBody>
      </p:sp>
      <p:sp>
        <p:nvSpPr>
          <p:cNvPr id="3" name="Content Placeholder 2"/>
          <p:cNvSpPr>
            <a:spLocks noGrp="1"/>
          </p:cNvSpPr>
          <p:nvPr>
            <p:ph idx="1"/>
          </p:nvPr>
        </p:nvSpPr>
        <p:spPr>
          <a:xfrm>
            <a:off x="640080" y="914400"/>
            <a:ext cx="10911535" cy="0"/>
          </a:xfrm>
        </p:spPr>
        <p:txBody>
          <a:bodyPr/>
          <a:lstStyle/>
          <a:p/>
          <a:p>
            <a:pPr algn="l">
              <a:lnSpc>
                <a:spcPct val="120000"/>
              </a:lnSpc>
              <a:spcBef>
                <a:spcPts val="1200"/>
              </a:spcBef>
              <a:spcAft>
                <a:spcPts val="1200"/>
              </a:spcAft>
            </a:pPr>
            <a:r>
              <a:rPr sz="1800">
                <a:solidFill>
                  <a:srgbClr val="2C3E50"/>
                </a:solidFill>
                <a:latin typeface="Calibri"/>
              </a:rPr>
              <a:t>Mileage limits on leases can lead to fees of 10-25 cents per mile if exceeded</a:t>
            </a:r>
          </a:p>
          <a:p>
            <a:pPr algn="l">
              <a:lnSpc>
                <a:spcPct val="120000"/>
              </a:lnSpc>
              <a:spcBef>
                <a:spcPts val="1200"/>
              </a:spcBef>
              <a:spcAft>
                <a:spcPts val="1200"/>
              </a:spcAft>
            </a:pPr>
            <a:r>
              <a:rPr sz="1800">
                <a:solidFill>
                  <a:srgbClr val="2C3E50"/>
                </a:solidFill>
                <a:latin typeface="Calibri"/>
              </a:rPr>
              <a:t>Early lease termination results in substantial fees, limiting ability to switch vehicles</a:t>
            </a:r>
          </a:p>
          <a:p>
            <a:pPr algn="l">
              <a:lnSpc>
                <a:spcPct val="120000"/>
              </a:lnSpc>
              <a:spcBef>
                <a:spcPts val="1200"/>
              </a:spcBef>
              <a:spcAft>
                <a:spcPts val="1200"/>
              </a:spcAft>
            </a:pPr>
            <a:r>
              <a:rPr sz="1800">
                <a:solidFill>
                  <a:srgbClr val="2C3E50"/>
                </a:solidFill>
                <a:latin typeface="Calibri"/>
              </a:rPr>
              <a:t>Lessee does not own the car at end of lease without paying full residual amount</a:t>
            </a:r>
          </a:p>
          <a:p>
            <a:pPr algn="l">
              <a:lnSpc>
                <a:spcPct val="120000"/>
              </a:lnSpc>
              <a:spcBef>
                <a:spcPts val="1200"/>
              </a:spcBef>
              <a:spcAft>
                <a:spcPts val="1200"/>
              </a:spcAft>
            </a:pPr>
            <a:r>
              <a:rPr sz="1800">
                <a:solidFill>
                  <a:srgbClr val="2C3E50"/>
                </a:solidFill>
                <a:latin typeface="Calibri"/>
              </a:rPr>
              <a:t>Leasing offers less flexibility and higher long-term costs compared to buying</a:t>
            </a:r>
          </a:p>
        </p:txBody>
      </p:sp>
      <p:sp>
        <p:nvSpPr>
          <p:cNvPr id="4" name="Rectangle 3"/>
          <p:cNvSpPr/>
          <p:nvPr/>
        </p:nvSpPr>
        <p:spPr>
          <a:xfrm>
            <a:off x="457200" y="6309360"/>
            <a:ext cx="11277295"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1277295" y="6217920"/>
            <a:ext cx="457200" cy="274320"/>
          </a:xfrm>
          <a:prstGeom prst="rect">
            <a:avLst/>
          </a:prstGeom>
          <a:noFill/>
        </p:spPr>
        <p:txBody>
          <a:bodyPr wrap="none">
            <a:spAutoFit/>
          </a:bodyPr>
          <a:lstStyle/>
          <a:p>
            <a:r>
              <a:rPr sz="1200">
                <a:solidFill>
                  <a:srgbClr val="2C3E50"/>
                </a:solidFill>
              </a:rPr>
              <a:t>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0F4F8"/>
            </a:gs>
          </a:gsLst>
          <a:lin scaled="0"/>
        </a:gradFill>
        <a:effectLst/>
      </p:bgPr>
    </p:bg>
    <p:spTree>
      <p:nvGrpSpPr>
        <p:cNvPr id="1" name=""/>
        <p:cNvGrpSpPr/>
        <p:nvPr/>
      </p:nvGrpSpPr>
      <p:grpSpPr/>
      <p:sp>
        <p:nvSpPr>
          <p:cNvPr id="2" name="Title 1"/>
          <p:cNvSpPr>
            <a:spLocks noGrp="1"/>
          </p:cNvSpPr>
          <p:nvPr>
            <p:ph type="title"/>
          </p:nvPr>
        </p:nvSpPr>
        <p:spPr>
          <a:xfrm>
            <a:off x="457200" y="365760"/>
            <a:ext cx="11277295" cy="914400"/>
          </a:xfrm>
        </p:spPr>
        <p:txBody>
          <a:bodyPr/>
          <a:lstStyle/>
          <a:p>
            <a:pPr algn="l">
              <a:spcAft>
                <a:spcPts val="600"/>
              </a:spcAft>
            </a:pPr>
            <a:r>
              <a:rPr sz="3200">
                <a:solidFill>
                  <a:srgbClr val="2C3E50"/>
                </a:solidFill>
                <a:latin typeface="Calibri Light"/>
              </a:rPr>
              <a:t>Buying vs Leasing: Characteristics of Buyers and Lessees</a:t>
            </a:r>
          </a:p>
        </p:txBody>
      </p:sp>
      <p:sp>
        <p:nvSpPr>
          <p:cNvPr id="3" name="Content Placeholder 2"/>
          <p:cNvSpPr>
            <a:spLocks noGrp="1"/>
          </p:cNvSpPr>
          <p:nvPr>
            <p:ph idx="1"/>
          </p:nvPr>
        </p:nvSpPr>
        <p:spPr>
          <a:xfrm>
            <a:off x="640080" y="914400"/>
            <a:ext cx="10911535" cy="0"/>
          </a:xfrm>
        </p:spPr>
        <p:txBody>
          <a:bodyPr/>
          <a:lstStyle/>
          <a:p/>
          <a:p>
            <a:pPr algn="l">
              <a:lnSpc>
                <a:spcPct val="120000"/>
              </a:lnSpc>
              <a:spcBef>
                <a:spcPts val="1200"/>
              </a:spcBef>
              <a:spcAft>
                <a:spcPts val="1200"/>
              </a:spcAft>
            </a:pPr>
            <a:r>
              <a:rPr sz="1800">
                <a:solidFill>
                  <a:srgbClr val="2C3E50"/>
                </a:solidFill>
                <a:latin typeface="Calibri"/>
              </a:rPr>
              <a:t>Buying is best for those who want optimal finances, don't mind long-term vehicle ownership, and want to avoid lease restrictions</a:t>
            </a:r>
          </a:p>
          <a:p>
            <a:pPr algn="l">
              <a:lnSpc>
                <a:spcPct val="120000"/>
              </a:lnSpc>
              <a:spcBef>
                <a:spcPts val="1200"/>
              </a:spcBef>
              <a:spcAft>
                <a:spcPts val="1200"/>
              </a:spcAft>
            </a:pPr>
            <a:r>
              <a:rPr sz="1800">
                <a:solidFill>
                  <a:srgbClr val="2C3E50"/>
                </a:solidFill>
                <a:latin typeface="Calibri"/>
              </a:rPr>
              <a:t>Buyers prefer to drive the same car for many years and enjoy the sense of ownership that comes with it</a:t>
            </a:r>
          </a:p>
          <a:p>
            <a:pPr algn="l">
              <a:lnSpc>
                <a:spcPct val="120000"/>
              </a:lnSpc>
              <a:spcBef>
                <a:spcPts val="1200"/>
              </a:spcBef>
              <a:spcAft>
                <a:spcPts val="1200"/>
              </a:spcAft>
            </a:pPr>
            <a:r>
              <a:rPr sz="1800">
                <a:solidFill>
                  <a:srgbClr val="2C3E50"/>
                </a:solidFill>
                <a:latin typeface="Calibri"/>
              </a:rPr>
              <a:t>Leasing appeals to those wanting a new car every 3-4 years or a more expensive car with lower monthly payments</a:t>
            </a:r>
          </a:p>
          <a:p>
            <a:pPr algn="l">
              <a:lnSpc>
                <a:spcPct val="120000"/>
              </a:lnSpc>
              <a:spcBef>
                <a:spcPts val="1200"/>
              </a:spcBef>
              <a:spcAft>
                <a:spcPts val="1200"/>
              </a:spcAft>
            </a:pPr>
            <a:r>
              <a:rPr sz="1800">
                <a:solidFill>
                  <a:srgbClr val="2C3E50"/>
                </a:solidFill>
                <a:latin typeface="Calibri"/>
              </a:rPr>
              <a:t>Lessees must be confident they won't exceed mileage limits, and business owners can write off some lease payments</a:t>
            </a:r>
          </a:p>
        </p:txBody>
      </p:sp>
      <p:sp>
        <p:nvSpPr>
          <p:cNvPr id="4" name="Rectangle 3"/>
          <p:cNvSpPr/>
          <p:nvPr/>
        </p:nvSpPr>
        <p:spPr>
          <a:xfrm>
            <a:off x="457200" y="6309360"/>
            <a:ext cx="11277295"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1277295" y="6217920"/>
            <a:ext cx="457200" cy="274320"/>
          </a:xfrm>
          <a:prstGeom prst="rect">
            <a:avLst/>
          </a:prstGeom>
          <a:noFill/>
        </p:spPr>
        <p:txBody>
          <a:bodyPr wrap="none">
            <a:spAutoFit/>
          </a:bodyPr>
          <a:lstStyle/>
          <a:p>
            <a:r>
              <a:rPr sz="1200">
                <a:solidFill>
                  <a:srgbClr val="2C3E50"/>
                </a:solidFill>
              </a:rPr>
              <a:t>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0F4F8"/>
            </a:gs>
          </a:gsLst>
          <a:lin scaled="0"/>
        </a:gradFill>
        <a:effectLst/>
      </p:bgPr>
    </p:bg>
    <p:spTree>
      <p:nvGrpSpPr>
        <p:cNvPr id="1" name=""/>
        <p:cNvGrpSpPr/>
        <p:nvPr/>
      </p:nvGrpSpPr>
      <p:grpSpPr/>
      <p:sp>
        <p:nvSpPr>
          <p:cNvPr id="2" name="Title 1"/>
          <p:cNvSpPr>
            <a:spLocks noGrp="1"/>
          </p:cNvSpPr>
          <p:nvPr>
            <p:ph type="title"/>
          </p:nvPr>
        </p:nvSpPr>
        <p:spPr>
          <a:xfrm>
            <a:off x="457200" y="365760"/>
            <a:ext cx="11277295" cy="914400"/>
          </a:xfrm>
        </p:spPr>
        <p:txBody>
          <a:bodyPr/>
          <a:lstStyle/>
          <a:p>
            <a:pPr algn="l">
              <a:spcAft>
                <a:spcPts val="600"/>
              </a:spcAft>
            </a:pPr>
            <a:r>
              <a:rPr sz="3200">
                <a:solidFill>
                  <a:srgbClr val="2C3E50"/>
                </a:solidFill>
                <a:latin typeface="Calibri Light"/>
              </a:rPr>
              <a:t>Leasing vs. Buying: Key Takeaways</a:t>
            </a:r>
          </a:p>
        </p:txBody>
      </p:sp>
      <p:sp>
        <p:nvSpPr>
          <p:cNvPr id="3" name="Content Placeholder 2"/>
          <p:cNvSpPr>
            <a:spLocks noGrp="1"/>
          </p:cNvSpPr>
          <p:nvPr>
            <p:ph idx="1"/>
          </p:nvPr>
        </p:nvSpPr>
        <p:spPr>
          <a:xfrm>
            <a:off x="640080" y="914400"/>
            <a:ext cx="10911535" cy="0"/>
          </a:xfrm>
        </p:spPr>
        <p:txBody>
          <a:bodyPr/>
          <a:lstStyle/>
          <a:p/>
          <a:p>
            <a:pPr algn="l">
              <a:lnSpc>
                <a:spcPct val="120000"/>
              </a:lnSpc>
              <a:spcBef>
                <a:spcPts val="1200"/>
              </a:spcBef>
              <a:spcAft>
                <a:spcPts val="1200"/>
              </a:spcAft>
            </a:pPr>
            <a:r>
              <a:rPr sz="1800">
                <a:solidFill>
                  <a:srgbClr val="2C3E50"/>
                </a:solidFill>
                <a:latin typeface="Calibri"/>
              </a:rPr>
              <a:t>The video compares leasing and buying using a Toyota RAV4 Hybrid as an example</a:t>
            </a:r>
          </a:p>
          <a:p>
            <a:pPr algn="l">
              <a:lnSpc>
                <a:spcPct val="120000"/>
              </a:lnSpc>
              <a:spcBef>
                <a:spcPts val="1200"/>
              </a:spcBef>
              <a:spcAft>
                <a:spcPts val="1200"/>
              </a:spcAft>
            </a:pPr>
            <a:r>
              <a:rPr sz="1800">
                <a:solidFill>
                  <a:srgbClr val="2C3E50"/>
                </a:solidFill>
                <a:latin typeface="Calibri"/>
              </a:rPr>
              <a:t>Leasing can be advantageous in certain situations, but buying is usually more financially prudent</a:t>
            </a:r>
          </a:p>
          <a:p>
            <a:pPr algn="l">
              <a:lnSpc>
                <a:spcPct val="120000"/>
              </a:lnSpc>
              <a:spcBef>
                <a:spcPts val="1200"/>
              </a:spcBef>
              <a:spcAft>
                <a:spcPts val="1200"/>
              </a:spcAft>
            </a:pPr>
            <a:r>
              <a:rPr sz="1800">
                <a:solidFill>
                  <a:srgbClr val="2C3E50"/>
                </a:solidFill>
                <a:latin typeface="Calibri"/>
              </a:rPr>
              <a:t>Buying is especially beneficial if planning to own the vehicle for an extended period</a:t>
            </a:r>
          </a:p>
          <a:p>
            <a:pPr algn="l">
              <a:lnSpc>
                <a:spcPct val="120000"/>
              </a:lnSpc>
              <a:spcBef>
                <a:spcPts val="1200"/>
              </a:spcBef>
              <a:spcAft>
                <a:spcPts val="1200"/>
              </a:spcAft>
            </a:pPr>
            <a:r>
              <a:rPr sz="1800">
                <a:solidFill>
                  <a:srgbClr val="2C3E50"/>
                </a:solidFill>
                <a:latin typeface="Calibri"/>
              </a:rPr>
              <a:t>The decision between leasing and buying depends on individual preferences, habits, and finances</a:t>
            </a:r>
          </a:p>
          <a:p>
            <a:pPr algn="l">
              <a:lnSpc>
                <a:spcPct val="120000"/>
              </a:lnSpc>
              <a:spcBef>
                <a:spcPts val="1200"/>
              </a:spcBef>
              <a:spcAft>
                <a:spcPts val="1200"/>
              </a:spcAft>
            </a:pPr>
            <a:r>
              <a:rPr sz="1800">
                <a:solidFill>
                  <a:srgbClr val="2C3E50"/>
                </a:solidFill>
                <a:latin typeface="Calibri"/>
              </a:rPr>
              <a:t>Always run the numbers for your specific situation to determine the best option</a:t>
            </a:r>
          </a:p>
        </p:txBody>
      </p:sp>
      <p:sp>
        <p:nvSpPr>
          <p:cNvPr id="4" name="Rectangle 3"/>
          <p:cNvSpPr/>
          <p:nvPr/>
        </p:nvSpPr>
        <p:spPr>
          <a:xfrm>
            <a:off x="457200" y="6309360"/>
            <a:ext cx="11277295"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1277295" y="6217920"/>
            <a:ext cx="457200" cy="274320"/>
          </a:xfrm>
          <a:prstGeom prst="rect">
            <a:avLst/>
          </a:prstGeom>
          <a:noFill/>
        </p:spPr>
        <p:txBody>
          <a:bodyPr wrap="none">
            <a:spAutoFit/>
          </a:bodyPr>
          <a:lstStyle/>
          <a:p>
            <a:r>
              <a:rPr sz="1200">
                <a:solidFill>
                  <a:srgbClr val="2C3E50"/>
                </a:solidFill>
              </a:rPr>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