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62fe3c29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a62fe3c29d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2d049493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a62d04949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96" name="Google Shape;196;g2a62d049493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2d049493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a62d04949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204" name="Google Shape;204;g2a62d049493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62d049493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a62d04949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212" name="Google Shape;212;g2a62d049493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62d049493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a62d04949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220" name="Google Shape;220;g2a62d049493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62fe3c29d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a62fe3c29d_1_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62fe3c29d_1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a62fe3c29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a62fe3c29d_1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2fe3c29d_1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62fe3c29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34" name="Google Shape;134;g2a62fe3c29d_1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2d04949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62d0494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41" name="Google Shape;141;g2a62d049493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2d04949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62d0494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48" name="Google Shape;148;g2a62d049493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2d04949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a62d0494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58" name="Google Shape;158;g2a62d049493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2d04949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62d0494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65" name="Google Shape;165;g2a62d049493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2d049493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a62d0494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72" name="Google Shape;172;g2a62d049493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2d049493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62d0494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80" name="Google Shape;180;g2a62d049493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2d049493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62d0494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00"/>
          </a:p>
        </p:txBody>
      </p:sp>
      <p:sp>
        <p:nvSpPr>
          <p:cNvPr id="188" name="Google Shape;188;g2a62d049493_0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2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8344" y="2028976"/>
            <a:ext cx="89154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56502" y="2028976"/>
            <a:ext cx="89154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202049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371600" y="3176543"/>
            <a:ext cx="6400800" cy="8924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8"/>
            <a:ext cx="672336" cy="55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82599" y="76201"/>
            <a:ext cx="5765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09133"/>
            <a:ext cx="8229599" cy="3485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95353" y="1570076"/>
            <a:ext cx="7553295" cy="20033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95353" y="2057193"/>
            <a:ext cx="96012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252636" y="2068667"/>
            <a:ext cx="96012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124712" y="2154392"/>
            <a:ext cx="68945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7910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720517"/>
            <a:ext cx="4038600" cy="2874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648200" y="1720517"/>
            <a:ext cx="4038600" cy="2874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72502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73032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57200" y="2210146"/>
            <a:ext cx="4040188" cy="23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45033" y="173032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4645033" y="2210146"/>
            <a:ext cx="4041775" cy="23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8" y="87830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75050" y="878306"/>
            <a:ext cx="5111750" cy="37163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57208" y="1804738"/>
            <a:ext cx="3008313" cy="2789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792288" y="3600452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1792288" y="830179"/>
            <a:ext cx="5486400" cy="271550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8308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756191"/>
            <a:ext cx="8229600" cy="28384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52404" y="4931330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7" cy="6947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87867" y="287335"/>
            <a:ext cx="90636" cy="4368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70"/>
              <a:buFont typeface="Arial"/>
              <a:buNone/>
            </a:pPr>
            <a:r>
              <a:rPr lang="en" sz="2970"/>
              <a:t>Sentiment Analysis on Yelp Review Dataset Using Transformer Model</a:t>
            </a:r>
            <a:endParaRPr sz="2970"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5540925" y="3197125"/>
            <a:ext cx="1819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FFFFFF"/>
                </a:solidFill>
              </a:rPr>
              <a:t>CSCE 633 Final Project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 sz="1100"/>
              <a:t>Manoj Kumar Reddy Peta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 sz="1100"/>
              <a:t>UIN: 934008522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 3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Encoder Layers: 3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Embedding Dimension: 128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Number of Attention Heads: 6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Latent Dimension: 128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Dropout: 0.3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625" y="2012750"/>
            <a:ext cx="5229174" cy="215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 4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Encoder Layers: 4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Embedding Dimension: 256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Number of Attention Heads: 8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Latent Dimension: 256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Dropout: 0.4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875" y="2118625"/>
            <a:ext cx="5834000" cy="2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 5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Encoder Layers: 5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Embedding Dimension: 512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Number of Attention Heads: 10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Latent Dimension: 512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Dropout: 0.5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800" y="2033250"/>
            <a:ext cx="5666577" cy="22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for Test Data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From the results discussed in previous section, it be seen that configuration 1 performs the best among all the configurations considered. Upon using this model on testing data, an accuracy of 86.90% is obtained.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99" y="2041050"/>
            <a:ext cx="2932151" cy="244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400" y="2075025"/>
            <a:ext cx="3203275" cy="23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165100" lvl="0" marL="3429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" sz="7200">
                <a:solidFill>
                  <a:schemeClr val="dk1"/>
                </a:solidFill>
              </a:rPr>
              <a:t>THANK YOU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986459" y="2250144"/>
            <a:ext cx="5171175" cy="64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End!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82599" y="76201"/>
            <a:ext cx="57658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37275" y="1076850"/>
            <a:ext cx="8495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1. Evolution of Text Classification Methods:</a:t>
            </a:r>
            <a:endParaRPr b="1"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NLP has evolved from niche to essential, with sentiment analysis gaining prominence in various applications.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The shift from manual feature engineering to deep learning models like LSTMs and CNNs allowed for improved accuracy in sentiment detection from large-scale data.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2. Introduction of Transformer Models:</a:t>
            </a:r>
            <a:endParaRPr b="1"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The emergence of the Transformer architecture has redefined benchmarks in NLP.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Its self-attention mechanism processes words in parallel, offering a significant efficiency boost over sequential word processing.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3. Advancements Brought by Transformers:</a:t>
            </a:r>
            <a:endParaRPr b="1"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Transformers address the limitations of previous models by evaluating the importance of each word without the constraints of word order.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This leads to a deeper contextual understanding, critical for accurate sentiment analysis.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4. Project Focus:</a:t>
            </a:r>
            <a:endParaRPr b="1"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 This project explores the application of Transformer models to perform sentiment analysis on the Yelp review dataset.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 I experimented with varying the model's architecture to optimize performance across diverse sentiment expressions.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" sz="2240"/>
              <a:t>Related Work and Review of State of Art</a:t>
            </a:r>
            <a:endParaRPr sz="224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37275" y="1076850"/>
            <a:ext cx="8495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Related Work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The landmark paper "Attention Is All You Need" by Vaswani et al. introduced the Transformer model, revolutionizing NLP by replacing recurrent layers with self-attention mechanisms.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This shift marked a significant departure from conventional approaches, enabling models to process data in parallel and capture long-range dependencies more effectively.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Other previous works involved Recurrent Neural Networks (RNNs), including their Long Short-Term Memory (LSTM) variants, have been foundational in NLP for their ability to process sequential data and capture dependencies. Despite their success, RNNs and LSTMs often struggle with long-range dependencies, a limitation addressed by the Transformer architecture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Current State of the Art in Sentiment Analysis and Text Classification: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 the realm of sentiment analysis and text classification, Transformer-based models like GPT-3, BERT, and XLNet represent the current state of the art.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These models, characterized by their vast numbers of parameters and large-scale pre-training, have significantly advanced the field. They excel in understanding complex language structures and nuances, thereby achieving unparalleled performance across a variety of NLP tasks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Their adaptability, seen through methods like fine-tuning and prompt-tuning, allows for exceptional accuracy and nuanced context interpretation in diverse NLP challenges.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37275" y="1076850"/>
            <a:ext cx="8495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For the sentiment analysis, a subset of the Yelp review dataset is used.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 training data subset of 174,757 reviews is used, each conjoined with a star rating reflecting the sentiment of the customer experience.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 validation split of 20% is made.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testing set consists of 13,980 instances.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average review is 356.58 tokens long in the training data, while the longest review is 3,619 tokens. This is later used for choosing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maximum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sequence length.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75" y="2772138"/>
            <a:ext cx="2422375" cy="138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550" y="2613026"/>
            <a:ext cx="2178250" cy="1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7400" y="2650900"/>
            <a:ext cx="2178250" cy="163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highlight>
                  <a:srgbClr val="FFFFFF"/>
                </a:highlight>
              </a:rPr>
              <a:t>Data Preprocessing</a:t>
            </a:r>
            <a:endParaRPr b="1" sz="12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Converting stars to sentiment — </a:t>
            </a:r>
            <a:r>
              <a:rPr lang="en" sz="1100">
                <a:solidFill>
                  <a:schemeClr val="dk1"/>
                </a:solidFill>
              </a:rPr>
              <a:t>The dataset's 'review' and 'stars' features were transformed into categorical sentiments—'Positive' for above 3 stars, 'Negative' for 2 or fewer, and 'Neutral' for 3 stars—simplifying the model's output for standard sentiment analysis.</a:t>
            </a:r>
            <a:endParaRPr sz="11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Text Normalization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Punctuation Removal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Lowercasing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Stop Word Removal — Commonly used words (stop words) that do not contribute significantly to the sentiment of the text were removed. This step was performed using the NLTK library, which provides a comprehensive list of English stop words.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Label Encoding — The transformed sentiment labels were then encoded into a numerical format suitable for machine learning algorithms.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highlight>
                  <a:srgbClr val="FFFFFF"/>
                </a:highlight>
              </a:rPr>
              <a:t>Input Data Preparation</a:t>
            </a:r>
            <a:endParaRPr b="1" sz="11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Word Count Distribution — This analysis was crucial not only to identify the most commonly used words but also to inform the creation of a dictionary representing our vocabulary.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Text Vectorization — utilized the TextVectorization layer from TensorFlow’s Keras API for this purpose.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configuration for the vectorization was as follows: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Maximum Tokens — 30,000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roman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Output Mode — int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roman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Output Sequence Length — 500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romanL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Standardization — Nonf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This vectorization process transformed the textual data into a numerical format, making it suitable for input into our machine learning mode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Transformer Implementation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Positional Embedding Layer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It converts input tokens (words or subwords) into dense vectors of a specified size.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It adds positional information to these token embeddings essential for maintaining the sequence order, as the Transformer architecture does not inherently capture sequential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data’s temporal aspects. This is called positional embedding.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This layer outputs a combination of token and position embeddings, forming the initial representation of the input text.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Transformer Encoder Layer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main building block of our model is a custom ‘TransformerEncoder‘ layer, structured as follows: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 Multi-Head Attention mechanism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 feed-forward neural network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Layer Normalization steps, applied after both the attention mechanism and the dense layers.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Residual connections, a standard practice in deep learning architectures.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Model Architecture and Training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input text, represented as sequences of integers, passes through the ‘PositionalEmbedding‘ layer.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Multiple ‘TransformerEncoder‘ layers process the embedded input sequentially.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 Global Average Pooling layer follows, reducing the dimensionality and summarizing the important features.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Dropout layers are applied for regularization.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 final dense layer with a softmax activation function outputs.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Transformer Architecture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075" y="982775"/>
            <a:ext cx="2838176" cy="37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 1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Encoder Layers: 1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Embedding Dimension: 32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Number of Attention Heads: 2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Latent Dimension: 32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Dropo</a:t>
            </a:r>
            <a:r>
              <a:rPr lang="en" sz="1350">
                <a:solidFill>
                  <a:schemeClr val="dk1"/>
                </a:solidFill>
              </a:rPr>
              <a:t>u</a:t>
            </a:r>
            <a:r>
              <a:rPr lang="en" sz="1350">
                <a:solidFill>
                  <a:schemeClr val="dk1"/>
                </a:solidFill>
              </a:rPr>
              <a:t>t: 0.1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25" y="2065850"/>
            <a:ext cx="5837551" cy="2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82600" y="76201"/>
            <a:ext cx="576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Configuration 2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37275" y="933600"/>
            <a:ext cx="84954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Encoder Layers: 2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Embedding Dimension: 64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Number of Attention Heads: 4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Latent Dimension: 64</a:t>
            </a:r>
            <a:endParaRPr sz="13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350">
                <a:solidFill>
                  <a:schemeClr val="dk1"/>
                </a:solidFill>
              </a:rPr>
              <a:t>Dropout: 0.2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00" y="2059300"/>
            <a:ext cx="5132949" cy="2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