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1" r:id="rId5"/>
    <p:sldId id="262" r:id="rId6"/>
    <p:sldId id="263" r:id="rId7"/>
    <p:sldId id="264" r:id="rId8"/>
    <p:sldId id="265"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65" autoAdjust="0"/>
  </p:normalViewPr>
  <p:slideViewPr>
    <p:cSldViewPr snapToGrid="0">
      <p:cViewPr varScale="1">
        <p:scale>
          <a:sx n="80" d="100"/>
          <a:sy n="80" d="100"/>
        </p:scale>
        <p:origin x="782"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183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4389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279763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74390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2752171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5629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20823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2720244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226358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323103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376100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154619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118961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317150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36950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427160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7397-0620-4228-8CBD-712CFAAB8FF8}" type="datetimeFigureOut">
              <a:rPr lang="en-US" smtClean="0"/>
              <a:t>10-Nov-23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111BFF-36C2-4EE3-8BDB-F8BBE39940A9}" type="slidenum">
              <a:rPr lang="en-US" smtClean="0"/>
              <a:t>‹#›</a:t>
            </a:fld>
            <a:endParaRPr lang="en-US" dirty="0"/>
          </a:p>
        </p:txBody>
      </p:sp>
    </p:spTree>
    <p:extLst>
      <p:ext uri="{BB962C8B-B14F-4D97-AF65-F5344CB8AC3E}">
        <p14:creationId xmlns:p14="http://schemas.microsoft.com/office/powerpoint/2010/main" val="141882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9E07397-0620-4228-8CBD-712CFAAB8FF8}" type="datetimeFigureOut">
              <a:rPr lang="en-US" smtClean="0"/>
              <a:t>10-Nov-23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1111BFF-36C2-4EE3-8BDB-F8BBE39940A9}" type="slidenum">
              <a:rPr lang="en-US" smtClean="0"/>
              <a:t>‹#›</a:t>
            </a:fld>
            <a:endParaRPr lang="en-US" dirty="0"/>
          </a:p>
        </p:txBody>
      </p:sp>
    </p:spTree>
    <p:extLst>
      <p:ext uri="{BB962C8B-B14F-4D97-AF65-F5344CB8AC3E}">
        <p14:creationId xmlns:p14="http://schemas.microsoft.com/office/powerpoint/2010/main" val="217749349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1BEA-18BA-4401-AFC6-28CB7AB4A688}"/>
              </a:ext>
            </a:extLst>
          </p:cNvPr>
          <p:cNvSpPr>
            <a:spLocks noGrp="1"/>
          </p:cNvSpPr>
          <p:nvPr>
            <p:ph type="ctrTitle"/>
          </p:nvPr>
        </p:nvSpPr>
        <p:spPr/>
        <p:txBody>
          <a:bodyPr/>
          <a:lstStyle/>
          <a:p>
            <a:r>
              <a:rPr lang="en-US" dirty="0"/>
              <a:t>Bank management system</a:t>
            </a:r>
          </a:p>
        </p:txBody>
      </p:sp>
      <p:sp>
        <p:nvSpPr>
          <p:cNvPr id="3" name="Subtitle 2">
            <a:extLst>
              <a:ext uri="{FF2B5EF4-FFF2-40B4-BE49-F238E27FC236}">
                <a16:creationId xmlns:a16="http://schemas.microsoft.com/office/drawing/2014/main" id="{65D04EAD-56BF-46AA-9B63-16BF4E6CD2E5}"/>
              </a:ext>
            </a:extLst>
          </p:cNvPr>
          <p:cNvSpPr>
            <a:spLocks noGrp="1"/>
          </p:cNvSpPr>
          <p:nvPr>
            <p:ph type="subTitle" idx="1"/>
          </p:nvPr>
        </p:nvSpPr>
        <p:spPr>
          <a:xfrm>
            <a:off x="684212" y="3843867"/>
            <a:ext cx="6400800" cy="2328334"/>
          </a:xfrm>
        </p:spPr>
        <p:txBody>
          <a:bodyPr>
            <a:normAutofit/>
          </a:bodyPr>
          <a:lstStyle/>
          <a:p>
            <a:r>
              <a:rPr lang="en-US" dirty="0"/>
              <a:t>Md.Kamruzzaman</a:t>
            </a:r>
          </a:p>
          <a:p>
            <a:r>
              <a:rPr lang="en-US" dirty="0"/>
              <a:t>Roll:1909027</a:t>
            </a:r>
          </a:p>
          <a:p>
            <a:r>
              <a:rPr lang="en-US" dirty="0"/>
              <a:t>Dept. of ECE</a:t>
            </a:r>
          </a:p>
          <a:p>
            <a:r>
              <a:rPr lang="en-US" dirty="0"/>
              <a:t>Batch:2k19</a:t>
            </a:r>
          </a:p>
          <a:p>
            <a:endParaRPr lang="en-US" dirty="0"/>
          </a:p>
        </p:txBody>
      </p:sp>
    </p:spTree>
    <p:extLst>
      <p:ext uri="{BB962C8B-B14F-4D97-AF65-F5344CB8AC3E}">
        <p14:creationId xmlns:p14="http://schemas.microsoft.com/office/powerpoint/2010/main" val="298170420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77A-73BD-4098-B3E2-EDEFB10D586F}"/>
              </a:ext>
            </a:extLst>
          </p:cNvPr>
          <p:cNvSpPr>
            <a:spLocks noGrp="1"/>
          </p:cNvSpPr>
          <p:nvPr>
            <p:ph type="title"/>
          </p:nvPr>
        </p:nvSpPr>
        <p:spPr>
          <a:xfrm>
            <a:off x="-2476" y="421341"/>
            <a:ext cx="2361483" cy="1507067"/>
          </a:xfrm>
        </p:spPr>
        <p:txBody>
          <a:bodyPr/>
          <a:lstStyle/>
          <a:p>
            <a:r>
              <a:rPr lang="en-US" dirty="0"/>
              <a:t>    Table</a:t>
            </a:r>
          </a:p>
        </p:txBody>
      </p:sp>
      <p:sp>
        <p:nvSpPr>
          <p:cNvPr id="3" name="Content Placeholder 2">
            <a:extLst>
              <a:ext uri="{FF2B5EF4-FFF2-40B4-BE49-F238E27FC236}">
                <a16:creationId xmlns:a16="http://schemas.microsoft.com/office/drawing/2014/main" id="{CC9706AF-D294-40B7-ADF7-261C5873D2FD}"/>
              </a:ext>
            </a:extLst>
          </p:cNvPr>
          <p:cNvSpPr>
            <a:spLocks noGrp="1"/>
          </p:cNvSpPr>
          <p:nvPr>
            <p:ph idx="1"/>
          </p:nvPr>
        </p:nvSpPr>
        <p:spPr>
          <a:xfrm>
            <a:off x="4230052" y="1312617"/>
            <a:ext cx="1991454" cy="1507068"/>
          </a:xfrm>
        </p:spPr>
        <p:txBody>
          <a:bodyPr/>
          <a:lstStyle/>
          <a:p>
            <a:pPr marL="0" indent="0">
              <a:buNone/>
            </a:pPr>
            <a:r>
              <a:rPr lang="en-US" dirty="0">
                <a:solidFill>
                  <a:schemeClr val="bg2">
                    <a:lumMod val="50000"/>
                  </a:schemeClr>
                </a:solidFill>
              </a:rPr>
              <a:t>Account</a:t>
            </a:r>
          </a:p>
        </p:txBody>
      </p:sp>
      <p:graphicFrame>
        <p:nvGraphicFramePr>
          <p:cNvPr id="4" name="Table 4">
            <a:extLst>
              <a:ext uri="{FF2B5EF4-FFF2-40B4-BE49-F238E27FC236}">
                <a16:creationId xmlns:a16="http://schemas.microsoft.com/office/drawing/2014/main" id="{8BFA47C1-D6C3-487D-A5A6-FCC679180928}"/>
              </a:ext>
            </a:extLst>
          </p:cNvPr>
          <p:cNvGraphicFramePr>
            <a:graphicFrameLocks noGrp="1"/>
          </p:cNvGraphicFramePr>
          <p:nvPr>
            <p:extLst>
              <p:ext uri="{D42A27DB-BD31-4B8C-83A1-F6EECF244321}">
                <p14:modId xmlns:p14="http://schemas.microsoft.com/office/powerpoint/2010/main" val="3230097849"/>
              </p:ext>
            </p:extLst>
          </p:nvPr>
        </p:nvGraphicFramePr>
        <p:xfrm>
          <a:off x="684211" y="2496215"/>
          <a:ext cx="8629608" cy="1752600"/>
        </p:xfrm>
        <a:graphic>
          <a:graphicData uri="http://schemas.openxmlformats.org/drawingml/2006/table">
            <a:tbl>
              <a:tblPr firstRow="1" bandRow="1">
                <a:tableStyleId>{5C22544A-7EE6-4342-B048-85BDC9FD1C3A}</a:tableStyleId>
              </a:tblPr>
              <a:tblGrid>
                <a:gridCol w="2157402">
                  <a:extLst>
                    <a:ext uri="{9D8B030D-6E8A-4147-A177-3AD203B41FA5}">
                      <a16:colId xmlns:a16="http://schemas.microsoft.com/office/drawing/2014/main" val="2181555344"/>
                    </a:ext>
                  </a:extLst>
                </a:gridCol>
                <a:gridCol w="2157402">
                  <a:extLst>
                    <a:ext uri="{9D8B030D-6E8A-4147-A177-3AD203B41FA5}">
                      <a16:colId xmlns:a16="http://schemas.microsoft.com/office/drawing/2014/main" val="2127411817"/>
                    </a:ext>
                  </a:extLst>
                </a:gridCol>
                <a:gridCol w="2157402">
                  <a:extLst>
                    <a:ext uri="{9D8B030D-6E8A-4147-A177-3AD203B41FA5}">
                      <a16:colId xmlns:a16="http://schemas.microsoft.com/office/drawing/2014/main" val="656785480"/>
                    </a:ext>
                  </a:extLst>
                </a:gridCol>
                <a:gridCol w="2157402">
                  <a:extLst>
                    <a:ext uri="{9D8B030D-6E8A-4147-A177-3AD203B41FA5}">
                      <a16:colId xmlns:a16="http://schemas.microsoft.com/office/drawing/2014/main" val="2834927417"/>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Account_number</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Balance</a:t>
                      </a:r>
                    </a:p>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Category</a:t>
                      </a:r>
                    </a:p>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Customer_id</a:t>
                      </a:r>
                    </a:p>
                    <a:p>
                      <a:pPr algn="ctr"/>
                      <a:endParaRPr lang="en-US" dirty="0"/>
                    </a:p>
                  </a:txBody>
                  <a:tcPr/>
                </a:tc>
                <a:extLst>
                  <a:ext uri="{0D108BD9-81ED-4DB2-BD59-A6C34878D82A}">
                    <a16:rowId xmlns:a16="http://schemas.microsoft.com/office/drawing/2014/main" val="914026073"/>
                  </a:ext>
                </a:extLst>
              </a:tr>
              <a:tr h="370840">
                <a:tc>
                  <a:txBody>
                    <a:bodyPr/>
                    <a:lstStyle/>
                    <a:p>
                      <a:pPr algn="ctr"/>
                      <a:r>
                        <a:rPr lang="en-US" dirty="0"/>
                        <a:t>10001</a:t>
                      </a:r>
                    </a:p>
                  </a:txBody>
                  <a:tcPr/>
                </a:tc>
                <a:tc>
                  <a:txBody>
                    <a:bodyPr/>
                    <a:lstStyle/>
                    <a:p>
                      <a:pPr algn="ctr"/>
                      <a:r>
                        <a:rPr lang="en-US" dirty="0"/>
                        <a:t>100000</a:t>
                      </a:r>
                    </a:p>
                  </a:txBody>
                  <a:tcPr/>
                </a:tc>
                <a:tc>
                  <a:txBody>
                    <a:bodyPr/>
                    <a:lstStyle/>
                    <a:p>
                      <a:pPr algn="ctr"/>
                      <a:r>
                        <a:rPr lang="en-US" dirty="0"/>
                        <a:t>GENERAL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500</a:t>
                      </a:r>
                    </a:p>
                  </a:txBody>
                  <a:tcPr/>
                </a:tc>
                <a:extLst>
                  <a:ext uri="{0D108BD9-81ED-4DB2-BD59-A6C34878D82A}">
                    <a16:rowId xmlns:a16="http://schemas.microsoft.com/office/drawing/2014/main" val="3648139088"/>
                  </a:ext>
                </a:extLst>
              </a:tr>
              <a:tr h="370840">
                <a:tc>
                  <a:txBody>
                    <a:bodyPr/>
                    <a:lstStyle/>
                    <a:p>
                      <a:pPr algn="ctr"/>
                      <a:r>
                        <a:rPr lang="en-US" dirty="0"/>
                        <a:t>10002</a:t>
                      </a:r>
                    </a:p>
                  </a:txBody>
                  <a:tcPr/>
                </a:tc>
                <a:tc>
                  <a:txBody>
                    <a:bodyPr/>
                    <a:lstStyle/>
                    <a:p>
                      <a:pPr algn="ctr"/>
                      <a:r>
                        <a:rPr lang="en-US" dirty="0"/>
                        <a:t>200000</a:t>
                      </a:r>
                    </a:p>
                  </a:txBody>
                  <a:tcPr/>
                </a:tc>
                <a:tc>
                  <a:txBody>
                    <a:bodyPr/>
                    <a:lstStyle/>
                    <a:p>
                      <a:pPr algn="ctr"/>
                      <a:r>
                        <a:rPr lang="en-US" dirty="0"/>
                        <a:t>PREMIUM</a:t>
                      </a:r>
                    </a:p>
                  </a:txBody>
                  <a:tcPr/>
                </a:tc>
                <a:tc>
                  <a:txBody>
                    <a:bodyPr/>
                    <a:lstStyle/>
                    <a:p>
                      <a:pPr algn="ctr"/>
                      <a:r>
                        <a:rPr lang="en-US" dirty="0"/>
                        <a:t>501</a:t>
                      </a:r>
                    </a:p>
                  </a:txBody>
                  <a:tcPr/>
                </a:tc>
                <a:extLst>
                  <a:ext uri="{0D108BD9-81ED-4DB2-BD59-A6C34878D82A}">
                    <a16:rowId xmlns:a16="http://schemas.microsoft.com/office/drawing/2014/main" val="471832347"/>
                  </a:ext>
                </a:extLst>
              </a:tr>
              <a:tr h="370840">
                <a:tc>
                  <a:txBody>
                    <a:bodyPr/>
                    <a:lstStyle/>
                    <a:p>
                      <a:pPr algn="ctr"/>
                      <a:r>
                        <a:rPr lang="en-US" dirty="0"/>
                        <a:t>10003</a:t>
                      </a:r>
                    </a:p>
                  </a:txBody>
                  <a:tcPr/>
                </a:tc>
                <a:tc>
                  <a:txBody>
                    <a:bodyPr/>
                    <a:lstStyle/>
                    <a:p>
                      <a:pPr algn="ctr"/>
                      <a:r>
                        <a:rPr lang="en-US" dirty="0"/>
                        <a:t>300000</a:t>
                      </a:r>
                    </a:p>
                  </a:txBody>
                  <a:tcPr/>
                </a:tc>
                <a:tc>
                  <a:txBody>
                    <a:bodyPr/>
                    <a:lstStyle/>
                    <a:p>
                      <a:pPr algn="ctr"/>
                      <a:r>
                        <a:rPr lang="en-US" dirty="0"/>
                        <a:t>STANDARD</a:t>
                      </a:r>
                    </a:p>
                  </a:txBody>
                  <a:tcPr/>
                </a:tc>
                <a:tc>
                  <a:txBody>
                    <a:bodyPr/>
                    <a:lstStyle/>
                    <a:p>
                      <a:pPr algn="ctr"/>
                      <a:r>
                        <a:rPr lang="en-US" dirty="0"/>
                        <a:t>502</a:t>
                      </a:r>
                    </a:p>
                  </a:txBody>
                  <a:tcPr/>
                </a:tc>
                <a:extLst>
                  <a:ext uri="{0D108BD9-81ED-4DB2-BD59-A6C34878D82A}">
                    <a16:rowId xmlns:a16="http://schemas.microsoft.com/office/drawing/2014/main" val="38614910"/>
                  </a:ext>
                </a:extLst>
              </a:tr>
            </a:tbl>
          </a:graphicData>
        </a:graphic>
      </p:graphicFrame>
    </p:spTree>
    <p:extLst>
      <p:ext uri="{BB962C8B-B14F-4D97-AF65-F5344CB8AC3E}">
        <p14:creationId xmlns:p14="http://schemas.microsoft.com/office/powerpoint/2010/main" val="3216631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492-FBA6-4903-8DBC-99B371AFDD2C}"/>
              </a:ext>
            </a:extLst>
          </p:cNvPr>
          <p:cNvSpPr>
            <a:spLocks noGrp="1"/>
          </p:cNvSpPr>
          <p:nvPr>
            <p:ph type="ctrTitle"/>
          </p:nvPr>
        </p:nvSpPr>
        <p:spPr>
          <a:xfrm>
            <a:off x="3884612" y="1066800"/>
            <a:ext cx="5062164" cy="1555377"/>
          </a:xfrm>
        </p:spPr>
        <p:txBody>
          <a:bodyPr/>
          <a:lstStyle/>
          <a:p>
            <a:r>
              <a:rPr lang="en-US" dirty="0">
                <a:latin typeface="Bell MT" panose="02020503060305020303" pitchFamily="18" charset="0"/>
              </a:rPr>
              <a:t>Thank You</a:t>
            </a:r>
          </a:p>
        </p:txBody>
      </p:sp>
      <p:sp>
        <p:nvSpPr>
          <p:cNvPr id="3" name="Subtitle 2">
            <a:extLst>
              <a:ext uri="{FF2B5EF4-FFF2-40B4-BE49-F238E27FC236}">
                <a16:creationId xmlns:a16="http://schemas.microsoft.com/office/drawing/2014/main" id="{F2E1C9AE-370C-4A51-B408-D67E5161658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39196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44F6-A727-4947-973B-8E19F636D900}"/>
              </a:ext>
            </a:extLst>
          </p:cNvPr>
          <p:cNvSpPr>
            <a:spLocks noGrp="1"/>
          </p:cNvSpPr>
          <p:nvPr>
            <p:ph type="ctrTitle"/>
          </p:nvPr>
        </p:nvSpPr>
        <p:spPr>
          <a:xfrm>
            <a:off x="531812" y="112058"/>
            <a:ext cx="8001000" cy="1214719"/>
          </a:xfrm>
        </p:spPr>
        <p:txBody>
          <a:bodyPr/>
          <a:lstStyle/>
          <a:p>
            <a:r>
              <a:rPr lang="en-US" dirty="0"/>
              <a:t>introduction</a:t>
            </a:r>
          </a:p>
        </p:txBody>
      </p:sp>
      <p:sp>
        <p:nvSpPr>
          <p:cNvPr id="3" name="Subtitle 2">
            <a:extLst>
              <a:ext uri="{FF2B5EF4-FFF2-40B4-BE49-F238E27FC236}">
                <a16:creationId xmlns:a16="http://schemas.microsoft.com/office/drawing/2014/main" id="{D2AD9FDE-DA89-4B9C-BF81-E0CF078942CD}"/>
              </a:ext>
            </a:extLst>
          </p:cNvPr>
          <p:cNvSpPr>
            <a:spLocks noGrp="1"/>
          </p:cNvSpPr>
          <p:nvPr>
            <p:ph type="subTitle" idx="1"/>
          </p:nvPr>
        </p:nvSpPr>
        <p:spPr>
          <a:xfrm>
            <a:off x="630424" y="1764055"/>
            <a:ext cx="5860023" cy="3838886"/>
          </a:xfrm>
        </p:spPr>
        <p:txBody>
          <a:bodyPr>
            <a:normAutofit fontScale="85000" lnSpcReduction="20000"/>
          </a:bodyPr>
          <a:lstStyle/>
          <a:p>
            <a:r>
              <a:rPr lang="en-US" dirty="0"/>
              <a:t>A Bank Management System is a software application designed to streamline and automate the operations of a bank. It serves as a centralized platform that facilitates efficient management of various banking processes, including customer accounts, transactions, loans, and employee management. The system aims to enhance overall operational efficiency, improve customer service, and ensure accurate and secure financial transactions. Key features often include account management, transaction processing, loan management, reporting, and security measures to safeguard sensitive financial data. Through automation and digitalization, Bank Management Systems contribute to the smooth functioning of a bank, reducing manual errors and optimizing resource utilization.</a:t>
            </a:r>
          </a:p>
        </p:txBody>
      </p:sp>
    </p:spTree>
    <p:extLst>
      <p:ext uri="{BB962C8B-B14F-4D97-AF65-F5344CB8AC3E}">
        <p14:creationId xmlns:p14="http://schemas.microsoft.com/office/powerpoint/2010/main" val="366635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5BA1-42AC-46CC-80B5-2E599CC5E0E0}"/>
              </a:ext>
            </a:extLst>
          </p:cNvPr>
          <p:cNvSpPr>
            <a:spLocks noGrp="1"/>
          </p:cNvSpPr>
          <p:nvPr>
            <p:ph type="title"/>
          </p:nvPr>
        </p:nvSpPr>
        <p:spPr>
          <a:xfrm>
            <a:off x="307694" y="-67734"/>
            <a:ext cx="8534400" cy="1507067"/>
          </a:xfrm>
        </p:spPr>
        <p:txBody>
          <a:bodyPr/>
          <a:lstStyle/>
          <a:p>
            <a:r>
              <a:rPr lang="en-US" dirty="0"/>
              <a:t>ER DIAGRAM</a:t>
            </a:r>
          </a:p>
        </p:txBody>
      </p:sp>
      <p:sp>
        <p:nvSpPr>
          <p:cNvPr id="3" name="Content Placeholder 2">
            <a:extLst>
              <a:ext uri="{FF2B5EF4-FFF2-40B4-BE49-F238E27FC236}">
                <a16:creationId xmlns:a16="http://schemas.microsoft.com/office/drawing/2014/main" id="{09A63A71-2C81-4396-A89E-3359D0E0B81E}"/>
              </a:ext>
            </a:extLst>
          </p:cNvPr>
          <p:cNvSpPr>
            <a:spLocks noGrp="1"/>
          </p:cNvSpPr>
          <p:nvPr>
            <p:ph idx="1"/>
          </p:nvPr>
        </p:nvSpPr>
        <p:spPr>
          <a:xfrm>
            <a:off x="711106" y="2075329"/>
            <a:ext cx="6613059" cy="3615267"/>
          </a:xfrm>
        </p:spPr>
        <p:txBody>
          <a:bodyPr/>
          <a:lstStyle/>
          <a:p>
            <a:endParaRPr lang="en-US" dirty="0"/>
          </a:p>
        </p:txBody>
      </p:sp>
      <p:grpSp>
        <p:nvGrpSpPr>
          <p:cNvPr id="4" name="Group 3">
            <a:extLst>
              <a:ext uri="{FF2B5EF4-FFF2-40B4-BE49-F238E27FC236}">
                <a16:creationId xmlns:a16="http://schemas.microsoft.com/office/drawing/2014/main" id="{EB68466E-2FDD-4224-A619-06AEA54D9E51}"/>
              </a:ext>
            </a:extLst>
          </p:cNvPr>
          <p:cNvGrpSpPr/>
          <p:nvPr/>
        </p:nvGrpSpPr>
        <p:grpSpPr>
          <a:xfrm>
            <a:off x="711106" y="1167404"/>
            <a:ext cx="8376519" cy="5190489"/>
            <a:chOff x="0" y="0"/>
            <a:chExt cx="7360920" cy="5190744"/>
          </a:xfrm>
        </p:grpSpPr>
        <p:pic>
          <p:nvPicPr>
            <p:cNvPr id="5" name="Picture 4">
              <a:extLst>
                <a:ext uri="{FF2B5EF4-FFF2-40B4-BE49-F238E27FC236}">
                  <a16:creationId xmlns:a16="http://schemas.microsoft.com/office/drawing/2014/main" id="{1CA89701-AD7A-47C7-8324-A8AABE288204}"/>
                </a:ext>
              </a:extLst>
            </p:cNvPr>
            <p:cNvPicPr/>
            <p:nvPr/>
          </p:nvPicPr>
          <p:blipFill>
            <a:blip r:embed="rId2"/>
            <a:stretch>
              <a:fillRect/>
            </a:stretch>
          </p:blipFill>
          <p:spPr>
            <a:xfrm>
              <a:off x="0" y="0"/>
              <a:ext cx="7360920" cy="1731264"/>
            </a:xfrm>
            <a:prstGeom prst="rect">
              <a:avLst/>
            </a:prstGeom>
          </p:spPr>
        </p:pic>
        <p:pic>
          <p:nvPicPr>
            <p:cNvPr id="6" name="Picture 5">
              <a:extLst>
                <a:ext uri="{FF2B5EF4-FFF2-40B4-BE49-F238E27FC236}">
                  <a16:creationId xmlns:a16="http://schemas.microsoft.com/office/drawing/2014/main" id="{935DAAC5-B51A-46BC-949C-A57347A4DA64}"/>
                </a:ext>
              </a:extLst>
            </p:cNvPr>
            <p:cNvPicPr/>
            <p:nvPr/>
          </p:nvPicPr>
          <p:blipFill>
            <a:blip r:embed="rId3"/>
            <a:stretch>
              <a:fillRect/>
            </a:stretch>
          </p:blipFill>
          <p:spPr>
            <a:xfrm>
              <a:off x="0" y="1731263"/>
              <a:ext cx="7360920" cy="1731264"/>
            </a:xfrm>
            <a:prstGeom prst="rect">
              <a:avLst/>
            </a:prstGeom>
          </p:spPr>
        </p:pic>
        <p:pic>
          <p:nvPicPr>
            <p:cNvPr id="7" name="Picture 6">
              <a:extLst>
                <a:ext uri="{FF2B5EF4-FFF2-40B4-BE49-F238E27FC236}">
                  <a16:creationId xmlns:a16="http://schemas.microsoft.com/office/drawing/2014/main" id="{BACE77C6-5C5A-460F-AEED-EFF3F39081E9}"/>
                </a:ext>
              </a:extLst>
            </p:cNvPr>
            <p:cNvPicPr/>
            <p:nvPr/>
          </p:nvPicPr>
          <p:blipFill>
            <a:blip r:embed="rId4"/>
            <a:stretch>
              <a:fillRect/>
            </a:stretch>
          </p:blipFill>
          <p:spPr>
            <a:xfrm>
              <a:off x="0" y="3462528"/>
              <a:ext cx="7360920" cy="1728216"/>
            </a:xfrm>
            <a:prstGeom prst="rect">
              <a:avLst/>
            </a:prstGeom>
          </p:spPr>
        </p:pic>
      </p:grpSp>
    </p:spTree>
    <p:extLst>
      <p:ext uri="{BB962C8B-B14F-4D97-AF65-F5344CB8AC3E}">
        <p14:creationId xmlns:p14="http://schemas.microsoft.com/office/powerpoint/2010/main" val="285617897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77A-73BD-4098-B3E2-EDEFB10D586F}"/>
              </a:ext>
            </a:extLst>
          </p:cNvPr>
          <p:cNvSpPr>
            <a:spLocks noGrp="1"/>
          </p:cNvSpPr>
          <p:nvPr>
            <p:ph type="title"/>
          </p:nvPr>
        </p:nvSpPr>
        <p:spPr>
          <a:xfrm>
            <a:off x="0" y="281976"/>
            <a:ext cx="2612494" cy="1507067"/>
          </a:xfrm>
        </p:spPr>
        <p:txBody>
          <a:bodyPr/>
          <a:lstStyle/>
          <a:p>
            <a:r>
              <a:rPr lang="en-US" dirty="0"/>
              <a:t>    Table</a:t>
            </a:r>
          </a:p>
        </p:txBody>
      </p:sp>
      <p:sp>
        <p:nvSpPr>
          <p:cNvPr id="3" name="Content Placeholder 2">
            <a:extLst>
              <a:ext uri="{FF2B5EF4-FFF2-40B4-BE49-F238E27FC236}">
                <a16:creationId xmlns:a16="http://schemas.microsoft.com/office/drawing/2014/main" id="{CC9706AF-D294-40B7-ADF7-261C5873D2FD}"/>
              </a:ext>
            </a:extLst>
          </p:cNvPr>
          <p:cNvSpPr>
            <a:spLocks noGrp="1"/>
          </p:cNvSpPr>
          <p:nvPr>
            <p:ph idx="1"/>
          </p:nvPr>
        </p:nvSpPr>
        <p:spPr>
          <a:xfrm>
            <a:off x="4467232" y="1423523"/>
            <a:ext cx="2763520" cy="1476104"/>
          </a:xfrm>
        </p:spPr>
        <p:txBody>
          <a:bodyPr/>
          <a:lstStyle/>
          <a:p>
            <a:pPr marL="0" indent="0">
              <a:buNone/>
            </a:pPr>
            <a:r>
              <a:rPr lang="en-US" dirty="0">
                <a:solidFill>
                  <a:schemeClr val="accent1">
                    <a:lumMod val="50000"/>
                  </a:schemeClr>
                </a:solidFill>
              </a:rPr>
              <a:t>Customer</a:t>
            </a:r>
          </a:p>
          <a:p>
            <a:endParaRPr lang="en-US" dirty="0"/>
          </a:p>
        </p:txBody>
      </p:sp>
      <p:graphicFrame>
        <p:nvGraphicFramePr>
          <p:cNvPr id="4" name="Table 4">
            <a:extLst>
              <a:ext uri="{FF2B5EF4-FFF2-40B4-BE49-F238E27FC236}">
                <a16:creationId xmlns:a16="http://schemas.microsoft.com/office/drawing/2014/main" id="{8BFA47C1-D6C3-487D-A5A6-FCC679180928}"/>
              </a:ext>
            </a:extLst>
          </p:cNvPr>
          <p:cNvGraphicFramePr>
            <a:graphicFrameLocks noGrp="1"/>
          </p:cNvGraphicFramePr>
          <p:nvPr>
            <p:extLst>
              <p:ext uri="{D42A27DB-BD31-4B8C-83A1-F6EECF244321}">
                <p14:modId xmlns:p14="http://schemas.microsoft.com/office/powerpoint/2010/main" val="2974869924"/>
              </p:ext>
            </p:extLst>
          </p:nvPr>
        </p:nvGraphicFramePr>
        <p:xfrm>
          <a:off x="684211" y="2496215"/>
          <a:ext cx="8956176" cy="1752600"/>
        </p:xfrm>
        <a:graphic>
          <a:graphicData uri="http://schemas.openxmlformats.org/drawingml/2006/table">
            <a:tbl>
              <a:tblPr firstRow="1" bandRow="1">
                <a:tableStyleId>{5C22544A-7EE6-4342-B048-85BDC9FD1C3A}</a:tableStyleId>
              </a:tblPr>
              <a:tblGrid>
                <a:gridCol w="2239044">
                  <a:extLst>
                    <a:ext uri="{9D8B030D-6E8A-4147-A177-3AD203B41FA5}">
                      <a16:colId xmlns:a16="http://schemas.microsoft.com/office/drawing/2014/main" val="2181555344"/>
                    </a:ext>
                  </a:extLst>
                </a:gridCol>
                <a:gridCol w="2239044">
                  <a:extLst>
                    <a:ext uri="{9D8B030D-6E8A-4147-A177-3AD203B41FA5}">
                      <a16:colId xmlns:a16="http://schemas.microsoft.com/office/drawing/2014/main" val="2127411817"/>
                    </a:ext>
                  </a:extLst>
                </a:gridCol>
                <a:gridCol w="2239044">
                  <a:extLst>
                    <a:ext uri="{9D8B030D-6E8A-4147-A177-3AD203B41FA5}">
                      <a16:colId xmlns:a16="http://schemas.microsoft.com/office/drawing/2014/main" val="1085469822"/>
                    </a:ext>
                  </a:extLst>
                </a:gridCol>
                <a:gridCol w="2239044">
                  <a:extLst>
                    <a:ext uri="{9D8B030D-6E8A-4147-A177-3AD203B41FA5}">
                      <a16:colId xmlns:a16="http://schemas.microsoft.com/office/drawing/2014/main" val="656785480"/>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solidFill>
                            <a:schemeClr val="tx1"/>
                          </a:solidFill>
                        </a:rPr>
                        <a:t>Customer_id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t>Customer_name</a:t>
                      </a:r>
                    </a:p>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t>Customer_street</a:t>
                      </a:r>
                    </a:p>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t>Customer_city</a:t>
                      </a:r>
                    </a:p>
                    <a:p>
                      <a:pPr algn="ctr"/>
                      <a:endParaRPr lang="en-US" dirty="0"/>
                    </a:p>
                  </a:txBody>
                  <a:tcPr/>
                </a:tc>
                <a:extLst>
                  <a:ext uri="{0D108BD9-81ED-4DB2-BD59-A6C34878D82A}">
                    <a16:rowId xmlns:a16="http://schemas.microsoft.com/office/drawing/2014/main" val="914026073"/>
                  </a:ext>
                </a:extLst>
              </a:tr>
              <a:tr h="370840">
                <a:tc>
                  <a:txBody>
                    <a:bodyPr/>
                    <a:lstStyle/>
                    <a:p>
                      <a:pPr algn="ctr"/>
                      <a:r>
                        <a:rPr lang="en-US" dirty="0"/>
                        <a:t>508</a:t>
                      </a:r>
                    </a:p>
                  </a:txBody>
                  <a:tcPr/>
                </a:tc>
                <a:tc>
                  <a:txBody>
                    <a:bodyPr/>
                    <a:lstStyle/>
                    <a:p>
                      <a:pPr algn="ctr"/>
                      <a:r>
                        <a:rPr lang="en-US" dirty="0"/>
                        <a:t>MUSTAFA</a:t>
                      </a:r>
                    </a:p>
                  </a:txBody>
                  <a:tcPr/>
                </a:tc>
                <a:tc>
                  <a:txBody>
                    <a:bodyPr/>
                    <a:lstStyle/>
                    <a:p>
                      <a:pPr algn="ctr"/>
                      <a:r>
                        <a:rPr lang="en-US" dirty="0"/>
                        <a:t>508A</a:t>
                      </a:r>
                    </a:p>
                  </a:txBody>
                  <a:tcPr/>
                </a:tc>
                <a:tc>
                  <a:txBody>
                    <a:bodyPr/>
                    <a:lstStyle/>
                    <a:p>
                      <a:pPr algn="ctr"/>
                      <a:r>
                        <a:rPr lang="en-US" dirty="0"/>
                        <a:t>SONADANGA</a:t>
                      </a:r>
                    </a:p>
                  </a:txBody>
                  <a:tcPr/>
                </a:tc>
                <a:extLst>
                  <a:ext uri="{0D108BD9-81ED-4DB2-BD59-A6C34878D82A}">
                    <a16:rowId xmlns:a16="http://schemas.microsoft.com/office/drawing/2014/main" val="3648139088"/>
                  </a:ext>
                </a:extLst>
              </a:tr>
              <a:tr h="370840">
                <a:tc>
                  <a:txBody>
                    <a:bodyPr/>
                    <a:lstStyle/>
                    <a:p>
                      <a:pPr algn="ctr"/>
                      <a:r>
                        <a:rPr lang="en-US" dirty="0"/>
                        <a:t>509</a:t>
                      </a:r>
                    </a:p>
                  </a:txBody>
                  <a:tcPr/>
                </a:tc>
                <a:tc>
                  <a:txBody>
                    <a:bodyPr/>
                    <a:lstStyle/>
                    <a:p>
                      <a:pPr algn="ctr"/>
                      <a:r>
                        <a:rPr lang="en-US" dirty="0"/>
                        <a:t>RIYAD</a:t>
                      </a:r>
                    </a:p>
                  </a:txBody>
                  <a:tcPr/>
                </a:tc>
                <a:tc>
                  <a:txBody>
                    <a:bodyPr/>
                    <a:lstStyle/>
                    <a:p>
                      <a:pPr algn="ctr"/>
                      <a:r>
                        <a:rPr lang="en-US" dirty="0"/>
                        <a:t>509A</a:t>
                      </a:r>
                    </a:p>
                  </a:txBody>
                  <a:tcPr/>
                </a:tc>
                <a:tc>
                  <a:txBody>
                    <a:bodyPr/>
                    <a:lstStyle/>
                    <a:p>
                      <a:pPr algn="ctr"/>
                      <a:r>
                        <a:rPr lang="en-US" dirty="0"/>
                        <a:t>NEW JERSY</a:t>
                      </a:r>
                    </a:p>
                  </a:txBody>
                  <a:tcPr/>
                </a:tc>
                <a:extLst>
                  <a:ext uri="{0D108BD9-81ED-4DB2-BD59-A6C34878D82A}">
                    <a16:rowId xmlns:a16="http://schemas.microsoft.com/office/drawing/2014/main" val="471832347"/>
                  </a:ext>
                </a:extLst>
              </a:tr>
              <a:tr h="370840">
                <a:tc>
                  <a:txBody>
                    <a:bodyPr/>
                    <a:lstStyle/>
                    <a:p>
                      <a:pPr algn="ctr"/>
                      <a:r>
                        <a:rPr lang="en-US" dirty="0"/>
                        <a:t>510</a:t>
                      </a:r>
                    </a:p>
                  </a:txBody>
                  <a:tcPr/>
                </a:tc>
                <a:tc>
                  <a:txBody>
                    <a:bodyPr/>
                    <a:lstStyle/>
                    <a:p>
                      <a:pPr algn="ctr"/>
                      <a:r>
                        <a:rPr lang="en-US" dirty="0"/>
                        <a:t>ISLAM</a:t>
                      </a:r>
                    </a:p>
                  </a:txBody>
                  <a:tcPr/>
                </a:tc>
                <a:tc>
                  <a:txBody>
                    <a:bodyPr/>
                    <a:lstStyle/>
                    <a:p>
                      <a:pPr algn="ctr"/>
                      <a:r>
                        <a:rPr lang="en-US" dirty="0"/>
                        <a:t>510A</a:t>
                      </a:r>
                    </a:p>
                  </a:txBody>
                  <a:tcPr/>
                </a:tc>
                <a:tc>
                  <a:txBody>
                    <a:bodyPr/>
                    <a:lstStyle/>
                    <a:p>
                      <a:pPr algn="ctr"/>
                      <a:r>
                        <a:rPr lang="en-US" dirty="0"/>
                        <a:t>NEW YORK5</a:t>
                      </a:r>
                    </a:p>
                  </a:txBody>
                  <a:tcPr/>
                </a:tc>
                <a:extLst>
                  <a:ext uri="{0D108BD9-81ED-4DB2-BD59-A6C34878D82A}">
                    <a16:rowId xmlns:a16="http://schemas.microsoft.com/office/drawing/2014/main" val="38614910"/>
                  </a:ext>
                </a:extLst>
              </a:tr>
            </a:tbl>
          </a:graphicData>
        </a:graphic>
      </p:graphicFrame>
    </p:spTree>
    <p:extLst>
      <p:ext uri="{BB962C8B-B14F-4D97-AF65-F5344CB8AC3E}">
        <p14:creationId xmlns:p14="http://schemas.microsoft.com/office/powerpoint/2010/main" val="3727662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77A-73BD-4098-B3E2-EDEFB10D586F}"/>
              </a:ext>
            </a:extLst>
          </p:cNvPr>
          <p:cNvSpPr>
            <a:spLocks noGrp="1"/>
          </p:cNvSpPr>
          <p:nvPr>
            <p:ph type="title"/>
          </p:nvPr>
        </p:nvSpPr>
        <p:spPr>
          <a:xfrm>
            <a:off x="0" y="277284"/>
            <a:ext cx="8534400" cy="1507067"/>
          </a:xfrm>
        </p:spPr>
        <p:txBody>
          <a:bodyPr/>
          <a:lstStyle/>
          <a:p>
            <a:r>
              <a:rPr lang="en-US" dirty="0"/>
              <a:t>   Table</a:t>
            </a:r>
          </a:p>
        </p:txBody>
      </p:sp>
      <p:sp>
        <p:nvSpPr>
          <p:cNvPr id="3" name="Content Placeholder 2">
            <a:extLst>
              <a:ext uri="{FF2B5EF4-FFF2-40B4-BE49-F238E27FC236}">
                <a16:creationId xmlns:a16="http://schemas.microsoft.com/office/drawing/2014/main" id="{CC9706AF-D294-40B7-ADF7-261C5873D2FD}"/>
              </a:ext>
            </a:extLst>
          </p:cNvPr>
          <p:cNvSpPr>
            <a:spLocks noGrp="1"/>
          </p:cNvSpPr>
          <p:nvPr>
            <p:ph idx="1"/>
          </p:nvPr>
        </p:nvSpPr>
        <p:spPr>
          <a:xfrm>
            <a:off x="3890673" y="1276350"/>
            <a:ext cx="3596136" cy="1507068"/>
          </a:xfrm>
        </p:spPr>
        <p:txBody>
          <a:bodyPr/>
          <a:lstStyle/>
          <a:p>
            <a:pPr marL="0" indent="0">
              <a:buNone/>
            </a:pPr>
            <a:r>
              <a:rPr lang="en-US" dirty="0">
                <a:solidFill>
                  <a:schemeClr val="accent1">
                    <a:lumMod val="50000"/>
                  </a:schemeClr>
                </a:solidFill>
              </a:rPr>
              <a:t>Banker Information</a:t>
            </a:r>
          </a:p>
        </p:txBody>
      </p:sp>
      <p:graphicFrame>
        <p:nvGraphicFramePr>
          <p:cNvPr id="4" name="Table 4">
            <a:extLst>
              <a:ext uri="{FF2B5EF4-FFF2-40B4-BE49-F238E27FC236}">
                <a16:creationId xmlns:a16="http://schemas.microsoft.com/office/drawing/2014/main" id="{8BFA47C1-D6C3-487D-A5A6-FCC679180928}"/>
              </a:ext>
            </a:extLst>
          </p:cNvPr>
          <p:cNvGraphicFramePr>
            <a:graphicFrameLocks noGrp="1"/>
          </p:cNvGraphicFramePr>
          <p:nvPr>
            <p:extLst>
              <p:ext uri="{D42A27DB-BD31-4B8C-83A1-F6EECF244321}">
                <p14:modId xmlns:p14="http://schemas.microsoft.com/office/powerpoint/2010/main" val="3076856239"/>
              </p:ext>
            </p:extLst>
          </p:nvPr>
        </p:nvGraphicFramePr>
        <p:xfrm>
          <a:off x="1531676" y="2552701"/>
          <a:ext cx="7722462" cy="1752600"/>
        </p:xfrm>
        <a:graphic>
          <a:graphicData uri="http://schemas.openxmlformats.org/drawingml/2006/table">
            <a:tbl>
              <a:tblPr firstRow="1" bandRow="1">
                <a:tableStyleId>{5C22544A-7EE6-4342-B048-85BDC9FD1C3A}</a:tableStyleId>
              </a:tblPr>
              <a:tblGrid>
                <a:gridCol w="2574154">
                  <a:extLst>
                    <a:ext uri="{9D8B030D-6E8A-4147-A177-3AD203B41FA5}">
                      <a16:colId xmlns:a16="http://schemas.microsoft.com/office/drawing/2014/main" val="2181555344"/>
                    </a:ext>
                  </a:extLst>
                </a:gridCol>
                <a:gridCol w="2574154">
                  <a:extLst>
                    <a:ext uri="{9D8B030D-6E8A-4147-A177-3AD203B41FA5}">
                      <a16:colId xmlns:a16="http://schemas.microsoft.com/office/drawing/2014/main" val="2127411817"/>
                    </a:ext>
                  </a:extLst>
                </a:gridCol>
                <a:gridCol w="2574154">
                  <a:extLst>
                    <a:ext uri="{9D8B030D-6E8A-4147-A177-3AD203B41FA5}">
                      <a16:colId xmlns:a16="http://schemas.microsoft.com/office/drawing/2014/main" val="1085469822"/>
                    </a:ext>
                  </a:extLst>
                </a:gridCol>
              </a:tblGrid>
              <a:tr h="2048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Banker_id</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Banker_name</a:t>
                      </a:r>
                    </a:p>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Banker_email</a:t>
                      </a:r>
                    </a:p>
                    <a:p>
                      <a:pPr algn="ctr"/>
                      <a:endParaRPr lang="en-US" dirty="0"/>
                    </a:p>
                  </a:txBody>
                  <a:tcPr/>
                </a:tc>
                <a:extLst>
                  <a:ext uri="{0D108BD9-81ED-4DB2-BD59-A6C34878D82A}">
                    <a16:rowId xmlns:a16="http://schemas.microsoft.com/office/drawing/2014/main" val="914026073"/>
                  </a:ext>
                </a:extLst>
              </a:tr>
              <a:tr h="370840">
                <a:tc>
                  <a:txBody>
                    <a:bodyPr/>
                    <a:lstStyle/>
                    <a:p>
                      <a:pPr algn="ctr"/>
                      <a:r>
                        <a:rPr lang="en-US" dirty="0"/>
                        <a:t>100</a:t>
                      </a:r>
                    </a:p>
                  </a:txBody>
                  <a:tcPr/>
                </a:tc>
                <a:tc>
                  <a:txBody>
                    <a:bodyPr/>
                    <a:lstStyle/>
                    <a:p>
                      <a:pPr algn="ctr"/>
                      <a:r>
                        <a:rPr lang="en-US" dirty="0"/>
                        <a:t>JOY</a:t>
                      </a:r>
                    </a:p>
                  </a:txBody>
                  <a:tcPr/>
                </a:tc>
                <a:tc>
                  <a:txBody>
                    <a:bodyPr/>
                    <a:lstStyle/>
                    <a:p>
                      <a:pPr algn="ctr"/>
                      <a:r>
                        <a:rPr lang="en-US" dirty="0"/>
                        <a:t>joy@gmail.com</a:t>
                      </a:r>
                    </a:p>
                  </a:txBody>
                  <a:tcPr/>
                </a:tc>
                <a:extLst>
                  <a:ext uri="{0D108BD9-81ED-4DB2-BD59-A6C34878D82A}">
                    <a16:rowId xmlns:a16="http://schemas.microsoft.com/office/drawing/2014/main" val="3648139088"/>
                  </a:ext>
                </a:extLst>
              </a:tr>
              <a:tr h="370840">
                <a:tc>
                  <a:txBody>
                    <a:bodyPr/>
                    <a:lstStyle/>
                    <a:p>
                      <a:pPr algn="ctr"/>
                      <a:r>
                        <a:rPr lang="en-US" dirty="0"/>
                        <a:t>101</a:t>
                      </a:r>
                    </a:p>
                  </a:txBody>
                  <a:tcPr/>
                </a:tc>
                <a:tc>
                  <a:txBody>
                    <a:bodyPr/>
                    <a:lstStyle/>
                    <a:p>
                      <a:pPr algn="ctr"/>
                      <a:r>
                        <a:rPr lang="en-US" dirty="0"/>
                        <a:t>MAHIN</a:t>
                      </a:r>
                    </a:p>
                  </a:txBody>
                  <a:tcPr/>
                </a:tc>
                <a:tc>
                  <a:txBody>
                    <a:bodyPr/>
                    <a:lstStyle/>
                    <a:p>
                      <a:pPr algn="ctr"/>
                      <a:r>
                        <a:rPr lang="en-US" dirty="0"/>
                        <a:t>mahin@gmail.com</a:t>
                      </a:r>
                    </a:p>
                  </a:txBody>
                  <a:tcPr/>
                </a:tc>
                <a:extLst>
                  <a:ext uri="{0D108BD9-81ED-4DB2-BD59-A6C34878D82A}">
                    <a16:rowId xmlns:a16="http://schemas.microsoft.com/office/drawing/2014/main" val="471832347"/>
                  </a:ext>
                </a:extLst>
              </a:tr>
              <a:tr h="370840">
                <a:tc>
                  <a:txBody>
                    <a:bodyPr/>
                    <a:lstStyle/>
                    <a:p>
                      <a:pPr algn="ctr"/>
                      <a:r>
                        <a:rPr lang="en-US" dirty="0"/>
                        <a:t>102</a:t>
                      </a:r>
                    </a:p>
                  </a:txBody>
                  <a:tcPr/>
                </a:tc>
                <a:tc>
                  <a:txBody>
                    <a:bodyPr/>
                    <a:lstStyle/>
                    <a:p>
                      <a:pPr algn="ctr"/>
                      <a:r>
                        <a:rPr lang="en-US" dirty="0"/>
                        <a:t>BILAL</a:t>
                      </a:r>
                    </a:p>
                  </a:txBody>
                  <a:tcPr/>
                </a:tc>
                <a:tc>
                  <a:txBody>
                    <a:bodyPr/>
                    <a:lstStyle/>
                    <a:p>
                      <a:pPr algn="ctr"/>
                      <a:r>
                        <a:rPr lang="en-US" dirty="0"/>
                        <a:t>bilal@gmail.com</a:t>
                      </a:r>
                    </a:p>
                  </a:txBody>
                  <a:tcPr/>
                </a:tc>
                <a:extLst>
                  <a:ext uri="{0D108BD9-81ED-4DB2-BD59-A6C34878D82A}">
                    <a16:rowId xmlns:a16="http://schemas.microsoft.com/office/drawing/2014/main" val="38614910"/>
                  </a:ext>
                </a:extLst>
              </a:tr>
            </a:tbl>
          </a:graphicData>
        </a:graphic>
      </p:graphicFrame>
    </p:spTree>
    <p:extLst>
      <p:ext uri="{BB962C8B-B14F-4D97-AF65-F5344CB8AC3E}">
        <p14:creationId xmlns:p14="http://schemas.microsoft.com/office/powerpoint/2010/main" val="688920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77A-73BD-4098-B3E2-EDEFB10D586F}"/>
              </a:ext>
            </a:extLst>
          </p:cNvPr>
          <p:cNvSpPr>
            <a:spLocks noGrp="1"/>
          </p:cNvSpPr>
          <p:nvPr>
            <p:ph type="title"/>
          </p:nvPr>
        </p:nvSpPr>
        <p:spPr>
          <a:xfrm>
            <a:off x="0" y="325503"/>
            <a:ext cx="3795836" cy="1507067"/>
          </a:xfrm>
        </p:spPr>
        <p:txBody>
          <a:bodyPr/>
          <a:lstStyle/>
          <a:p>
            <a:r>
              <a:rPr lang="en-US" dirty="0"/>
              <a:t>   Table</a:t>
            </a:r>
          </a:p>
        </p:txBody>
      </p:sp>
      <p:sp>
        <p:nvSpPr>
          <p:cNvPr id="3" name="Content Placeholder 2">
            <a:extLst>
              <a:ext uri="{FF2B5EF4-FFF2-40B4-BE49-F238E27FC236}">
                <a16:creationId xmlns:a16="http://schemas.microsoft.com/office/drawing/2014/main" id="{CC9706AF-D294-40B7-ADF7-261C5873D2FD}"/>
              </a:ext>
            </a:extLst>
          </p:cNvPr>
          <p:cNvSpPr>
            <a:spLocks noGrp="1"/>
          </p:cNvSpPr>
          <p:nvPr>
            <p:ph idx="1"/>
          </p:nvPr>
        </p:nvSpPr>
        <p:spPr>
          <a:xfrm>
            <a:off x="4884476" y="1805676"/>
            <a:ext cx="3631995" cy="1507068"/>
          </a:xfrm>
        </p:spPr>
        <p:txBody>
          <a:bodyPr/>
          <a:lstStyle/>
          <a:p>
            <a:pPr marL="0" indent="0">
              <a:buNone/>
            </a:pPr>
            <a:r>
              <a:rPr lang="en-US" b="0" dirty="0">
                <a:solidFill>
                  <a:schemeClr val="accent1">
                    <a:lumMod val="50000"/>
                  </a:schemeClr>
                </a:solidFill>
                <a:effectLst/>
                <a:latin typeface="Century Gothic" panose="020B0502020202020204" pitchFamily="34" charset="0"/>
              </a:rPr>
              <a:t>Banker</a:t>
            </a:r>
          </a:p>
          <a:p>
            <a:endParaRPr lang="en-US" dirty="0"/>
          </a:p>
        </p:txBody>
      </p:sp>
      <p:graphicFrame>
        <p:nvGraphicFramePr>
          <p:cNvPr id="4" name="Table 4">
            <a:extLst>
              <a:ext uri="{FF2B5EF4-FFF2-40B4-BE49-F238E27FC236}">
                <a16:creationId xmlns:a16="http://schemas.microsoft.com/office/drawing/2014/main" id="{8BFA47C1-D6C3-487D-A5A6-FCC679180928}"/>
              </a:ext>
            </a:extLst>
          </p:cNvPr>
          <p:cNvGraphicFramePr>
            <a:graphicFrameLocks noGrp="1"/>
          </p:cNvGraphicFramePr>
          <p:nvPr>
            <p:extLst>
              <p:ext uri="{D42A27DB-BD31-4B8C-83A1-F6EECF244321}">
                <p14:modId xmlns:p14="http://schemas.microsoft.com/office/powerpoint/2010/main" val="1483904897"/>
              </p:ext>
            </p:extLst>
          </p:nvPr>
        </p:nvGraphicFramePr>
        <p:xfrm>
          <a:off x="3275011" y="2863768"/>
          <a:ext cx="4478088" cy="1752600"/>
        </p:xfrm>
        <a:graphic>
          <a:graphicData uri="http://schemas.openxmlformats.org/drawingml/2006/table">
            <a:tbl>
              <a:tblPr firstRow="1" bandRow="1">
                <a:tableStyleId>{5C22544A-7EE6-4342-B048-85BDC9FD1C3A}</a:tableStyleId>
              </a:tblPr>
              <a:tblGrid>
                <a:gridCol w="2239044">
                  <a:extLst>
                    <a:ext uri="{9D8B030D-6E8A-4147-A177-3AD203B41FA5}">
                      <a16:colId xmlns:a16="http://schemas.microsoft.com/office/drawing/2014/main" val="2181555344"/>
                    </a:ext>
                  </a:extLst>
                </a:gridCol>
                <a:gridCol w="2239044">
                  <a:extLst>
                    <a:ext uri="{9D8B030D-6E8A-4147-A177-3AD203B41FA5}">
                      <a16:colId xmlns:a16="http://schemas.microsoft.com/office/drawing/2014/main" val="2127411817"/>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Banker_id</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Customer_id</a:t>
                      </a:r>
                    </a:p>
                    <a:p>
                      <a:pPr algn="ctr"/>
                      <a:endParaRPr lang="en-US" dirty="0"/>
                    </a:p>
                  </a:txBody>
                  <a:tcPr/>
                </a:tc>
                <a:extLst>
                  <a:ext uri="{0D108BD9-81ED-4DB2-BD59-A6C34878D82A}">
                    <a16:rowId xmlns:a16="http://schemas.microsoft.com/office/drawing/2014/main" val="914026073"/>
                  </a:ext>
                </a:extLst>
              </a:tr>
              <a:tr h="370840">
                <a:tc>
                  <a:txBody>
                    <a:bodyPr/>
                    <a:lstStyle/>
                    <a:p>
                      <a:pPr algn="ctr"/>
                      <a:r>
                        <a:rPr lang="en-US" dirty="0"/>
                        <a:t>100</a:t>
                      </a:r>
                    </a:p>
                  </a:txBody>
                  <a:tcPr/>
                </a:tc>
                <a:tc>
                  <a:txBody>
                    <a:bodyPr/>
                    <a:lstStyle/>
                    <a:p>
                      <a:pPr algn="ctr"/>
                      <a:r>
                        <a:rPr lang="en-US" dirty="0"/>
                        <a:t>500</a:t>
                      </a:r>
                    </a:p>
                  </a:txBody>
                  <a:tcPr/>
                </a:tc>
                <a:extLst>
                  <a:ext uri="{0D108BD9-81ED-4DB2-BD59-A6C34878D82A}">
                    <a16:rowId xmlns:a16="http://schemas.microsoft.com/office/drawing/2014/main" val="3648139088"/>
                  </a:ext>
                </a:extLst>
              </a:tr>
              <a:tr h="370840">
                <a:tc>
                  <a:txBody>
                    <a:bodyPr/>
                    <a:lstStyle/>
                    <a:p>
                      <a:pPr algn="ctr"/>
                      <a:r>
                        <a:rPr lang="en-US" dirty="0"/>
                        <a:t>101</a:t>
                      </a:r>
                    </a:p>
                  </a:txBody>
                  <a:tcPr/>
                </a:tc>
                <a:tc>
                  <a:txBody>
                    <a:bodyPr/>
                    <a:lstStyle/>
                    <a:p>
                      <a:pPr algn="ctr"/>
                      <a:r>
                        <a:rPr lang="en-US" dirty="0"/>
                        <a:t>502</a:t>
                      </a:r>
                    </a:p>
                  </a:txBody>
                  <a:tcPr/>
                </a:tc>
                <a:extLst>
                  <a:ext uri="{0D108BD9-81ED-4DB2-BD59-A6C34878D82A}">
                    <a16:rowId xmlns:a16="http://schemas.microsoft.com/office/drawing/2014/main" val="471832347"/>
                  </a:ext>
                </a:extLst>
              </a:tr>
              <a:tr h="370840">
                <a:tc>
                  <a:txBody>
                    <a:bodyPr/>
                    <a:lstStyle/>
                    <a:p>
                      <a:pPr algn="ctr"/>
                      <a:r>
                        <a:rPr lang="en-US" dirty="0"/>
                        <a:t>102</a:t>
                      </a:r>
                    </a:p>
                  </a:txBody>
                  <a:tcPr/>
                </a:tc>
                <a:tc>
                  <a:txBody>
                    <a:bodyPr/>
                    <a:lstStyle/>
                    <a:p>
                      <a:pPr algn="ctr"/>
                      <a:r>
                        <a:rPr lang="en-US" dirty="0"/>
                        <a:t>502</a:t>
                      </a:r>
                    </a:p>
                  </a:txBody>
                  <a:tcPr/>
                </a:tc>
                <a:extLst>
                  <a:ext uri="{0D108BD9-81ED-4DB2-BD59-A6C34878D82A}">
                    <a16:rowId xmlns:a16="http://schemas.microsoft.com/office/drawing/2014/main" val="38614910"/>
                  </a:ext>
                </a:extLst>
              </a:tr>
            </a:tbl>
          </a:graphicData>
        </a:graphic>
      </p:graphicFrame>
    </p:spTree>
    <p:extLst>
      <p:ext uri="{BB962C8B-B14F-4D97-AF65-F5344CB8AC3E}">
        <p14:creationId xmlns:p14="http://schemas.microsoft.com/office/powerpoint/2010/main" val="28263027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77A-73BD-4098-B3E2-EDEFB10D586F}"/>
              </a:ext>
            </a:extLst>
          </p:cNvPr>
          <p:cNvSpPr>
            <a:spLocks noGrp="1"/>
          </p:cNvSpPr>
          <p:nvPr>
            <p:ph type="title"/>
          </p:nvPr>
        </p:nvSpPr>
        <p:spPr>
          <a:xfrm>
            <a:off x="41862" y="286870"/>
            <a:ext cx="2307694" cy="1507067"/>
          </a:xfrm>
        </p:spPr>
        <p:txBody>
          <a:bodyPr/>
          <a:lstStyle/>
          <a:p>
            <a:r>
              <a:rPr lang="en-US" dirty="0"/>
              <a:t>   Table</a:t>
            </a:r>
          </a:p>
        </p:txBody>
      </p:sp>
      <p:sp>
        <p:nvSpPr>
          <p:cNvPr id="3" name="Content Placeholder 2">
            <a:extLst>
              <a:ext uri="{FF2B5EF4-FFF2-40B4-BE49-F238E27FC236}">
                <a16:creationId xmlns:a16="http://schemas.microsoft.com/office/drawing/2014/main" id="{CC9706AF-D294-40B7-ADF7-261C5873D2FD}"/>
              </a:ext>
            </a:extLst>
          </p:cNvPr>
          <p:cNvSpPr>
            <a:spLocks noGrp="1"/>
          </p:cNvSpPr>
          <p:nvPr>
            <p:ph idx="1"/>
          </p:nvPr>
        </p:nvSpPr>
        <p:spPr>
          <a:xfrm>
            <a:off x="4014901" y="1507067"/>
            <a:ext cx="2520372" cy="1507068"/>
          </a:xfrm>
        </p:spPr>
        <p:txBody>
          <a:bodyPr/>
          <a:lstStyle/>
          <a:p>
            <a:pPr marL="0" indent="0">
              <a:buNone/>
            </a:pPr>
            <a:r>
              <a:rPr lang="en-US" dirty="0">
                <a:solidFill>
                  <a:schemeClr val="accent1">
                    <a:lumMod val="50000"/>
                  </a:schemeClr>
                </a:solidFill>
                <a:latin typeface="Century Gothic" panose="020B0502020202020204" pitchFamily="34" charset="0"/>
              </a:rPr>
              <a:t>Credit Card</a:t>
            </a:r>
            <a:endParaRPr lang="en-US" b="0" dirty="0">
              <a:solidFill>
                <a:schemeClr val="accent1">
                  <a:lumMod val="50000"/>
                </a:schemeClr>
              </a:solidFill>
              <a:effectLst/>
              <a:latin typeface="Century Gothic" panose="020B0502020202020204" pitchFamily="34" charset="0"/>
            </a:endParaRPr>
          </a:p>
          <a:p>
            <a:endParaRPr lang="en-US" dirty="0"/>
          </a:p>
        </p:txBody>
      </p:sp>
      <p:graphicFrame>
        <p:nvGraphicFramePr>
          <p:cNvPr id="4" name="Table 4">
            <a:extLst>
              <a:ext uri="{FF2B5EF4-FFF2-40B4-BE49-F238E27FC236}">
                <a16:creationId xmlns:a16="http://schemas.microsoft.com/office/drawing/2014/main" id="{8BFA47C1-D6C3-487D-A5A6-FCC679180928}"/>
              </a:ext>
            </a:extLst>
          </p:cNvPr>
          <p:cNvGraphicFramePr>
            <a:graphicFrameLocks noGrp="1"/>
          </p:cNvGraphicFramePr>
          <p:nvPr>
            <p:extLst>
              <p:ext uri="{D42A27DB-BD31-4B8C-83A1-F6EECF244321}">
                <p14:modId xmlns:p14="http://schemas.microsoft.com/office/powerpoint/2010/main" val="3192213292"/>
              </p:ext>
            </p:extLst>
          </p:nvPr>
        </p:nvGraphicFramePr>
        <p:xfrm>
          <a:off x="684211" y="2496215"/>
          <a:ext cx="8956176" cy="1752600"/>
        </p:xfrm>
        <a:graphic>
          <a:graphicData uri="http://schemas.openxmlformats.org/drawingml/2006/table">
            <a:tbl>
              <a:tblPr firstRow="1" bandRow="1">
                <a:tableStyleId>{5C22544A-7EE6-4342-B048-85BDC9FD1C3A}</a:tableStyleId>
              </a:tblPr>
              <a:tblGrid>
                <a:gridCol w="2239044">
                  <a:extLst>
                    <a:ext uri="{9D8B030D-6E8A-4147-A177-3AD203B41FA5}">
                      <a16:colId xmlns:a16="http://schemas.microsoft.com/office/drawing/2014/main" val="2181555344"/>
                    </a:ext>
                  </a:extLst>
                </a:gridCol>
                <a:gridCol w="2239044">
                  <a:extLst>
                    <a:ext uri="{9D8B030D-6E8A-4147-A177-3AD203B41FA5}">
                      <a16:colId xmlns:a16="http://schemas.microsoft.com/office/drawing/2014/main" val="2127411817"/>
                    </a:ext>
                  </a:extLst>
                </a:gridCol>
                <a:gridCol w="2239044">
                  <a:extLst>
                    <a:ext uri="{9D8B030D-6E8A-4147-A177-3AD203B41FA5}">
                      <a16:colId xmlns:a16="http://schemas.microsoft.com/office/drawing/2014/main" val="1085469822"/>
                    </a:ext>
                  </a:extLst>
                </a:gridCol>
                <a:gridCol w="2239044">
                  <a:extLst>
                    <a:ext uri="{9D8B030D-6E8A-4147-A177-3AD203B41FA5}">
                      <a16:colId xmlns:a16="http://schemas.microsoft.com/office/drawing/2014/main" val="656785480"/>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Card_number</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Card_limit</a:t>
                      </a:r>
                    </a:p>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Expire_date</a:t>
                      </a:r>
                    </a:p>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Customer_id</a:t>
                      </a:r>
                    </a:p>
                    <a:p>
                      <a:pPr algn="ctr"/>
                      <a:endParaRPr lang="en-US" dirty="0"/>
                    </a:p>
                  </a:txBody>
                  <a:tcPr/>
                </a:tc>
                <a:extLst>
                  <a:ext uri="{0D108BD9-81ED-4DB2-BD59-A6C34878D82A}">
                    <a16:rowId xmlns:a16="http://schemas.microsoft.com/office/drawing/2014/main" val="914026073"/>
                  </a:ext>
                </a:extLst>
              </a:tr>
              <a:tr h="370840">
                <a:tc>
                  <a:txBody>
                    <a:bodyPr/>
                    <a:lstStyle/>
                    <a:p>
                      <a:pPr algn="ctr"/>
                      <a:r>
                        <a:rPr lang="en-US" dirty="0"/>
                        <a:t>1001</a:t>
                      </a:r>
                    </a:p>
                  </a:txBody>
                  <a:tcPr/>
                </a:tc>
                <a:tc>
                  <a:txBody>
                    <a:bodyPr/>
                    <a:lstStyle/>
                    <a:p>
                      <a:pPr algn="ctr"/>
                      <a:r>
                        <a:rPr lang="en-US" dirty="0"/>
                        <a:t>500000</a:t>
                      </a:r>
                    </a:p>
                  </a:txBody>
                  <a:tcPr/>
                </a:tc>
                <a:tc>
                  <a:txBody>
                    <a:bodyPr/>
                    <a:lstStyle/>
                    <a:p>
                      <a:pPr algn="ctr"/>
                      <a:r>
                        <a:rPr lang="en-US" dirty="0"/>
                        <a:t>22-DEC-2007</a:t>
                      </a:r>
                    </a:p>
                  </a:txBody>
                  <a:tcPr/>
                </a:tc>
                <a:tc>
                  <a:txBody>
                    <a:bodyPr/>
                    <a:lstStyle/>
                    <a:p>
                      <a:pPr algn="ctr"/>
                      <a:r>
                        <a:rPr lang="en-US" dirty="0"/>
                        <a:t>500</a:t>
                      </a:r>
                    </a:p>
                  </a:txBody>
                  <a:tcPr/>
                </a:tc>
                <a:extLst>
                  <a:ext uri="{0D108BD9-81ED-4DB2-BD59-A6C34878D82A}">
                    <a16:rowId xmlns:a16="http://schemas.microsoft.com/office/drawing/2014/main" val="3648139088"/>
                  </a:ext>
                </a:extLst>
              </a:tr>
              <a:tr h="370840">
                <a:tc>
                  <a:txBody>
                    <a:bodyPr/>
                    <a:lstStyle/>
                    <a:p>
                      <a:pPr algn="ctr"/>
                      <a:r>
                        <a:rPr lang="en-US" dirty="0"/>
                        <a:t>1002</a:t>
                      </a:r>
                    </a:p>
                  </a:txBody>
                  <a:tcPr/>
                </a:tc>
                <a:tc>
                  <a:txBody>
                    <a:bodyPr/>
                    <a:lstStyle/>
                    <a:p>
                      <a:pPr algn="ctr"/>
                      <a:r>
                        <a:rPr lang="en-US" dirty="0"/>
                        <a:t>700000</a:t>
                      </a:r>
                    </a:p>
                  </a:txBody>
                  <a:tcPr/>
                </a:tc>
                <a:tc>
                  <a:txBody>
                    <a:bodyPr/>
                    <a:lstStyle/>
                    <a:p>
                      <a:pPr algn="ctr"/>
                      <a:r>
                        <a:rPr lang="en-US" dirty="0"/>
                        <a:t>22-JAN-2009</a:t>
                      </a:r>
                    </a:p>
                  </a:txBody>
                  <a:tcPr/>
                </a:tc>
                <a:tc>
                  <a:txBody>
                    <a:bodyPr/>
                    <a:lstStyle/>
                    <a:p>
                      <a:pPr algn="ctr"/>
                      <a:r>
                        <a:rPr lang="en-US" dirty="0"/>
                        <a:t>501</a:t>
                      </a:r>
                    </a:p>
                  </a:txBody>
                  <a:tcPr/>
                </a:tc>
                <a:extLst>
                  <a:ext uri="{0D108BD9-81ED-4DB2-BD59-A6C34878D82A}">
                    <a16:rowId xmlns:a16="http://schemas.microsoft.com/office/drawing/2014/main" val="471832347"/>
                  </a:ext>
                </a:extLst>
              </a:tr>
              <a:tr h="370840">
                <a:tc>
                  <a:txBody>
                    <a:bodyPr/>
                    <a:lstStyle/>
                    <a:p>
                      <a:pPr algn="ctr"/>
                      <a:r>
                        <a:rPr lang="en-US" dirty="0"/>
                        <a:t>1003</a:t>
                      </a:r>
                    </a:p>
                  </a:txBody>
                  <a:tcPr/>
                </a:tc>
                <a:tc>
                  <a:txBody>
                    <a:bodyPr/>
                    <a:lstStyle/>
                    <a:p>
                      <a:pPr algn="ctr"/>
                      <a:r>
                        <a:rPr lang="en-US" dirty="0"/>
                        <a:t>800000</a:t>
                      </a:r>
                    </a:p>
                  </a:txBody>
                  <a:tcPr/>
                </a:tc>
                <a:tc>
                  <a:txBody>
                    <a:bodyPr/>
                    <a:lstStyle/>
                    <a:p>
                      <a:pPr algn="ctr"/>
                      <a:r>
                        <a:rPr lang="en-US" dirty="0"/>
                        <a:t>22-FEB-2007</a:t>
                      </a:r>
                    </a:p>
                  </a:txBody>
                  <a:tcPr/>
                </a:tc>
                <a:tc>
                  <a:txBody>
                    <a:bodyPr/>
                    <a:lstStyle/>
                    <a:p>
                      <a:pPr algn="ctr"/>
                      <a:r>
                        <a:rPr lang="en-US" dirty="0"/>
                        <a:t>502</a:t>
                      </a:r>
                    </a:p>
                  </a:txBody>
                  <a:tcPr/>
                </a:tc>
                <a:extLst>
                  <a:ext uri="{0D108BD9-81ED-4DB2-BD59-A6C34878D82A}">
                    <a16:rowId xmlns:a16="http://schemas.microsoft.com/office/drawing/2014/main" val="38614910"/>
                  </a:ext>
                </a:extLst>
              </a:tr>
            </a:tbl>
          </a:graphicData>
        </a:graphic>
      </p:graphicFrame>
    </p:spTree>
    <p:extLst>
      <p:ext uri="{BB962C8B-B14F-4D97-AF65-F5344CB8AC3E}">
        <p14:creationId xmlns:p14="http://schemas.microsoft.com/office/powerpoint/2010/main" val="18626792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77A-73BD-4098-B3E2-EDEFB10D586F}"/>
              </a:ext>
            </a:extLst>
          </p:cNvPr>
          <p:cNvSpPr>
            <a:spLocks noGrp="1"/>
          </p:cNvSpPr>
          <p:nvPr>
            <p:ph type="title"/>
          </p:nvPr>
        </p:nvSpPr>
        <p:spPr>
          <a:xfrm>
            <a:off x="0" y="412377"/>
            <a:ext cx="2027313" cy="1507067"/>
          </a:xfrm>
        </p:spPr>
        <p:txBody>
          <a:bodyPr/>
          <a:lstStyle/>
          <a:p>
            <a:r>
              <a:rPr lang="en-US" dirty="0"/>
              <a:t>   Table</a:t>
            </a:r>
          </a:p>
        </p:txBody>
      </p:sp>
      <p:sp>
        <p:nvSpPr>
          <p:cNvPr id="3" name="Content Placeholder 2">
            <a:extLst>
              <a:ext uri="{FF2B5EF4-FFF2-40B4-BE49-F238E27FC236}">
                <a16:creationId xmlns:a16="http://schemas.microsoft.com/office/drawing/2014/main" id="{CC9706AF-D294-40B7-ADF7-261C5873D2FD}"/>
              </a:ext>
            </a:extLst>
          </p:cNvPr>
          <p:cNvSpPr>
            <a:spLocks noGrp="1"/>
          </p:cNvSpPr>
          <p:nvPr>
            <p:ph idx="1"/>
          </p:nvPr>
        </p:nvSpPr>
        <p:spPr>
          <a:xfrm>
            <a:off x="4714146" y="1528767"/>
            <a:ext cx="2027313" cy="1507068"/>
          </a:xfrm>
        </p:spPr>
        <p:txBody>
          <a:bodyPr/>
          <a:lstStyle/>
          <a:p>
            <a:pPr marL="0" indent="0">
              <a:buNone/>
            </a:pPr>
            <a:r>
              <a:rPr lang="en-US" dirty="0">
                <a:solidFill>
                  <a:schemeClr val="accent1">
                    <a:lumMod val="50000"/>
                  </a:schemeClr>
                </a:solidFill>
                <a:latin typeface="Century Gothic" panose="020B0502020202020204" pitchFamily="34" charset="0"/>
              </a:rPr>
              <a:t>Branch</a:t>
            </a:r>
            <a:endParaRPr lang="en-US" b="0" dirty="0">
              <a:solidFill>
                <a:schemeClr val="accent1">
                  <a:lumMod val="50000"/>
                </a:schemeClr>
              </a:solidFill>
              <a:effectLst/>
              <a:latin typeface="Century Gothic" panose="020B0502020202020204" pitchFamily="34" charset="0"/>
            </a:endParaRPr>
          </a:p>
          <a:p>
            <a:endParaRPr lang="en-US" dirty="0"/>
          </a:p>
        </p:txBody>
      </p:sp>
      <p:graphicFrame>
        <p:nvGraphicFramePr>
          <p:cNvPr id="4" name="Table 4">
            <a:extLst>
              <a:ext uri="{FF2B5EF4-FFF2-40B4-BE49-F238E27FC236}">
                <a16:creationId xmlns:a16="http://schemas.microsoft.com/office/drawing/2014/main" id="{8BFA47C1-D6C3-487D-A5A6-FCC679180928}"/>
              </a:ext>
            </a:extLst>
          </p:cNvPr>
          <p:cNvGraphicFramePr>
            <a:graphicFrameLocks noGrp="1"/>
          </p:cNvGraphicFramePr>
          <p:nvPr>
            <p:extLst>
              <p:ext uri="{D42A27DB-BD31-4B8C-83A1-F6EECF244321}">
                <p14:modId xmlns:p14="http://schemas.microsoft.com/office/powerpoint/2010/main" val="350673432"/>
              </p:ext>
            </p:extLst>
          </p:nvPr>
        </p:nvGraphicFramePr>
        <p:xfrm>
          <a:off x="2871599" y="2451392"/>
          <a:ext cx="4478088" cy="1752600"/>
        </p:xfrm>
        <a:graphic>
          <a:graphicData uri="http://schemas.openxmlformats.org/drawingml/2006/table">
            <a:tbl>
              <a:tblPr firstRow="1" bandRow="1">
                <a:tableStyleId>{5C22544A-7EE6-4342-B048-85BDC9FD1C3A}</a:tableStyleId>
              </a:tblPr>
              <a:tblGrid>
                <a:gridCol w="2239044">
                  <a:extLst>
                    <a:ext uri="{9D8B030D-6E8A-4147-A177-3AD203B41FA5}">
                      <a16:colId xmlns:a16="http://schemas.microsoft.com/office/drawing/2014/main" val="2181555344"/>
                    </a:ext>
                  </a:extLst>
                </a:gridCol>
                <a:gridCol w="2239044">
                  <a:extLst>
                    <a:ext uri="{9D8B030D-6E8A-4147-A177-3AD203B41FA5}">
                      <a16:colId xmlns:a16="http://schemas.microsoft.com/office/drawing/2014/main" val="2127411817"/>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Branch_name</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Branch_location</a:t>
                      </a:r>
                    </a:p>
                    <a:p>
                      <a:pPr algn="ctr"/>
                      <a:endParaRPr lang="en-US" dirty="0"/>
                    </a:p>
                  </a:txBody>
                  <a:tcPr/>
                </a:tc>
                <a:extLst>
                  <a:ext uri="{0D108BD9-81ED-4DB2-BD59-A6C34878D82A}">
                    <a16:rowId xmlns:a16="http://schemas.microsoft.com/office/drawing/2014/main" val="914026073"/>
                  </a:ext>
                </a:extLst>
              </a:tr>
              <a:tr h="370840">
                <a:tc>
                  <a:txBody>
                    <a:bodyPr/>
                    <a:lstStyle/>
                    <a:p>
                      <a:pPr algn="ctr"/>
                      <a:r>
                        <a:rPr lang="en-US" dirty="0"/>
                        <a:t>SONALI</a:t>
                      </a:r>
                    </a:p>
                  </a:txBody>
                  <a:tcPr/>
                </a:tc>
                <a:tc>
                  <a:txBody>
                    <a:bodyPr/>
                    <a:lstStyle/>
                    <a:p>
                      <a:pPr algn="ctr"/>
                      <a:r>
                        <a:rPr lang="en-US" dirty="0"/>
                        <a:t>WARI</a:t>
                      </a:r>
                    </a:p>
                  </a:txBody>
                  <a:tcPr/>
                </a:tc>
                <a:extLst>
                  <a:ext uri="{0D108BD9-81ED-4DB2-BD59-A6C34878D82A}">
                    <a16:rowId xmlns:a16="http://schemas.microsoft.com/office/drawing/2014/main" val="3648139088"/>
                  </a:ext>
                </a:extLst>
              </a:tr>
              <a:tr h="370840">
                <a:tc>
                  <a:txBody>
                    <a:bodyPr/>
                    <a:lstStyle/>
                    <a:p>
                      <a:pPr algn="ctr"/>
                      <a:r>
                        <a:rPr lang="en-US" dirty="0"/>
                        <a:t>RUPALI</a:t>
                      </a:r>
                    </a:p>
                  </a:txBody>
                  <a:tcPr/>
                </a:tc>
                <a:tc>
                  <a:txBody>
                    <a:bodyPr/>
                    <a:lstStyle/>
                    <a:p>
                      <a:pPr algn="ctr"/>
                      <a:r>
                        <a:rPr lang="en-US" dirty="0"/>
                        <a:t>DHAKA</a:t>
                      </a:r>
                    </a:p>
                  </a:txBody>
                  <a:tcPr/>
                </a:tc>
                <a:extLst>
                  <a:ext uri="{0D108BD9-81ED-4DB2-BD59-A6C34878D82A}">
                    <a16:rowId xmlns:a16="http://schemas.microsoft.com/office/drawing/2014/main" val="471832347"/>
                  </a:ext>
                </a:extLst>
              </a:tr>
              <a:tr h="370840">
                <a:tc>
                  <a:txBody>
                    <a:bodyPr/>
                    <a:lstStyle/>
                    <a:p>
                      <a:pPr algn="ctr"/>
                      <a:r>
                        <a:rPr lang="en-US" dirty="0"/>
                        <a:t>JANATA</a:t>
                      </a:r>
                    </a:p>
                  </a:txBody>
                  <a:tcPr/>
                </a:tc>
                <a:tc>
                  <a:txBody>
                    <a:bodyPr/>
                    <a:lstStyle/>
                    <a:p>
                      <a:pPr algn="ctr"/>
                      <a:r>
                        <a:rPr lang="en-US" dirty="0"/>
                        <a:t>KHULNA</a:t>
                      </a:r>
                    </a:p>
                  </a:txBody>
                  <a:tcPr/>
                </a:tc>
                <a:extLst>
                  <a:ext uri="{0D108BD9-81ED-4DB2-BD59-A6C34878D82A}">
                    <a16:rowId xmlns:a16="http://schemas.microsoft.com/office/drawing/2014/main" val="38614910"/>
                  </a:ext>
                </a:extLst>
              </a:tr>
            </a:tbl>
          </a:graphicData>
        </a:graphic>
      </p:graphicFrame>
    </p:spTree>
    <p:extLst>
      <p:ext uri="{BB962C8B-B14F-4D97-AF65-F5344CB8AC3E}">
        <p14:creationId xmlns:p14="http://schemas.microsoft.com/office/powerpoint/2010/main" val="2979955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77A-73BD-4098-B3E2-EDEFB10D586F}"/>
              </a:ext>
            </a:extLst>
          </p:cNvPr>
          <p:cNvSpPr>
            <a:spLocks noGrp="1"/>
          </p:cNvSpPr>
          <p:nvPr>
            <p:ph type="title"/>
          </p:nvPr>
        </p:nvSpPr>
        <p:spPr>
          <a:xfrm>
            <a:off x="0" y="227390"/>
            <a:ext cx="1949106" cy="1507067"/>
          </a:xfrm>
        </p:spPr>
        <p:txBody>
          <a:bodyPr/>
          <a:lstStyle/>
          <a:p>
            <a:r>
              <a:rPr lang="en-US" dirty="0"/>
              <a:t>    Table</a:t>
            </a:r>
          </a:p>
        </p:txBody>
      </p:sp>
      <p:sp>
        <p:nvSpPr>
          <p:cNvPr id="3" name="Content Placeholder 2">
            <a:extLst>
              <a:ext uri="{FF2B5EF4-FFF2-40B4-BE49-F238E27FC236}">
                <a16:creationId xmlns:a16="http://schemas.microsoft.com/office/drawing/2014/main" id="{CC9706AF-D294-40B7-ADF7-261C5873D2FD}"/>
              </a:ext>
            </a:extLst>
          </p:cNvPr>
          <p:cNvSpPr>
            <a:spLocks noGrp="1"/>
          </p:cNvSpPr>
          <p:nvPr>
            <p:ph idx="1"/>
          </p:nvPr>
        </p:nvSpPr>
        <p:spPr>
          <a:xfrm>
            <a:off x="4705181" y="1447088"/>
            <a:ext cx="1803195" cy="1507068"/>
          </a:xfrm>
        </p:spPr>
        <p:txBody>
          <a:bodyPr/>
          <a:lstStyle/>
          <a:p>
            <a:pPr marL="0" indent="0">
              <a:buNone/>
            </a:pPr>
            <a:r>
              <a:rPr lang="en-US" dirty="0">
                <a:solidFill>
                  <a:schemeClr val="bg2">
                    <a:lumMod val="50000"/>
                  </a:schemeClr>
                </a:solidFill>
              </a:rPr>
              <a:t>Loan</a:t>
            </a:r>
          </a:p>
        </p:txBody>
      </p:sp>
      <p:graphicFrame>
        <p:nvGraphicFramePr>
          <p:cNvPr id="4" name="Table 4">
            <a:extLst>
              <a:ext uri="{FF2B5EF4-FFF2-40B4-BE49-F238E27FC236}">
                <a16:creationId xmlns:a16="http://schemas.microsoft.com/office/drawing/2014/main" id="{8BFA47C1-D6C3-487D-A5A6-FCC679180928}"/>
              </a:ext>
            </a:extLst>
          </p:cNvPr>
          <p:cNvGraphicFramePr>
            <a:graphicFrameLocks noGrp="1"/>
          </p:cNvGraphicFramePr>
          <p:nvPr>
            <p:extLst>
              <p:ext uri="{D42A27DB-BD31-4B8C-83A1-F6EECF244321}">
                <p14:modId xmlns:p14="http://schemas.microsoft.com/office/powerpoint/2010/main" val="3910409050"/>
              </p:ext>
            </p:extLst>
          </p:nvPr>
        </p:nvGraphicFramePr>
        <p:xfrm>
          <a:off x="684211" y="2496215"/>
          <a:ext cx="8956176" cy="1752600"/>
        </p:xfrm>
        <a:graphic>
          <a:graphicData uri="http://schemas.openxmlformats.org/drawingml/2006/table">
            <a:tbl>
              <a:tblPr firstRow="1" bandRow="1">
                <a:tableStyleId>{5C22544A-7EE6-4342-B048-85BDC9FD1C3A}</a:tableStyleId>
              </a:tblPr>
              <a:tblGrid>
                <a:gridCol w="2239044">
                  <a:extLst>
                    <a:ext uri="{9D8B030D-6E8A-4147-A177-3AD203B41FA5}">
                      <a16:colId xmlns:a16="http://schemas.microsoft.com/office/drawing/2014/main" val="2181555344"/>
                    </a:ext>
                  </a:extLst>
                </a:gridCol>
                <a:gridCol w="2239044">
                  <a:extLst>
                    <a:ext uri="{9D8B030D-6E8A-4147-A177-3AD203B41FA5}">
                      <a16:colId xmlns:a16="http://schemas.microsoft.com/office/drawing/2014/main" val="2127411817"/>
                    </a:ext>
                  </a:extLst>
                </a:gridCol>
                <a:gridCol w="2239044">
                  <a:extLst>
                    <a:ext uri="{9D8B030D-6E8A-4147-A177-3AD203B41FA5}">
                      <a16:colId xmlns:a16="http://schemas.microsoft.com/office/drawing/2014/main" val="1085469822"/>
                    </a:ext>
                  </a:extLst>
                </a:gridCol>
                <a:gridCol w="2239044">
                  <a:extLst>
                    <a:ext uri="{9D8B030D-6E8A-4147-A177-3AD203B41FA5}">
                      <a16:colId xmlns:a16="http://schemas.microsoft.com/office/drawing/2014/main" val="656785480"/>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Loan_number</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Amount</a:t>
                      </a:r>
                    </a:p>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Customer_id</a:t>
                      </a:r>
                    </a:p>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Branch_name</a:t>
                      </a:r>
                    </a:p>
                    <a:p>
                      <a:pPr algn="ctr"/>
                      <a:endParaRPr lang="en-US" dirty="0"/>
                    </a:p>
                  </a:txBody>
                  <a:tcPr/>
                </a:tc>
                <a:extLst>
                  <a:ext uri="{0D108BD9-81ED-4DB2-BD59-A6C34878D82A}">
                    <a16:rowId xmlns:a16="http://schemas.microsoft.com/office/drawing/2014/main" val="914026073"/>
                  </a:ext>
                </a:extLst>
              </a:tr>
              <a:tr h="370840">
                <a:tc>
                  <a:txBody>
                    <a:bodyPr/>
                    <a:lstStyle/>
                    <a:p>
                      <a:pPr algn="ctr"/>
                      <a:r>
                        <a:rPr lang="en-US" dirty="0"/>
                        <a:t>5001</a:t>
                      </a:r>
                    </a:p>
                  </a:txBody>
                  <a:tcPr/>
                </a:tc>
                <a:tc>
                  <a:txBody>
                    <a:bodyPr/>
                    <a:lstStyle/>
                    <a:p>
                      <a:pPr algn="ctr"/>
                      <a:r>
                        <a:rPr lang="en-US" dirty="0"/>
                        <a:t>100000</a:t>
                      </a:r>
                    </a:p>
                  </a:txBody>
                  <a:tcPr/>
                </a:tc>
                <a:tc>
                  <a:txBody>
                    <a:bodyPr/>
                    <a:lstStyle/>
                    <a:p>
                      <a:pPr algn="ctr"/>
                      <a:r>
                        <a:rPr lang="en-US" dirty="0"/>
                        <a:t>500</a:t>
                      </a:r>
                    </a:p>
                  </a:txBody>
                  <a:tcPr/>
                </a:tc>
                <a:tc>
                  <a:txBody>
                    <a:bodyPr/>
                    <a:lstStyle/>
                    <a:p>
                      <a:pPr algn="ctr"/>
                      <a:r>
                        <a:rPr lang="en-US" dirty="0"/>
                        <a:t>SONALI</a:t>
                      </a:r>
                    </a:p>
                  </a:txBody>
                  <a:tcPr/>
                </a:tc>
                <a:extLst>
                  <a:ext uri="{0D108BD9-81ED-4DB2-BD59-A6C34878D82A}">
                    <a16:rowId xmlns:a16="http://schemas.microsoft.com/office/drawing/2014/main" val="3648139088"/>
                  </a:ext>
                </a:extLst>
              </a:tr>
              <a:tr h="370840">
                <a:tc>
                  <a:txBody>
                    <a:bodyPr/>
                    <a:lstStyle/>
                    <a:p>
                      <a:pPr algn="ctr"/>
                      <a:r>
                        <a:rPr lang="en-US" dirty="0"/>
                        <a:t>5002</a:t>
                      </a:r>
                    </a:p>
                  </a:txBody>
                  <a:tcPr/>
                </a:tc>
                <a:tc>
                  <a:txBody>
                    <a:bodyPr/>
                    <a:lstStyle/>
                    <a:p>
                      <a:pPr algn="ctr"/>
                      <a:r>
                        <a:rPr lang="en-US" dirty="0"/>
                        <a:t>200000</a:t>
                      </a:r>
                    </a:p>
                  </a:txBody>
                  <a:tcPr/>
                </a:tc>
                <a:tc>
                  <a:txBody>
                    <a:bodyPr/>
                    <a:lstStyle/>
                    <a:p>
                      <a:pPr algn="ctr"/>
                      <a:r>
                        <a:rPr lang="en-US" dirty="0"/>
                        <a:t>501</a:t>
                      </a:r>
                    </a:p>
                  </a:txBody>
                  <a:tcPr/>
                </a:tc>
                <a:tc>
                  <a:txBody>
                    <a:bodyPr/>
                    <a:lstStyle/>
                    <a:p>
                      <a:pPr algn="ctr"/>
                      <a:r>
                        <a:rPr lang="en-US" dirty="0"/>
                        <a:t>RUPALI</a:t>
                      </a:r>
                    </a:p>
                  </a:txBody>
                  <a:tcPr/>
                </a:tc>
                <a:extLst>
                  <a:ext uri="{0D108BD9-81ED-4DB2-BD59-A6C34878D82A}">
                    <a16:rowId xmlns:a16="http://schemas.microsoft.com/office/drawing/2014/main" val="471832347"/>
                  </a:ext>
                </a:extLst>
              </a:tr>
              <a:tr h="370840">
                <a:tc>
                  <a:txBody>
                    <a:bodyPr/>
                    <a:lstStyle/>
                    <a:p>
                      <a:pPr algn="ctr"/>
                      <a:r>
                        <a:rPr lang="en-US" dirty="0"/>
                        <a:t>5003</a:t>
                      </a:r>
                    </a:p>
                  </a:txBody>
                  <a:tcPr/>
                </a:tc>
                <a:tc>
                  <a:txBody>
                    <a:bodyPr/>
                    <a:lstStyle/>
                    <a:p>
                      <a:pPr algn="ctr"/>
                      <a:r>
                        <a:rPr lang="en-US" dirty="0"/>
                        <a:t>350000</a:t>
                      </a:r>
                    </a:p>
                  </a:txBody>
                  <a:tcPr/>
                </a:tc>
                <a:tc>
                  <a:txBody>
                    <a:bodyPr/>
                    <a:lstStyle/>
                    <a:p>
                      <a:pPr algn="ctr"/>
                      <a:r>
                        <a:rPr lang="en-US" dirty="0"/>
                        <a:t>502</a:t>
                      </a:r>
                    </a:p>
                  </a:txBody>
                  <a:tcPr/>
                </a:tc>
                <a:tc>
                  <a:txBody>
                    <a:bodyPr/>
                    <a:lstStyle/>
                    <a:p>
                      <a:pPr algn="ctr"/>
                      <a:r>
                        <a:rPr lang="en-US" dirty="0"/>
                        <a:t>JANATA</a:t>
                      </a:r>
                    </a:p>
                  </a:txBody>
                  <a:tcPr/>
                </a:tc>
                <a:extLst>
                  <a:ext uri="{0D108BD9-81ED-4DB2-BD59-A6C34878D82A}">
                    <a16:rowId xmlns:a16="http://schemas.microsoft.com/office/drawing/2014/main" val="38614910"/>
                  </a:ext>
                </a:extLst>
              </a:tr>
            </a:tbl>
          </a:graphicData>
        </a:graphic>
      </p:graphicFrame>
    </p:spTree>
    <p:extLst>
      <p:ext uri="{BB962C8B-B14F-4D97-AF65-F5344CB8AC3E}">
        <p14:creationId xmlns:p14="http://schemas.microsoft.com/office/powerpoint/2010/main" val="872241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161</TotalTime>
  <Words>306</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Bell MT</vt:lpstr>
      <vt:lpstr>Century Gothic</vt:lpstr>
      <vt:lpstr>Wingdings 3</vt:lpstr>
      <vt:lpstr>Slice</vt:lpstr>
      <vt:lpstr>Bank management system</vt:lpstr>
      <vt:lpstr>introduction</vt:lpstr>
      <vt:lpstr>ER DIAGRAM</vt:lpstr>
      <vt:lpstr>    Table</vt:lpstr>
      <vt:lpstr>   Table</vt:lpstr>
      <vt:lpstr>   Table</vt:lpstr>
      <vt:lpstr>   Table</vt:lpstr>
      <vt:lpstr>   Table</vt:lpstr>
      <vt:lpstr>    Table</vt:lpstr>
      <vt:lpstr>    Table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riyad zaman</dc:creator>
  <cp:lastModifiedBy>riyad zaman</cp:lastModifiedBy>
  <cp:revision>12</cp:revision>
  <dcterms:created xsi:type="dcterms:W3CDTF">2023-11-10T15:26:55Z</dcterms:created>
  <dcterms:modified xsi:type="dcterms:W3CDTF">2023-11-10T18:11:53Z</dcterms:modified>
</cp:coreProperties>
</file>