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57" r:id="rId3"/>
    <p:sldId id="259" r:id="rId4"/>
    <p:sldId id="260" r:id="rId5"/>
    <p:sldId id="262" r:id="rId6"/>
    <p:sldId id="264"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Candara" panose="020E050203030302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Corbel" panose="020B0503020204020204" pitchFamily="3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
      <p:font typeface="Nunito" pitchFamily="2" charset="77"/>
      <p:regular r:id="rId29"/>
      <p:bold r:id="rId30"/>
      <p:italic r:id="rId31"/>
      <p:boldItalic r:id="rId32"/>
    </p:embeddedFont>
    <p:embeddedFont>
      <p:font typeface="Segoe UI" panose="020B050204020402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HnTQFKhMdHPmXYtac0P8u5A+q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84"/>
  </p:normalViewPr>
  <p:slideViewPr>
    <p:cSldViewPr snapToGrid="0">
      <p:cViewPr varScale="1">
        <p:scale>
          <a:sx n="113" d="100"/>
          <a:sy n="113" d="100"/>
        </p:scale>
        <p:origin x="520" y="18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9" Type="http://schemas.openxmlformats.org/officeDocument/2006/relationships/viewProps" Target="viewProps.xml"/><Relationship Id="rId21" Type="http://schemas.openxmlformats.org/officeDocument/2006/relationships/font" Target="fonts/font13.fntdata"/><Relationship Id="rId34"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font" Target="fonts/font2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36" Type="http://schemas.openxmlformats.org/officeDocument/2006/relationships/font" Target="fonts/font28.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35" Type="http://schemas.openxmlformats.org/officeDocument/2006/relationships/font" Target="fonts/font27.fntdata"/><Relationship Id="rId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font" Target="fonts/font2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1" name="Google Shape;5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r>
              <a:rPr lang="en-GB"/>
              <a:t>Click to edit Master title style</a:t>
            </a:r>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r>
              <a:rPr lang="en-GB"/>
              <a:t>Click to edit Master subtitle style</a:t>
            </a:r>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6"/>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pPr lvl="0"/>
            <a:r>
              <a:rPr lang="en-GB"/>
              <a:t>Click to edit Master text styles</a:t>
            </a:r>
          </a:p>
        </p:txBody>
      </p:sp>
      <p:cxnSp>
        <p:nvCxnSpPr>
          <p:cNvPr id="25" name="Google Shape;25;p46"/>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6"/>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a:t>Click to edit Master 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r>
              <a:rPr lang="en-GB"/>
              <a:t>Click to edit Master title style</a:t>
            </a:r>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GB"/>
              <a:t>Click to edit Master text styles</a:t>
            </a: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GB"/>
              <a:t>Click to edit Master text styles</a:t>
            </a: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r>
              <a:rPr lang="en-GB"/>
              <a:t>Click to edit Master title style</a:t>
            </a:r>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GB"/>
              <a:t>Click to edit Master text styles</a:t>
            </a: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GB"/>
              <a:t>Click to edit Master text styles</a:t>
            </a: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GB"/>
              <a:t>Click to edit Master text styles</a:t>
            </a: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GB"/>
              <a:t>Click to edit Master text styles</a:t>
            </a: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qlit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djangoproject.com/en/dev/ref/databases/#database-is-locked-erro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2342543" y="2539013"/>
            <a:ext cx="7999725" cy="121564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4400" b="1" i="0" u="none" strike="noStrike" cap="none" dirty="0">
                <a:solidFill>
                  <a:schemeClr val="dk1"/>
                </a:solidFill>
                <a:latin typeface="Calibri"/>
                <a:ea typeface="Calibri"/>
                <a:cs typeface="Calibri"/>
                <a:sym typeface="Calibri"/>
              </a:rPr>
              <a:t>SQL with Python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Agenda</a:t>
            </a:r>
            <a:endParaRPr sz="3200" dirty="0">
              <a:solidFill>
                <a:schemeClr val="dk1"/>
              </a:solidFill>
              <a:latin typeface="Calibri"/>
              <a:ea typeface="Calibri"/>
              <a:cs typeface="Calibri"/>
              <a:sym typeface="Calibri"/>
            </a:endParaRPr>
          </a:p>
        </p:txBody>
      </p:sp>
      <p:sp>
        <p:nvSpPr>
          <p:cNvPr id="54" name="Google Shape;54;p39"/>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sp>
        <p:nvSpPr>
          <p:cNvPr id="55" name="Google Shape;55;p39"/>
          <p:cNvSpPr txBox="1"/>
          <p:nvPr/>
        </p:nvSpPr>
        <p:spPr>
          <a:xfrm>
            <a:off x="797002" y="2174872"/>
            <a:ext cx="10947400" cy="1254127"/>
          </a:xfrm>
          <a:prstGeom prst="rect">
            <a:avLst/>
          </a:prstGeom>
          <a:noFill/>
          <a:ln>
            <a:noFill/>
          </a:ln>
        </p:spPr>
        <p:txBody>
          <a:bodyPr spcFirstLastPara="1" wrap="square" lIns="16925" tIns="16925" rIns="16925" bIns="16925" anchor="t" anchorCtr="0">
            <a:noAutofit/>
          </a:bodyPr>
          <a:lstStyle/>
          <a:p>
            <a:pPr marL="285750" marR="0" lvl="0" indent="-285750" algn="l" rtl="0">
              <a:lnSpc>
                <a:spcPct val="200000"/>
              </a:lnSpc>
              <a:spcBef>
                <a:spcPts val="0"/>
              </a:spcBef>
              <a:spcAft>
                <a:spcPts val="0"/>
              </a:spcAft>
              <a:buClr>
                <a:srgbClr val="000000"/>
              </a:buClr>
              <a:buSzPts val="1400"/>
              <a:buFont typeface="Arial" panose="020B0604020202020204" pitchFamily="34" charset="0"/>
              <a:buChar char="•"/>
            </a:pPr>
            <a:r>
              <a:rPr lang="en-US" sz="1800" dirty="0"/>
              <a:t>Python SQL Libraries</a:t>
            </a:r>
          </a:p>
          <a:p>
            <a:pPr marL="285750" marR="0" lvl="0" indent="-285750" algn="l" rtl="0">
              <a:lnSpc>
                <a:spcPct val="200000"/>
              </a:lnSpc>
              <a:spcBef>
                <a:spcPts val="0"/>
              </a:spcBef>
              <a:spcAft>
                <a:spcPts val="0"/>
              </a:spcAft>
              <a:buClr>
                <a:srgbClr val="000000"/>
              </a:buClr>
              <a:buSzPts val="1400"/>
              <a:buFont typeface="Arial" panose="020B0604020202020204" pitchFamily="34" charset="0"/>
              <a:buChar char="•"/>
            </a:pPr>
            <a:r>
              <a:rPr lang="en-US" sz="1800" dirty="0"/>
              <a:t>Python MySQL</a:t>
            </a:r>
          </a:p>
          <a:p>
            <a:pPr marL="285750" marR="0" lvl="0" indent="-285750" algn="l" rtl="0">
              <a:lnSpc>
                <a:spcPct val="200000"/>
              </a:lnSpc>
              <a:spcBef>
                <a:spcPts val="0"/>
              </a:spcBef>
              <a:spcAft>
                <a:spcPts val="0"/>
              </a:spcAft>
              <a:buClr>
                <a:srgbClr val="000000"/>
              </a:buClr>
              <a:buSzPts val="1400"/>
              <a:buFont typeface="Arial" panose="020B0604020202020204" pitchFamily="34" charset="0"/>
              <a:buChar char="•"/>
            </a:pPr>
            <a:r>
              <a:rPr lang="en-US" sz="1800" dirty="0"/>
              <a:t>Python </a:t>
            </a:r>
            <a:r>
              <a:rPr lang="en-US" sz="1800" dirty="0" err="1"/>
              <a:t>SQLLite</a:t>
            </a:r>
            <a:endParaRPr lang="en-US" sz="1800" dirty="0"/>
          </a:p>
          <a:p>
            <a:pPr marL="285750" marR="0" lvl="0" indent="-285750" algn="l" rtl="0">
              <a:lnSpc>
                <a:spcPct val="200000"/>
              </a:lnSpc>
              <a:spcBef>
                <a:spcPts val="0"/>
              </a:spcBef>
              <a:spcAft>
                <a:spcPts val="0"/>
              </a:spcAft>
              <a:buClr>
                <a:srgbClr val="000000"/>
              </a:buClr>
              <a:buSzPts val="1400"/>
              <a:buFont typeface="Arial" panose="020B0604020202020204" pitchFamily="34" charset="0"/>
              <a:buChar char="•"/>
            </a:pPr>
            <a:r>
              <a:rPr lang="en-US" sz="1800" dirty="0"/>
              <a:t>Python </a:t>
            </a:r>
            <a:r>
              <a:rPr lang="en-US" sz="1800" dirty="0" err="1"/>
              <a:t>PostGRESql</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cs typeface="Calibri"/>
                <a:sym typeface="Calibri"/>
              </a:rPr>
              <a:t>SQL with Python</a:t>
            </a:r>
            <a:endParaRPr dirty="0"/>
          </a:p>
        </p:txBody>
      </p:sp>
      <p:sp>
        <p:nvSpPr>
          <p:cNvPr id="66" name="Google Shape;66;p42"/>
          <p:cNvSpPr txBox="1"/>
          <p:nvPr/>
        </p:nvSpPr>
        <p:spPr>
          <a:xfrm>
            <a:off x="797002" y="1654865"/>
            <a:ext cx="10947400" cy="1868919"/>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2400" b="0" i="0" dirty="0">
                <a:solidFill>
                  <a:srgbClr val="273239"/>
                </a:solidFill>
                <a:effectLst/>
                <a:latin typeface="Nunito" pitchFamily="2" charset="77"/>
              </a:rPr>
              <a:t>Python is a high-level language that provides support for various databases. We can connect and run queries for </a:t>
            </a:r>
            <a:r>
              <a:rPr lang="en-IN" sz="2400" dirty="0">
                <a:solidFill>
                  <a:srgbClr val="273239"/>
                </a:solidFill>
                <a:latin typeface="Nunito" pitchFamily="2" charset="77"/>
              </a:rPr>
              <a:t>the </a:t>
            </a:r>
            <a:r>
              <a:rPr lang="en-IN" sz="2400" b="0" i="0" dirty="0">
                <a:solidFill>
                  <a:srgbClr val="273239"/>
                </a:solidFill>
                <a:effectLst/>
                <a:latin typeface="Nunito" pitchFamily="2" charset="77"/>
              </a:rPr>
              <a:t>database using Python cursors.</a:t>
            </a:r>
            <a:endParaRPr dirty="0"/>
          </a:p>
        </p:txBody>
      </p:sp>
      <p:sp>
        <p:nvSpPr>
          <p:cNvPr id="68" name="Google Shape;68;p42"/>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r>
              <a:rPr lang="en-IN" sz="3200" b="1" dirty="0">
                <a:latin typeface="Calibri"/>
                <a:ea typeface="Calibri"/>
                <a:cs typeface="Calibri"/>
                <a:sym typeface="Calibri"/>
              </a:rPr>
              <a:t>Most common databases for Python </a:t>
            </a:r>
            <a:endParaRPr lang="en-IN" dirty="0"/>
          </a:p>
        </p:txBody>
      </p:sp>
      <p:sp>
        <p:nvSpPr>
          <p:cNvPr id="76" name="Google Shape;76;p43"/>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sp>
        <p:nvSpPr>
          <p:cNvPr id="2" name="Rounded Rectangle 1">
            <a:extLst>
              <a:ext uri="{FF2B5EF4-FFF2-40B4-BE49-F238E27FC236}">
                <a16:creationId xmlns:a16="http://schemas.microsoft.com/office/drawing/2014/main" id="{6BD36729-4988-4982-9B3D-0E037DC7D89C}"/>
              </a:ext>
            </a:extLst>
          </p:cNvPr>
          <p:cNvSpPr/>
          <p:nvPr/>
        </p:nvSpPr>
        <p:spPr>
          <a:xfrm>
            <a:off x="4925122" y="1407840"/>
            <a:ext cx="2341756" cy="780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
        <p:nvSpPr>
          <p:cNvPr id="3" name="Rounded Rectangle 2">
            <a:extLst>
              <a:ext uri="{FF2B5EF4-FFF2-40B4-BE49-F238E27FC236}">
                <a16:creationId xmlns:a16="http://schemas.microsoft.com/office/drawing/2014/main" id="{993763C9-309C-CC70-63D7-FC79D41375A9}"/>
              </a:ext>
            </a:extLst>
          </p:cNvPr>
          <p:cNvSpPr/>
          <p:nvPr/>
        </p:nvSpPr>
        <p:spPr>
          <a:xfrm>
            <a:off x="843776" y="3044283"/>
            <a:ext cx="2341756" cy="780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MySQL</a:t>
            </a:r>
          </a:p>
        </p:txBody>
      </p:sp>
      <p:sp>
        <p:nvSpPr>
          <p:cNvPr id="4" name="Rounded Rectangle 3">
            <a:extLst>
              <a:ext uri="{FF2B5EF4-FFF2-40B4-BE49-F238E27FC236}">
                <a16:creationId xmlns:a16="http://schemas.microsoft.com/office/drawing/2014/main" id="{19EAF5C8-38C6-A0FE-42F4-6E869A8DF965}"/>
              </a:ext>
            </a:extLst>
          </p:cNvPr>
          <p:cNvSpPr/>
          <p:nvPr/>
        </p:nvSpPr>
        <p:spPr>
          <a:xfrm>
            <a:off x="5066143" y="3044283"/>
            <a:ext cx="2341756" cy="780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SQLLite</a:t>
            </a:r>
            <a:endParaRPr lang="en-US" dirty="0"/>
          </a:p>
        </p:txBody>
      </p:sp>
      <p:sp>
        <p:nvSpPr>
          <p:cNvPr id="5" name="Rounded Rectangle 4">
            <a:extLst>
              <a:ext uri="{FF2B5EF4-FFF2-40B4-BE49-F238E27FC236}">
                <a16:creationId xmlns:a16="http://schemas.microsoft.com/office/drawing/2014/main" id="{237129C5-CB41-B067-ECF4-0AE4011238FD}"/>
              </a:ext>
            </a:extLst>
          </p:cNvPr>
          <p:cNvSpPr/>
          <p:nvPr/>
        </p:nvSpPr>
        <p:spPr>
          <a:xfrm>
            <a:off x="9084771" y="3038707"/>
            <a:ext cx="2341756" cy="7805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PostGRESQL</a:t>
            </a:r>
            <a:endParaRPr lang="en-US" dirty="0"/>
          </a:p>
        </p:txBody>
      </p:sp>
      <p:sp>
        <p:nvSpPr>
          <p:cNvPr id="7" name="TextBox 6">
            <a:extLst>
              <a:ext uri="{FF2B5EF4-FFF2-40B4-BE49-F238E27FC236}">
                <a16:creationId xmlns:a16="http://schemas.microsoft.com/office/drawing/2014/main" id="{9207DDC7-B2BE-D55C-A195-81EEE10821D9}"/>
              </a:ext>
            </a:extLst>
          </p:cNvPr>
          <p:cNvSpPr txBox="1"/>
          <p:nvPr/>
        </p:nvSpPr>
        <p:spPr>
          <a:xfrm>
            <a:off x="8566941" y="3985004"/>
            <a:ext cx="3377417" cy="1611352"/>
          </a:xfrm>
          <a:prstGeom prst="rect">
            <a:avLst/>
          </a:prstGeom>
          <a:noFill/>
          <a:ln>
            <a:solidFill>
              <a:schemeClr val="accent1"/>
            </a:solidFill>
          </a:ln>
        </p:spPr>
        <p:txBody>
          <a:bodyPr wrap="square">
            <a:spAutoFit/>
          </a:bodyPr>
          <a:lstStyle/>
          <a:p>
            <a:pPr algn="just"/>
            <a:r>
              <a:rPr lang="en-IN" b="0" i="0" dirty="0">
                <a:solidFill>
                  <a:srgbClr val="222222"/>
                </a:solidFill>
                <a:effectLst/>
                <a:latin typeface="Georgia" panose="02040502050405020303" pitchFamily="18" charset="0"/>
              </a:rPr>
              <a:t>PostgreSQL is the recommended relational database for working with Python web applications. PostgreSQL's feature set, active development and stability contribute to its usage as the backend for millions of applications live on the Web today.</a:t>
            </a:r>
            <a:endParaRPr lang="en-US" dirty="0"/>
          </a:p>
        </p:txBody>
      </p:sp>
      <p:sp>
        <p:nvSpPr>
          <p:cNvPr id="9" name="TextBox 8">
            <a:extLst>
              <a:ext uri="{FF2B5EF4-FFF2-40B4-BE49-F238E27FC236}">
                <a16:creationId xmlns:a16="http://schemas.microsoft.com/office/drawing/2014/main" id="{B4AB06E3-F518-B600-A55F-BD344995AF70}"/>
              </a:ext>
            </a:extLst>
          </p:cNvPr>
          <p:cNvSpPr txBox="1"/>
          <p:nvPr/>
        </p:nvSpPr>
        <p:spPr>
          <a:xfrm>
            <a:off x="247642" y="4083120"/>
            <a:ext cx="3529360" cy="1169551"/>
          </a:xfrm>
          <a:prstGeom prst="rect">
            <a:avLst/>
          </a:prstGeom>
          <a:noFill/>
          <a:ln>
            <a:solidFill>
              <a:schemeClr val="accent1"/>
            </a:solidFill>
          </a:ln>
        </p:spPr>
        <p:txBody>
          <a:bodyPr wrap="square">
            <a:spAutoFit/>
          </a:bodyPr>
          <a:lstStyle/>
          <a:p>
            <a:r>
              <a:rPr lang="en-IN" b="0" i="0" dirty="0">
                <a:solidFill>
                  <a:srgbClr val="222222"/>
                </a:solidFill>
                <a:effectLst/>
                <a:latin typeface="Georgia" panose="02040502050405020303" pitchFamily="18" charset="0"/>
              </a:rPr>
              <a:t>MySQL is another viable open source database implementation for Python applications. MySQL has a slightly easier initial learning curve than PostgreSQL but is not as feature rich.</a:t>
            </a:r>
            <a:endParaRPr lang="en-US" dirty="0"/>
          </a:p>
        </p:txBody>
      </p:sp>
      <p:sp>
        <p:nvSpPr>
          <p:cNvPr id="11" name="TextBox 10">
            <a:extLst>
              <a:ext uri="{FF2B5EF4-FFF2-40B4-BE49-F238E27FC236}">
                <a16:creationId xmlns:a16="http://schemas.microsoft.com/office/drawing/2014/main" id="{9D10B7BC-B6B7-A689-EA9D-08E50B898077}"/>
              </a:ext>
            </a:extLst>
          </p:cNvPr>
          <p:cNvSpPr txBox="1"/>
          <p:nvPr/>
        </p:nvSpPr>
        <p:spPr>
          <a:xfrm>
            <a:off x="4590130" y="4032716"/>
            <a:ext cx="3293782" cy="1600438"/>
          </a:xfrm>
          <a:prstGeom prst="rect">
            <a:avLst/>
          </a:prstGeom>
          <a:noFill/>
          <a:ln>
            <a:solidFill>
              <a:schemeClr val="accent1"/>
            </a:solidFill>
          </a:ln>
        </p:spPr>
        <p:txBody>
          <a:bodyPr wrap="square">
            <a:spAutoFit/>
          </a:bodyPr>
          <a:lstStyle/>
          <a:p>
            <a:pPr algn="just"/>
            <a:r>
              <a:rPr lang="en-IN" b="0" i="0" strike="noStrike" dirty="0">
                <a:solidFill>
                  <a:schemeClr val="tx1"/>
                </a:solidFill>
                <a:effectLst/>
                <a:latin typeface="Georgia" panose="02040502050405020303" pitchFamily="18" charset="0"/>
                <a:hlinkClick r:id="rId3">
                  <a:extLst>
                    <a:ext uri="{A12FA001-AC4F-418D-AE19-62706E023703}">
                      <ahyp:hlinkClr xmlns:ahyp="http://schemas.microsoft.com/office/drawing/2018/hyperlinkcolor" val="tx"/>
                    </a:ext>
                  </a:extLst>
                </a:hlinkClick>
              </a:rPr>
              <a:t>SQLite</a:t>
            </a:r>
            <a:r>
              <a:rPr lang="en-IN" b="0" i="0" dirty="0">
                <a:solidFill>
                  <a:schemeClr val="tx1"/>
                </a:solidFill>
                <a:effectLst/>
                <a:latin typeface="Georgia" panose="02040502050405020303" pitchFamily="18" charset="0"/>
              </a:rPr>
              <a:t> is a database that is stored in a single file on disk. SQLite is built into Python but is only built for access by a single connection at a time. Therefore is highly recommended to not </a:t>
            </a:r>
            <a:r>
              <a:rPr lang="en-IN" b="0" i="0" strike="noStrike" dirty="0">
                <a:solidFill>
                  <a:schemeClr val="tx1"/>
                </a:solidFill>
                <a:effectLst/>
                <a:latin typeface="Georgia" panose="02040502050405020303" pitchFamily="18" charset="0"/>
                <a:hlinkClick r:id="rId4">
                  <a:extLst>
                    <a:ext uri="{A12FA001-AC4F-418D-AE19-62706E023703}">
                      <ahyp:hlinkClr xmlns:ahyp="http://schemas.microsoft.com/office/drawing/2018/hyperlinkcolor" val="tx"/>
                    </a:ext>
                  </a:extLst>
                </a:hlinkClick>
              </a:rPr>
              <a:t>run a production web application with SQLite</a:t>
            </a:r>
            <a:r>
              <a:rPr lang="en-IN" b="0" i="0" dirty="0">
                <a:solidFill>
                  <a:schemeClr val="tx1"/>
                </a:solidFill>
                <a:effectLst/>
                <a:latin typeface="Georgia" panose="02040502050405020303" pitchFamily="18" charset="0"/>
              </a:rPr>
              <a:t>.</a:t>
            </a:r>
            <a:endParaRPr lang="en-US" dirty="0">
              <a:solidFill>
                <a:schemeClr val="tx1"/>
              </a:solidFill>
            </a:endParaRPr>
          </a:p>
        </p:txBody>
      </p:sp>
      <p:cxnSp>
        <p:nvCxnSpPr>
          <p:cNvPr id="13" name="Elbow Connector 12">
            <a:extLst>
              <a:ext uri="{FF2B5EF4-FFF2-40B4-BE49-F238E27FC236}">
                <a16:creationId xmlns:a16="http://schemas.microsoft.com/office/drawing/2014/main" id="{D0A6FD71-09AA-8B1C-45F4-25572FEC1662}"/>
              </a:ext>
            </a:extLst>
          </p:cNvPr>
          <p:cNvCxnSpPr>
            <a:stCxn id="2" idx="2"/>
            <a:endCxn id="3" idx="0"/>
          </p:cNvCxnSpPr>
          <p:nvPr/>
        </p:nvCxnSpPr>
        <p:spPr>
          <a:xfrm rot="5400000">
            <a:off x="3627399" y="575681"/>
            <a:ext cx="855857" cy="40813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0F23E1C-E0A4-E596-51B5-4E3104D1C67D}"/>
              </a:ext>
            </a:extLst>
          </p:cNvPr>
          <p:cNvCxnSpPr>
            <a:stCxn id="2" idx="2"/>
            <a:endCxn id="5" idx="0"/>
          </p:cNvCxnSpPr>
          <p:nvPr/>
        </p:nvCxnSpPr>
        <p:spPr>
          <a:xfrm rot="16200000" flipH="1">
            <a:off x="7750684" y="533741"/>
            <a:ext cx="850281" cy="4159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163A976-5D4E-565A-0AD7-7E42AEC4D6B4}"/>
              </a:ext>
            </a:extLst>
          </p:cNvPr>
          <p:cNvCxnSpPr/>
          <p:nvPr/>
        </p:nvCxnSpPr>
        <p:spPr>
          <a:xfrm>
            <a:off x="6096000" y="2593945"/>
            <a:ext cx="0" cy="48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4"/>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r>
              <a:rPr lang="en-IN" sz="3200" b="1" dirty="0">
                <a:latin typeface="Calibri"/>
                <a:ea typeface="Calibri"/>
                <a:cs typeface="Calibri"/>
                <a:sym typeface="Calibri"/>
              </a:rPr>
              <a:t>Python MySQL Create Database</a:t>
            </a:r>
            <a:endParaRPr lang="en-IN" dirty="0"/>
          </a:p>
        </p:txBody>
      </p:sp>
      <p:sp>
        <p:nvSpPr>
          <p:cNvPr id="89" name="Google Shape;89;p44"/>
          <p:cNvSpPr txBox="1"/>
          <p:nvPr/>
        </p:nvSpPr>
        <p:spPr>
          <a:xfrm>
            <a:off x="257452" y="2134398"/>
            <a:ext cx="9888969" cy="4556334"/>
          </a:xfrm>
          <a:prstGeom prst="rect">
            <a:avLst/>
          </a:prstGeom>
          <a:noFill/>
          <a:ln>
            <a:noFill/>
          </a:ln>
        </p:spPr>
        <p:txBody>
          <a:bodyPr spcFirstLastPara="1" wrap="square" lIns="16925" tIns="16925" rIns="16925" bIns="16925" anchor="t" anchorCtr="0">
            <a:noAutofit/>
          </a:bodyPr>
          <a:lstStyle/>
          <a:p>
            <a:pPr marL="596900" marR="0" lvl="1" algn="l" rtl="0">
              <a:lnSpc>
                <a:spcPct val="100000"/>
              </a:lnSpc>
              <a:spcBef>
                <a:spcPts val="0"/>
              </a:spcBef>
              <a:spcAft>
                <a:spcPts val="0"/>
              </a:spcAft>
              <a:buClr>
                <a:srgbClr val="000000"/>
              </a:buClr>
              <a:buSzPts val="1400"/>
            </a:pP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mysql.connector</a:t>
            </a:r>
            <a:br>
              <a:rPr lang="en-IN" sz="2400" dirty="0"/>
            </a:br>
            <a:br>
              <a:rPr lang="en-IN" sz="2400" dirty="0"/>
            </a:br>
            <a:r>
              <a:rPr lang="en-IN" sz="2400" b="0" i="0" dirty="0" err="1">
                <a:solidFill>
                  <a:srgbClr val="000000"/>
                </a:solidFill>
                <a:effectLst/>
                <a:latin typeface="Consolas" panose="020B0609020204030204" pitchFamily="49" charset="0"/>
              </a:rPr>
              <a:t>mydb</a:t>
            </a:r>
            <a:r>
              <a:rPr lang="en-IN" sz="2400" b="0" i="0" dirty="0">
                <a:solidFill>
                  <a:srgbClr val="000000"/>
                </a:solidFill>
                <a:effectLst/>
                <a:latin typeface="Consolas" panose="020B0609020204030204" pitchFamily="49" charset="0"/>
              </a:rPr>
              <a:t> = </a:t>
            </a:r>
            <a:r>
              <a:rPr lang="en-IN" sz="2400" b="0" i="0" dirty="0" err="1">
                <a:solidFill>
                  <a:srgbClr val="000000"/>
                </a:solidFill>
                <a:effectLst/>
                <a:latin typeface="Consolas" panose="020B0609020204030204" pitchFamily="49" charset="0"/>
              </a:rPr>
              <a:t>mysql.connector.connect</a:t>
            </a:r>
            <a:r>
              <a:rPr lang="en-IN" sz="2400" b="0" i="0" dirty="0">
                <a:solidFill>
                  <a:srgbClr val="000000"/>
                </a:solidFill>
                <a:effectLst/>
                <a:latin typeface="Consolas" panose="020B0609020204030204" pitchFamily="49" charset="0"/>
              </a:rPr>
              <a:t>(</a:t>
            </a:r>
            <a:br>
              <a:rPr lang="en-IN" sz="2400" dirty="0"/>
            </a:br>
            <a:r>
              <a:rPr lang="en-IN" sz="2400" b="0" i="0" dirty="0">
                <a:solidFill>
                  <a:srgbClr val="000000"/>
                </a:solidFill>
                <a:effectLst/>
                <a:latin typeface="Consolas" panose="020B0609020204030204" pitchFamily="49" charset="0"/>
              </a:rPr>
              <a:t>  host=</a:t>
            </a:r>
            <a:r>
              <a:rPr lang="en-IN" sz="2400" b="0" i="0" dirty="0">
                <a:solidFill>
                  <a:srgbClr val="A52A2A"/>
                </a:solidFill>
                <a:effectLst/>
                <a:latin typeface="Consolas" panose="020B0609020204030204" pitchFamily="49" charset="0"/>
              </a:rPr>
              <a:t>"localhost"</a:t>
            </a:r>
            <a:r>
              <a:rPr lang="en-IN" sz="2400" b="0" i="0" dirty="0">
                <a:solidFill>
                  <a:srgbClr val="000000"/>
                </a:solidFill>
                <a:effectLst/>
                <a:latin typeface="Consolas" panose="020B0609020204030204" pitchFamily="49" charset="0"/>
              </a:rPr>
              <a:t>,</a:t>
            </a:r>
            <a:br>
              <a:rPr lang="en-IN" sz="2400" dirty="0"/>
            </a:b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 </a:t>
            </a:r>
            <a:r>
              <a:rPr lang="en-IN" sz="2400" b="0" i="0" dirty="0">
                <a:solidFill>
                  <a:srgbClr val="000000"/>
                </a:solidFill>
                <a:effectLst/>
                <a:latin typeface="Consolas" panose="020B0609020204030204" pitchFamily="49" charset="0"/>
              </a:rPr>
              <a:t>user=</a:t>
            </a:r>
            <a:r>
              <a:rPr lang="en-IN" sz="2400" b="0" i="0" dirty="0">
                <a:solidFill>
                  <a:srgbClr val="A52A2A"/>
                </a:solidFill>
                <a:effectLst/>
                <a:latin typeface="Consolas" panose="020B0609020204030204" pitchFamily="49" charset="0"/>
              </a:rPr>
              <a:t>"</a:t>
            </a:r>
            <a:r>
              <a:rPr lang="en-IN" sz="2400" b="0" i="1" dirty="0" err="1">
                <a:solidFill>
                  <a:srgbClr val="A52A2A"/>
                </a:solidFill>
                <a:effectLst/>
                <a:latin typeface="Consolas" panose="020B0609020204030204" pitchFamily="49" charset="0"/>
              </a:rPr>
              <a:t>yourusername</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a:t>
            </a:r>
            <a:br>
              <a:rPr lang="en-IN" sz="2400" dirty="0"/>
            </a:br>
            <a:r>
              <a:rPr lang="en-IN" sz="2400" b="0" i="0" dirty="0">
                <a:solidFill>
                  <a:srgbClr val="000000"/>
                </a:solidFill>
                <a:effectLst/>
                <a:latin typeface="Consolas" panose="020B0609020204030204" pitchFamily="49" charset="0"/>
              </a:rPr>
              <a:t>  password=</a:t>
            </a:r>
            <a:r>
              <a:rPr lang="en-IN" sz="2400" b="0" i="0" dirty="0">
                <a:solidFill>
                  <a:srgbClr val="A52A2A"/>
                </a:solidFill>
                <a:effectLst/>
                <a:latin typeface="Consolas" panose="020B0609020204030204" pitchFamily="49" charset="0"/>
              </a:rPr>
              <a:t>"</a:t>
            </a:r>
            <a:r>
              <a:rPr lang="en-IN" sz="2400" b="0" i="1" dirty="0" err="1">
                <a:solidFill>
                  <a:srgbClr val="A52A2A"/>
                </a:solidFill>
                <a:effectLst/>
                <a:latin typeface="Consolas" panose="020B0609020204030204" pitchFamily="49" charset="0"/>
              </a:rPr>
              <a:t>yourpassword</a:t>
            </a:r>
            <a:r>
              <a:rPr lang="en-IN" sz="2400" b="0" i="0" dirty="0">
                <a:solidFill>
                  <a:srgbClr val="A52A2A"/>
                </a:solidFill>
                <a:effectLst/>
                <a:latin typeface="Consolas" panose="020B0609020204030204" pitchFamily="49" charset="0"/>
              </a:rPr>
              <a:t>"</a:t>
            </a:r>
            <a:br>
              <a:rPr lang="en-IN" sz="2400" dirty="0"/>
            </a:br>
            <a:r>
              <a:rPr lang="en-IN" sz="2400" b="0" i="0" dirty="0">
                <a:solidFill>
                  <a:srgbClr val="000000"/>
                </a:solidFill>
                <a:effectLst/>
                <a:latin typeface="Consolas" panose="020B0609020204030204" pitchFamily="49" charset="0"/>
              </a:rPr>
              <a:t>)</a:t>
            </a:r>
            <a:br>
              <a:rPr lang="en-IN" sz="2400" dirty="0"/>
            </a:br>
            <a:br>
              <a:rPr lang="en-IN" sz="2400" dirty="0"/>
            </a:br>
            <a:r>
              <a:rPr lang="en-IN" sz="2400" b="0" i="0" dirty="0" err="1">
                <a:solidFill>
                  <a:srgbClr val="000000"/>
                </a:solidFill>
                <a:effectLst/>
                <a:latin typeface="Consolas" panose="020B0609020204030204" pitchFamily="49" charset="0"/>
              </a:rPr>
              <a:t>mycursor</a:t>
            </a:r>
            <a:r>
              <a:rPr lang="en-IN" sz="2400" b="0" i="0" dirty="0">
                <a:solidFill>
                  <a:srgbClr val="000000"/>
                </a:solidFill>
                <a:effectLst/>
                <a:latin typeface="Consolas" panose="020B0609020204030204" pitchFamily="49" charset="0"/>
              </a:rPr>
              <a:t> = </a:t>
            </a:r>
            <a:r>
              <a:rPr lang="en-IN" sz="2400" b="0" i="0" dirty="0" err="1">
                <a:solidFill>
                  <a:srgbClr val="000000"/>
                </a:solidFill>
                <a:effectLst/>
                <a:latin typeface="Consolas" panose="020B0609020204030204" pitchFamily="49" charset="0"/>
              </a:rPr>
              <a:t>mydb.cursor</a:t>
            </a:r>
            <a:r>
              <a:rPr lang="en-IN" sz="2400" b="0" i="0" dirty="0">
                <a:solidFill>
                  <a:srgbClr val="000000"/>
                </a:solidFill>
                <a:effectLst/>
                <a:latin typeface="Consolas" panose="020B0609020204030204" pitchFamily="49" charset="0"/>
              </a:rPr>
              <a:t>()</a:t>
            </a:r>
            <a:br>
              <a:rPr lang="en-IN" sz="2400" dirty="0"/>
            </a:br>
            <a:br>
              <a:rPr lang="en-IN" sz="2400" dirty="0"/>
            </a:br>
            <a:r>
              <a:rPr lang="en-IN" sz="2400" b="0" i="0" dirty="0" err="1">
                <a:solidFill>
                  <a:srgbClr val="000000"/>
                </a:solidFill>
                <a:effectLst/>
                <a:latin typeface="Consolas" panose="020B0609020204030204" pitchFamily="49" charset="0"/>
              </a:rPr>
              <a:t>mycursor.execute</a:t>
            </a:r>
            <a:r>
              <a:rPr lang="en-IN" sz="2400" b="0" i="0" dirty="0">
                <a:solidFill>
                  <a:srgbClr val="000000"/>
                </a:solidFill>
                <a:effectLst/>
                <a:latin typeface="Consolas" panose="020B0609020204030204" pitchFamily="49" charset="0"/>
              </a:rPr>
              <a:t>(</a:t>
            </a:r>
            <a:r>
              <a:rPr lang="en-IN" sz="2400" b="0" i="0" dirty="0">
                <a:solidFill>
                  <a:srgbClr val="A52A2A"/>
                </a:solidFill>
                <a:effectLst/>
                <a:latin typeface="Consolas" panose="020B0609020204030204" pitchFamily="49" charset="0"/>
              </a:rPr>
              <a:t>"CREATE DATABASE </a:t>
            </a:r>
            <a:r>
              <a:rPr lang="en-IN" sz="2400" b="0" i="0" dirty="0" err="1">
                <a:solidFill>
                  <a:srgbClr val="A52A2A"/>
                </a:solidFill>
                <a:effectLst/>
                <a:latin typeface="Consolas" panose="020B0609020204030204" pitchFamily="49" charset="0"/>
              </a:rPr>
              <a:t>mydatabase</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a:t>
            </a:r>
            <a:endParaRPr lang="en-IN" dirty="0"/>
          </a:p>
        </p:txBody>
      </p:sp>
      <p:sp>
        <p:nvSpPr>
          <p:cNvPr id="90" name="Google Shape;90;p44"/>
          <p:cNvSpPr txBox="1"/>
          <p:nvPr/>
        </p:nvSpPr>
        <p:spPr>
          <a:xfrm>
            <a:off x="886212" y="1377668"/>
            <a:ext cx="10947400" cy="756730"/>
          </a:xfrm>
          <a:prstGeom prst="rect">
            <a:avLst/>
          </a:prstGeom>
          <a:noFill/>
          <a:ln>
            <a:noFill/>
          </a:ln>
        </p:spPr>
        <p:txBody>
          <a:bodyPr spcFirstLastPara="1" wrap="square" lIns="16925" tIns="16925" rIns="16925" bIns="16925" anchor="t" anchorCtr="0">
            <a:noAutofit/>
          </a:bodyPr>
          <a:lstStyle/>
          <a:p>
            <a:pPr>
              <a:buSzPts val="1400"/>
            </a:pPr>
            <a:r>
              <a:rPr lang="en-IN" sz="2800" b="0" i="0" dirty="0">
                <a:solidFill>
                  <a:srgbClr val="000000"/>
                </a:solidFill>
                <a:effectLst/>
                <a:latin typeface="Segoe UI" panose="020B0502040204020203" pitchFamily="34" charset="0"/>
              </a:rPr>
              <a:t>Creating a Database</a:t>
            </a:r>
            <a:endParaRPr dirty="0"/>
          </a:p>
        </p:txBody>
      </p:sp>
      <p:sp>
        <p:nvSpPr>
          <p:cNvPr id="91" name="Google Shape;91;p44"/>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DO NOT WRITE ANYTHING</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HERE. LEAVE THIS SPACE FOR</a:t>
            </a:r>
            <a:endParaRPr/>
          </a:p>
          <a:p>
            <a:pPr marL="0" marR="0" lvl="0" indent="0" algn="ctr" rtl="0">
              <a:lnSpc>
                <a:spcPct val="100000"/>
              </a:lnSpc>
              <a:spcBef>
                <a:spcPts val="0"/>
              </a:spcBef>
              <a:spcAft>
                <a:spcPts val="0"/>
              </a:spcAft>
              <a:buNone/>
            </a:pPr>
            <a:r>
              <a:rPr lang="en-IN" sz="1400" b="1" i="0" u="none" strike="noStrike" cap="none">
                <a:solidFill>
                  <a:schemeClr val="lt1"/>
                </a:solidFill>
                <a:latin typeface="Calibri"/>
                <a:ea typeface="Calibri"/>
                <a:cs typeface="Calibri"/>
                <a:sym typeface="Calibri"/>
              </a:rPr>
              <a:t> WEBCAM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622300" y="457202"/>
            <a:ext cx="10947400" cy="75673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dirty="0">
                <a:latin typeface="Calibri"/>
                <a:ea typeface="Calibri"/>
                <a:cs typeface="Calibri"/>
                <a:sym typeface="Calibri"/>
              </a:rPr>
              <a:t>5 min break</a:t>
            </a:r>
            <a:endParaRPr sz="3200" dirty="0">
              <a:solidFill>
                <a:schemeClr val="dk1"/>
              </a:solidFill>
              <a:latin typeface="Calibri"/>
              <a:ea typeface="Calibri"/>
              <a:cs typeface="Calibri"/>
              <a:sym typeface="Calibri"/>
            </a:endParaRPr>
          </a:p>
        </p:txBody>
      </p:sp>
      <p:sp>
        <p:nvSpPr>
          <p:cNvPr id="54" name="Google Shape;54;p39"/>
          <p:cNvSpPr/>
          <p:nvPr/>
        </p:nvSpPr>
        <p:spPr>
          <a:xfrm>
            <a:off x="9581211" y="5635599"/>
            <a:ext cx="2363147"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0" i="0" u="none" strike="noStrike" cap="none" dirty="0">
              <a:solidFill>
                <a:srgbClr val="000000"/>
              </a:solidFill>
              <a:latin typeface="Arial"/>
              <a:ea typeface="Arial"/>
              <a:cs typeface="Arial"/>
              <a:sym typeface="Arial"/>
            </a:endParaRPr>
          </a:p>
        </p:txBody>
      </p:sp>
      <p:sp>
        <p:nvSpPr>
          <p:cNvPr id="55" name="Google Shape;55;p39"/>
          <p:cNvSpPr txBox="1"/>
          <p:nvPr/>
        </p:nvSpPr>
        <p:spPr>
          <a:xfrm>
            <a:off x="622300" y="1707884"/>
            <a:ext cx="10947400" cy="4297047"/>
          </a:xfrm>
          <a:prstGeom prst="rect">
            <a:avLst/>
          </a:prstGeom>
          <a:noFill/>
          <a:ln>
            <a:noFill/>
          </a:ln>
        </p:spPr>
        <p:txBody>
          <a:bodyPr spcFirstLastPara="1" wrap="square" lIns="16925" tIns="16925" rIns="16925" bIns="16925" anchor="t" anchorCtr="0">
            <a:noAutofit/>
          </a:bodyPr>
          <a:lstStyle/>
          <a:p>
            <a:pPr marL="546100" marR="0" lvl="0" indent="-457200" algn="l" rtl="0">
              <a:lnSpc>
                <a:spcPct val="150000"/>
              </a:lnSpc>
              <a:spcBef>
                <a:spcPts val="0"/>
              </a:spcBef>
              <a:spcAft>
                <a:spcPts val="0"/>
              </a:spcAft>
              <a:buClr>
                <a:srgbClr val="000000"/>
              </a:buClr>
              <a:buSzPct val="100000"/>
              <a:buFont typeface="Arial" panose="020B0604020202020204" pitchFamily="34" charset="0"/>
              <a:buChar char="•"/>
            </a:pPr>
            <a:r>
              <a:rPr lang="en-US" sz="2400" dirty="0">
                <a:latin typeface="Calibri"/>
                <a:ea typeface="Calibri"/>
                <a:cs typeface="Calibri"/>
                <a:sym typeface="Calibri"/>
              </a:rPr>
              <a:t>This a 5 min break for you</a:t>
            </a:r>
          </a:p>
          <a:p>
            <a:pPr marL="546100" marR="0" lvl="0" indent="-457200" algn="l" rtl="0">
              <a:lnSpc>
                <a:spcPct val="150000"/>
              </a:lnSpc>
              <a:spcBef>
                <a:spcPts val="0"/>
              </a:spcBef>
              <a:spcAft>
                <a:spcPts val="0"/>
              </a:spcAft>
              <a:buClr>
                <a:srgbClr val="000000"/>
              </a:buClr>
              <a:buSzPct val="100000"/>
              <a:buFont typeface="Arial" panose="020B0604020202020204" pitchFamily="34" charset="0"/>
              <a:buChar char="•"/>
            </a:pPr>
            <a:r>
              <a:rPr lang="en-US" sz="2400" b="0" i="0" u="none" strike="noStrike" cap="none" dirty="0">
                <a:solidFill>
                  <a:srgbClr val="000000"/>
                </a:solidFill>
                <a:latin typeface="Calibri"/>
                <a:ea typeface="Calibri"/>
                <a:cs typeface="Calibri"/>
                <a:sym typeface="Calibri"/>
              </a:rPr>
              <a:t>Have a glass of water</a:t>
            </a:r>
          </a:p>
          <a:p>
            <a:pPr marL="546100" marR="0" lvl="0" indent="-457200" algn="l" rtl="0">
              <a:lnSpc>
                <a:spcPct val="150000"/>
              </a:lnSpc>
              <a:spcBef>
                <a:spcPts val="0"/>
              </a:spcBef>
              <a:spcAft>
                <a:spcPts val="0"/>
              </a:spcAft>
              <a:buClr>
                <a:srgbClr val="000000"/>
              </a:buClr>
              <a:buSzPct val="100000"/>
              <a:buFont typeface="Arial" panose="020B0604020202020204" pitchFamily="34" charset="0"/>
              <a:buChar char="•"/>
            </a:pPr>
            <a:r>
              <a:rPr lang="en-US" sz="2400" dirty="0">
                <a:latin typeface="Calibri"/>
                <a:ea typeface="Calibri"/>
                <a:cs typeface="Calibri"/>
                <a:sym typeface="Calibri"/>
              </a:rPr>
              <a:t>T</a:t>
            </a:r>
            <a:r>
              <a:rPr lang="en-US" sz="2400" b="0" i="0" u="none" strike="noStrike" cap="none" dirty="0">
                <a:solidFill>
                  <a:srgbClr val="000000"/>
                </a:solidFill>
                <a:latin typeface="Calibri"/>
                <a:ea typeface="Calibri"/>
                <a:cs typeface="Calibri"/>
                <a:sym typeface="Calibri"/>
              </a:rPr>
              <a:t>ake a deep breath</a:t>
            </a:r>
          </a:p>
          <a:p>
            <a:pPr marL="546100" marR="0" lvl="0" indent="-457200" algn="l" rtl="0">
              <a:lnSpc>
                <a:spcPct val="150000"/>
              </a:lnSpc>
              <a:spcBef>
                <a:spcPts val="0"/>
              </a:spcBef>
              <a:spcAft>
                <a:spcPts val="0"/>
              </a:spcAft>
              <a:buClr>
                <a:srgbClr val="000000"/>
              </a:buClr>
              <a:buSzPct val="100000"/>
              <a:buFont typeface="Arial" panose="020B0604020202020204" pitchFamily="34" charset="0"/>
              <a:buChar char="•"/>
            </a:pPr>
            <a:r>
              <a:rPr lang="en-US" sz="2400" dirty="0">
                <a:latin typeface="Calibri"/>
                <a:ea typeface="Calibri"/>
                <a:cs typeface="Calibri"/>
                <a:sym typeface="Calibri"/>
              </a:rPr>
              <a:t>Note down any doubt you have till now</a:t>
            </a:r>
          </a:p>
          <a:p>
            <a:pPr marL="546100" marR="0" lvl="0" indent="-457200" algn="l" rtl="0">
              <a:lnSpc>
                <a:spcPct val="150000"/>
              </a:lnSpc>
              <a:spcBef>
                <a:spcPts val="0"/>
              </a:spcBef>
              <a:spcAft>
                <a:spcPts val="0"/>
              </a:spcAft>
              <a:buClr>
                <a:srgbClr val="000000"/>
              </a:buClr>
              <a:buSzPct val="100000"/>
              <a:buFont typeface="Arial" panose="020B0604020202020204" pitchFamily="34" charset="0"/>
              <a:buChar char="•"/>
            </a:pPr>
            <a:r>
              <a:rPr lang="en-US" sz="2400" b="0" i="0" u="none" strike="noStrike" cap="none" dirty="0">
                <a:solidFill>
                  <a:srgbClr val="000000"/>
                </a:solidFill>
                <a:latin typeface="Calibri"/>
                <a:ea typeface="Calibri"/>
                <a:cs typeface="Calibri"/>
                <a:sym typeface="Calibri"/>
              </a:rPr>
              <a:t>Join back</a:t>
            </a:r>
            <a:endParaRPr lang="en-IN" sz="2400" b="0" i="0" u="none" strike="noStrike" cap="none" dirty="0">
              <a:solidFill>
                <a:srgbClr val="000000"/>
              </a:solidFill>
              <a:latin typeface="Calibri"/>
              <a:ea typeface="Calibri"/>
              <a:cs typeface="Calibri"/>
              <a:sym typeface="Calibri"/>
            </a:endParaRPr>
          </a:p>
          <a:p>
            <a:pPr marL="431800" marR="0" lvl="0" indent="-342900" algn="l" rtl="0">
              <a:lnSpc>
                <a:spcPct val="150000"/>
              </a:lnSpc>
              <a:spcBef>
                <a:spcPts val="0"/>
              </a:spcBef>
              <a:spcAft>
                <a:spcPts val="0"/>
              </a:spcAft>
              <a:buClr>
                <a:srgbClr val="000000"/>
              </a:buClr>
              <a:buSzPct val="100000"/>
              <a:buFont typeface="Arial" panose="020B0604020202020204" pitchFamily="34" charset="0"/>
              <a:buChar char="•"/>
            </a:pPr>
            <a:endParaRPr sz="2400" b="0" i="0" u="none" strike="noStrike" cap="none" dirty="0">
              <a:solidFill>
                <a:srgbClr val="000000"/>
              </a:solidFill>
              <a:latin typeface="Calibri"/>
              <a:ea typeface="Calibri"/>
              <a:cs typeface="Calibri"/>
              <a:sym typeface="Calibri"/>
            </a:endParaRPr>
          </a:p>
          <a:p>
            <a:pPr marL="431800" marR="0" lvl="0" indent="-342900" algn="l" rtl="0">
              <a:lnSpc>
                <a:spcPct val="150000"/>
              </a:lnSpc>
              <a:spcBef>
                <a:spcPts val="0"/>
              </a:spcBef>
              <a:spcAft>
                <a:spcPts val="0"/>
              </a:spcAft>
              <a:buClr>
                <a:srgbClr val="000000"/>
              </a:buClr>
              <a:buSzPct val="100000"/>
              <a:buFont typeface="Arial" panose="020B0604020202020204" pitchFamily="34" charset="0"/>
              <a:buChar char="•"/>
            </a:pPr>
            <a:endParaRPr sz="2400" b="0" i="0" u="none" strike="noStrike" cap="none" dirty="0">
              <a:solidFill>
                <a:srgbClr val="000000"/>
              </a:solidFill>
              <a:latin typeface="Calibri"/>
              <a:ea typeface="Calibri"/>
              <a:cs typeface="Calibri"/>
              <a:sym typeface="Calibri"/>
            </a:endParaRPr>
          </a:p>
          <a:p>
            <a:pPr marL="431800" marR="0" lvl="0" indent="-342900" algn="l" rtl="0">
              <a:lnSpc>
                <a:spcPct val="150000"/>
              </a:lnSpc>
              <a:spcBef>
                <a:spcPts val="0"/>
              </a:spcBef>
              <a:spcAft>
                <a:spcPts val="0"/>
              </a:spcAft>
              <a:buClr>
                <a:srgbClr val="000000"/>
              </a:buClr>
              <a:buSzPct val="100000"/>
              <a:buFont typeface="Arial" panose="020B0604020202020204" pitchFamily="34" charset="0"/>
              <a:buChar char="•"/>
            </a:pPr>
            <a:endParaRPr sz="2400" b="0" i="0" u="none" strike="noStrike" cap="none" dirty="0">
              <a:solidFill>
                <a:srgbClr val="000000"/>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9095909" y="1707884"/>
            <a:ext cx="1666875" cy="2743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ive Session PPT" id="{F96FE8B6-B0C7-EE42-93B6-4026904A6DD7}" vid="{E336B379-D995-6548-9469-A54FF28D9F9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55</TotalTime>
  <Words>312</Words>
  <Application>Microsoft Macintosh PowerPoint</Application>
  <PresentationFormat>Widescreen</PresentationFormat>
  <Paragraphs>41</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Calibri</vt:lpstr>
      <vt:lpstr>Segoe UI</vt:lpstr>
      <vt:lpstr>Candara</vt:lpstr>
      <vt:lpstr>Corbel</vt:lpstr>
      <vt:lpstr>Arial</vt:lpstr>
      <vt:lpstr>Consolas</vt:lpstr>
      <vt:lpstr>Nunito</vt:lpstr>
      <vt:lpstr>Georgia</vt:lpstr>
      <vt:lpstr>Office Theme</vt:lpstr>
      <vt:lpstr>PowerPoint Presentation</vt:lpstr>
      <vt:lpstr>Agenda</vt:lpstr>
      <vt:lpstr>SQL with Python</vt:lpstr>
      <vt:lpstr>Most common databases for Python </vt:lpstr>
      <vt:lpstr>Python MySQL Create Database</vt:lpstr>
      <vt:lpstr>5 min 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Renukadevi Palaniswamy</dc:creator>
  <cp:lastModifiedBy>Renukadevi Palaniswamy</cp:lastModifiedBy>
  <cp:revision>3</cp:revision>
  <dcterms:created xsi:type="dcterms:W3CDTF">2023-10-14T04:12:41Z</dcterms:created>
  <dcterms:modified xsi:type="dcterms:W3CDTF">2023-10-16T07:54:21Z</dcterms:modified>
</cp:coreProperties>
</file>