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2" r:id="rId5"/>
    <p:sldId id="258" r:id="rId6"/>
    <p:sldId id="259" r:id="rId7"/>
    <p:sldId id="260" r:id="rId8"/>
    <p:sldId id="261" r:id="rId9"/>
    <p:sldId id="270" r:id="rId10"/>
    <p:sldId id="271" r:id="rId11"/>
    <p:sldId id="262" r:id="rId12"/>
    <p:sldId id="285" r:id="rId13"/>
    <p:sldId id="286" r:id="rId14"/>
    <p:sldId id="287" r:id="rId15"/>
    <p:sldId id="289" r:id="rId16"/>
    <p:sldId id="264" r:id="rId17"/>
    <p:sldId id="265" r:id="rId18"/>
    <p:sldId id="269" r:id="rId19"/>
    <p:sldId id="263" r:id="rId20"/>
    <p:sldId id="26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29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DC508DF2-1DF0-417E-8BCE-CDEC3916C606}" type="datetimeFigureOut">
              <a:rPr lang="en-US" smtClean="0"/>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30C0D469-722B-42BE-AF78-C6E762DDC78A}"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C508DF2-1DF0-417E-8BCE-CDEC3916C60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C0D469-722B-42BE-AF78-C6E762DDC78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DC508DF2-1DF0-417E-8BCE-CDEC3916C60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C0D469-722B-42BE-AF78-C6E762DDC78A}"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DC508DF2-1DF0-417E-8BCE-CDEC3916C60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C0D469-722B-42BE-AF78-C6E762DDC78A}"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DC508DF2-1DF0-417E-8BCE-CDEC3916C60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C0D469-722B-42BE-AF78-C6E762DDC78A}"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endParaRPr lang="en-US" smtClean="0"/>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DC508DF2-1DF0-417E-8BCE-CDEC3916C60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C0D469-722B-42BE-AF78-C6E762DDC78A}"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endParaRPr lang="en-US" smtClean="0"/>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DC508DF2-1DF0-417E-8BCE-CDEC3916C60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C0D469-722B-42BE-AF78-C6E762DDC78A}"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DC508DF2-1DF0-417E-8BCE-CDEC3916C60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C0D469-722B-42BE-AF78-C6E762DDC78A}" type="slidenum">
              <a:rPr lang="en-US" smtClean="0"/>
            </a:fld>
            <a:endParaRPr lang="en-US"/>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DC508DF2-1DF0-417E-8BCE-CDEC3916C60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C0D469-722B-42BE-AF78-C6E762DDC78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DC508DF2-1DF0-417E-8BCE-CDEC3916C60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C0D469-722B-42BE-AF78-C6E762DDC78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DC508DF2-1DF0-417E-8BCE-CDEC3916C60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C0D469-722B-42BE-AF78-C6E762DDC78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DC508DF2-1DF0-417E-8BCE-CDEC3916C60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C0D469-722B-42BE-AF78-C6E762DDC78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DC508DF2-1DF0-417E-8BCE-CDEC3916C606}"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C0D469-722B-42BE-AF78-C6E762DDC78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C508DF2-1DF0-417E-8BCE-CDEC3916C606}"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C0D469-722B-42BE-AF78-C6E762DDC78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DC508DF2-1DF0-417E-8BCE-CDEC3916C606}"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C0D469-722B-42BE-AF78-C6E762DDC78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C508DF2-1DF0-417E-8BCE-CDEC3916C60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C0D469-722B-42BE-AF78-C6E762DDC78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C508DF2-1DF0-417E-8BCE-CDEC3916C60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C0D469-722B-42BE-AF78-C6E762DDC78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C508DF2-1DF0-417E-8BCE-CDEC3916C606}" type="datetimeFigureOut">
              <a:rPr lang="en-US" smtClean="0"/>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0C0D469-722B-42BE-AF78-C6E762DDC78A}"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panose="020B0604020202020204"/>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panose="020B0604020202020204"/>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panose="020B0604020202020204"/>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8.jpeg"/><Relationship Id="rId1" Type="http://schemas.openxmlformats.org/officeDocument/2006/relationships/image" Target="../media/image17.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2476500"/>
          </a:xfrm>
        </p:spPr>
        <p:txBody>
          <a:bodyPr>
            <a:normAutofit/>
          </a:bodyPr>
          <a:lstStyle/>
          <a:p>
            <a:r>
              <a:rPr lang="en-US" dirty="0"/>
              <a:t>Programming Paradigms and </a:t>
            </a:r>
            <a:r>
              <a:rPr lang="en-US" dirty="0" smtClean="0"/>
              <a:t>Languages-</a:t>
            </a:r>
            <a:br>
              <a:rPr lang="en-US" dirty="0" smtClean="0"/>
            </a:br>
            <a:r>
              <a:rPr lang="en-US" dirty="0" smtClean="0">
                <a:solidFill>
                  <a:srgbClr val="FF0000"/>
                </a:solidFill>
              </a:rPr>
              <a:t>Recursion</a:t>
            </a:r>
            <a:endParaRPr lang="en-US" dirty="0">
              <a:solidFill>
                <a:srgbClr val="FF0000"/>
              </a:solidFill>
            </a:endParaRPr>
          </a:p>
        </p:txBody>
      </p:sp>
      <p:sp>
        <p:nvSpPr>
          <p:cNvPr id="3" name="Subtitle 2"/>
          <p:cNvSpPr>
            <a:spLocks noGrp="1"/>
          </p:cNvSpPr>
          <p:nvPr>
            <p:ph type="subTitle" idx="1"/>
          </p:nvPr>
        </p:nvSpPr>
        <p:spPr>
          <a:xfrm>
            <a:off x="7404100" y="5702300"/>
            <a:ext cx="4787900" cy="1155700"/>
          </a:xfrm>
        </p:spPr>
        <p:txBody>
          <a:bodyPr/>
          <a:lstStyle/>
          <a:p>
            <a:r>
              <a:rPr lang="en-US" sz="2800" dirty="0" smtClean="0"/>
              <a:t>Rovshan Ahmadli</a:t>
            </a:r>
            <a:endParaRPr lang="en-US" sz="2800" dirty="0" smtClean="0"/>
          </a:p>
          <a:p>
            <a:r>
              <a:rPr lang="en-US" sz="2800" dirty="0" smtClean="0"/>
              <a:t>Rashad Mahmudov</a:t>
            </a:r>
            <a:r>
              <a:rPr lang="en-US" dirty="0" smtClean="0"/>
              <a:t> </a:t>
            </a:r>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3251200"/>
            <a:ext cx="7061200" cy="36068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fibonacci numbers with Recursion</a:t>
            </a:r>
            <a:endParaRPr lang="en-US"/>
          </a:p>
        </p:txBody>
      </p:sp>
      <p:sp>
        <p:nvSpPr>
          <p:cNvPr id="3" name="Content Placeholder 2"/>
          <p:cNvSpPr>
            <a:spLocks noGrp="1"/>
          </p:cNvSpPr>
          <p:nvPr>
            <p:ph idx="1"/>
          </p:nvPr>
        </p:nvSpPr>
        <p:spPr/>
        <p:txBody>
          <a:bodyPr>
            <a:normAutofit lnSpcReduction="10000"/>
          </a:bodyPr>
          <a:lstStyle/>
          <a:p>
            <a:r>
              <a:rPr lang="en-US"/>
              <a:t>Recursion is actually a way of defining functions in which the function is applied inside its own definition. Definitions in mathematics are often given recursively. For instance, the fibonacci sequence is defined recursively.</a:t>
            </a:r>
            <a:endParaRPr lang="en-US"/>
          </a:p>
          <a:p>
            <a:r>
              <a:rPr lang="en-US"/>
              <a:t>First, we define the first two fibonacci numbers non-recursively. We say that F(0) = 0 and F(1) = 1, meaning that the 0th and 1st fibonacci numbers are 0 and 1, respectively. Then we say that for any other natural number, that fibonacci number is the sum of the previous two fibonacci numbers. So F(n) = F(n-1) + F(n-2). That way, F(3) is F(2) + F(1), which is (F(1) + F(0)) + F(1). </a:t>
            </a:r>
            <a:endParaRPr lang="en-US"/>
          </a:p>
          <a:p>
            <a:r>
              <a:rPr lang="en-US"/>
              <a:t>Because we've now come down to only non-recursively defined fibonacci numbers, we can safely say that F(3) is 2. Having an element or two in a recursion definition defined non-recursively (like F(0) and F(1) here) is also called the </a:t>
            </a:r>
            <a:r>
              <a:rPr lang="en-US" b="1"/>
              <a:t>edge condition</a:t>
            </a:r>
            <a:r>
              <a:rPr lang="en-US"/>
              <a:t> and is important if you want your recursive function to terminate. If we hadn't defined F(0) and F(1) non recursively, you'd never get a solution any number because you'd reach 0 and then you'd go into negative numbers. All of a sudden, you'd be saying that F(-2000) is F(-2001) + F(-2002) and there still wouldn't be an end in sight!</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sym typeface="+mn-ea"/>
              </a:rPr>
              <a:t>Maximum awesome</a:t>
            </a:r>
            <a:endParaRPr lang="en-US"/>
          </a:p>
        </p:txBody>
      </p:sp>
      <p:sp>
        <p:nvSpPr>
          <p:cNvPr id="3" name="Content Placeholder 2"/>
          <p:cNvSpPr>
            <a:spLocks noGrp="1"/>
          </p:cNvSpPr>
          <p:nvPr>
            <p:ph idx="1"/>
          </p:nvPr>
        </p:nvSpPr>
        <p:spPr>
          <a:xfrm>
            <a:off x="685800" y="1737995"/>
            <a:ext cx="10131425" cy="3135630"/>
          </a:xfrm>
        </p:spPr>
        <p:txBody>
          <a:bodyPr>
            <a:normAutofit lnSpcReduction="10000"/>
          </a:bodyPr>
          <a:p>
            <a:r>
              <a:rPr lang="en-US"/>
              <a:t>The maximum function takes a list of things that can be ordered (e.g. instances of the Ord typeclass) and returns the biggest of them. Think about how you'd implement that in an imperative fashion. You'd probably set up a variable to hold the maximum value so far and then you'd loop through the elements of a list and if an element is bigger than then the current maximum value, you'd replace it with that element. The maximum value that remains at the end is the result.  That's quite a lot of words to describe such a simple algorithm!</a:t>
            </a:r>
            <a:endParaRPr lang="en-US"/>
          </a:p>
          <a:p>
            <a:r>
              <a:rPr lang="en-US"/>
              <a:t>Now let's see how we'd define it recursively. We could first set up an edge condition and say that the maximum of a singleton list is equal to the only element in it. Then we can say that the maximum of a longer list is the head if the head is bigger than the maximum of the tail. If the maximum of the tail is bigger, well, then it's the maximum of the tail. That's it! Now let's implement that in Haskell.</a:t>
            </a:r>
            <a:endParaRPr lang="en-US"/>
          </a:p>
        </p:txBody>
      </p:sp>
      <p:pic>
        <p:nvPicPr>
          <p:cNvPr id="7" name="Picture 6" descr="SharedScreenshot"/>
          <p:cNvPicPr>
            <a:picLocks noChangeAspect="1"/>
          </p:cNvPicPr>
          <p:nvPr/>
        </p:nvPicPr>
        <p:blipFill>
          <a:blip r:embed="rId1"/>
          <a:srcRect r="526"/>
          <a:stretch>
            <a:fillRect/>
          </a:stretch>
        </p:blipFill>
        <p:spPr>
          <a:xfrm>
            <a:off x="1068070" y="4793615"/>
            <a:ext cx="9482455" cy="17145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sym typeface="+mn-ea"/>
              </a:rPr>
              <a:t>Maximum awesome</a:t>
            </a:r>
            <a:endParaRPr lang="en-US"/>
          </a:p>
        </p:txBody>
      </p:sp>
      <p:sp>
        <p:nvSpPr>
          <p:cNvPr id="3" name="Content Placeholder 2"/>
          <p:cNvSpPr>
            <a:spLocks noGrp="1"/>
          </p:cNvSpPr>
          <p:nvPr>
            <p:ph idx="1"/>
          </p:nvPr>
        </p:nvSpPr>
        <p:spPr>
          <a:xfrm>
            <a:off x="743586" y="1423247"/>
            <a:ext cx="10131425" cy="3649133"/>
          </a:xfrm>
        </p:spPr>
        <p:txBody>
          <a:bodyPr>
            <a:normAutofit/>
          </a:bodyPr>
          <a:p>
            <a:r>
              <a:rPr lang="en-US"/>
              <a:t>As you can see, pattern matching goes great with recursion! Most imperative languages don't have pattern matching so you have to make a lot of if else statements to test for edge conditions. Here, we simply put them out as patterns. So the first edge condition says that if the list is empty, crash! Makes sense because what's the maximum of an empty list? I don't know. The second pattern also lays out an edge condition. It says that if it's the singleton list, just give back the only element.</a:t>
            </a:r>
            <a:endParaRPr lang="en-US"/>
          </a:p>
          <a:p>
            <a:r>
              <a:rPr lang="en-US"/>
              <a:t>Now the third pattern is where the action happens. We use pattern matching to split a list into a head and a tail. This is a very common idiom when doing recursion with lists, so get used to it. We use a where binding to define maxTail as the maximum of the rest of the list. Then we check if the head is greater than the maximum of the rest of the list. If it is, we return the head. Otherwise, we return the maximum of the rest of the list.</a:t>
            </a:r>
            <a:endParaRPr lang="en-US"/>
          </a:p>
        </p:txBody>
      </p:sp>
      <p:pic>
        <p:nvPicPr>
          <p:cNvPr id="4" name="Picture 3" descr="SharedScreenshot"/>
          <p:cNvPicPr>
            <a:picLocks noChangeAspect="1"/>
          </p:cNvPicPr>
          <p:nvPr/>
        </p:nvPicPr>
        <p:blipFill>
          <a:blip r:embed="rId1"/>
          <a:srcRect r="526"/>
          <a:stretch>
            <a:fillRect/>
          </a:stretch>
        </p:blipFill>
        <p:spPr>
          <a:xfrm>
            <a:off x="1068070" y="4793615"/>
            <a:ext cx="9482455" cy="17145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sym typeface="+mn-ea"/>
              </a:rPr>
              <a:t>Maximum awesome</a:t>
            </a:r>
            <a:endParaRPr lang="en-US"/>
          </a:p>
        </p:txBody>
      </p:sp>
      <p:sp>
        <p:nvSpPr>
          <p:cNvPr id="3" name="Content Placeholder 2"/>
          <p:cNvSpPr>
            <a:spLocks noGrp="1"/>
          </p:cNvSpPr>
          <p:nvPr>
            <p:ph idx="1"/>
          </p:nvPr>
        </p:nvSpPr>
        <p:spPr>
          <a:xfrm>
            <a:off x="685801" y="1532467"/>
            <a:ext cx="10131425" cy="3649133"/>
          </a:xfrm>
        </p:spPr>
        <p:txBody>
          <a:bodyPr/>
          <a:p>
            <a:r>
              <a:rPr lang="en-US"/>
              <a:t>Let's take an example list of numbers and check out how this would work on them: [2,5,1]. If we call maximum' on that, the first two patterns won't match. The third one will and the list is split into 2 and [5,1]. The where clause wants to know the maximum of [5,1], so we follow that route. It matches the third pattern again and [5,1] is split into 5 and [1]. Again, the where clause wants to know the maximum of [1]. Because that's the edge condition, it returns 1. Finally! So going up one step, comparing 5 to the maximum of [1] (which is 1), we obviously get back 5. So now we know that the maximum of [5,1] is 5. We go up one step again where we had 2 and [5,1]. Comparing 2 with the maximum of [5,1], which is 5, we choose 5.</a:t>
            </a:r>
            <a:endParaRPr lang="en-US"/>
          </a:p>
        </p:txBody>
      </p:sp>
      <p:pic>
        <p:nvPicPr>
          <p:cNvPr id="5" name="Picture 4" descr="SharedScreenshot1"/>
          <p:cNvPicPr>
            <a:picLocks noChangeAspect="1"/>
          </p:cNvPicPr>
          <p:nvPr/>
        </p:nvPicPr>
        <p:blipFill>
          <a:blip r:embed="rId1"/>
          <a:stretch>
            <a:fillRect/>
          </a:stretch>
        </p:blipFill>
        <p:spPr>
          <a:xfrm>
            <a:off x="1064895" y="4792980"/>
            <a:ext cx="9494520" cy="11049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function max</a:t>
            </a:r>
            <a:endParaRPr lang="en-US"/>
          </a:p>
        </p:txBody>
      </p:sp>
      <p:sp>
        <p:nvSpPr>
          <p:cNvPr id="3" name="Content Placeholder 2"/>
          <p:cNvSpPr>
            <a:spLocks noGrp="1"/>
          </p:cNvSpPr>
          <p:nvPr>
            <p:ph idx="1"/>
          </p:nvPr>
        </p:nvSpPr>
        <p:spPr>
          <a:xfrm>
            <a:off x="685800" y="1550035"/>
            <a:ext cx="10131425" cy="2341880"/>
          </a:xfrm>
        </p:spPr>
        <p:txBody>
          <a:bodyPr/>
          <a:p>
            <a:r>
              <a:rPr lang="en-US">
                <a:sym typeface="+mn-ea"/>
              </a:rPr>
              <a:t>An even clearer way to write this function is to use max. If you remember, max is a function that takes two numbers and returns the bigger of them. </a:t>
            </a:r>
            <a:endParaRPr lang="en-US"/>
          </a:p>
          <a:p>
            <a:r>
              <a:rPr lang="en-US"/>
              <a:t>How's that for elegant! In essence, the maximum of a list is the max of the first element and the maximum of the tail.</a:t>
            </a:r>
            <a:endParaRPr lang="en-US"/>
          </a:p>
        </p:txBody>
      </p:sp>
      <p:pic>
        <p:nvPicPr>
          <p:cNvPr id="4" name="Picture 3" descr="SharedScreenshot2"/>
          <p:cNvPicPr>
            <a:picLocks noChangeAspect="1"/>
          </p:cNvPicPr>
          <p:nvPr/>
        </p:nvPicPr>
        <p:blipFill>
          <a:blip r:embed="rId1"/>
          <a:stretch>
            <a:fillRect/>
          </a:stretch>
        </p:blipFill>
        <p:spPr>
          <a:xfrm>
            <a:off x="2276475" y="3547110"/>
            <a:ext cx="7073900" cy="31692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Quick sort!</a:t>
            </a:r>
            <a:endParaRPr lang="en-US" b="1"/>
          </a:p>
        </p:txBody>
      </p:sp>
      <p:sp>
        <p:nvSpPr>
          <p:cNvPr id="3" name="Content Placeholder 2"/>
          <p:cNvSpPr>
            <a:spLocks noGrp="1"/>
          </p:cNvSpPr>
          <p:nvPr>
            <p:ph idx="1"/>
          </p:nvPr>
        </p:nvSpPr>
        <p:spPr/>
        <p:txBody>
          <a:bodyPr/>
          <a:lstStyle/>
          <a:p>
            <a:r>
              <a:rPr lang="en-US"/>
              <a:t>We have a list of items that can be sorted. Their type is an instance of the Ord typeclass. And now, we want to sort them! There's a very cool algoritm for sorting called quicksort. It's a very clever way of sorting items. While it takes upwards of 10 lines to implement quicksort in imperative languages, the implementation is much shorter and elegant in Haskell. Quicksort has become a sort of poster child for Haskell. Therefore, let's implement it here, even though implementing quicksort in Haskell is considered really cheesy because everyone does it to showcase how elegant Haskell is.</a:t>
            </a:r>
            <a:endParaRPr lang="en-US"/>
          </a:p>
          <a:p>
            <a:r>
              <a:rPr lang="en-US"/>
              <a:t>So, the type signature is going to be quicksort :: (Ord a) =&gt; [a] -&gt; [a]. No surprises there. The edge condition? Empty list, as is expected. A sorted empty list is an empty list. Now here comes the main algorithm: a sorted list is a list that has all the values smaller than (or equal to) the head of the list in front (and those values are sorted), then comes the head of the list in the middle and then come all the values that are bigger than the head (they're also sorted). </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b="1">
                <a:sym typeface="+mn-ea"/>
              </a:rPr>
              <a:t>Quick sort!</a:t>
            </a:r>
            <a:endParaRPr lang="en-US"/>
          </a:p>
        </p:txBody>
      </p:sp>
      <p:sp>
        <p:nvSpPr>
          <p:cNvPr id="3" name="Content Placeholder 2"/>
          <p:cNvSpPr>
            <a:spLocks noGrp="1"/>
          </p:cNvSpPr>
          <p:nvPr>
            <p:ph sz="half" idx="1"/>
          </p:nvPr>
        </p:nvSpPr>
        <p:spPr>
          <a:xfrm>
            <a:off x="685800" y="2294890"/>
            <a:ext cx="10131425" cy="1627505"/>
          </a:xfrm>
        </p:spPr>
        <p:txBody>
          <a:bodyPr/>
          <a:lstStyle/>
          <a:p>
            <a:r>
              <a:rPr lang="en-US"/>
              <a:t>Notice that we said sorted two times in this definition, so we'll probably have to make the recursive call twice! Also notice that we defined it using the verb is to define the algorithm instead of saying do this, do that, then do that .... That's the beauty of functional programming! How are we going to filter the list so that we get only the elements smaller than the head of our list and only elements that are bigger? List comprehensions. So, let's dive in and define this function.</a:t>
            </a:r>
            <a:endParaRPr lang="en-US"/>
          </a:p>
        </p:txBody>
      </p:sp>
      <p:pic>
        <p:nvPicPr>
          <p:cNvPr id="6" name="Picture 5" descr="SharedScreenshot1"/>
          <p:cNvPicPr>
            <a:picLocks noChangeAspect="1"/>
          </p:cNvPicPr>
          <p:nvPr/>
        </p:nvPicPr>
        <p:blipFill>
          <a:blip r:embed="rId1"/>
          <a:srcRect r="575"/>
          <a:stretch>
            <a:fillRect/>
          </a:stretch>
        </p:blipFill>
        <p:spPr>
          <a:xfrm>
            <a:off x="1696720" y="5499735"/>
            <a:ext cx="8788400" cy="1082040"/>
          </a:xfrm>
          <a:prstGeom prst="rect">
            <a:avLst/>
          </a:prstGeom>
        </p:spPr>
      </p:pic>
      <p:pic>
        <p:nvPicPr>
          <p:cNvPr id="8" name="Picture 7" descr="SharedScreenshot"/>
          <p:cNvPicPr>
            <a:picLocks noChangeAspect="1"/>
          </p:cNvPicPr>
          <p:nvPr/>
        </p:nvPicPr>
        <p:blipFill>
          <a:blip r:embed="rId2"/>
          <a:srcRect l="533" r="7300"/>
          <a:stretch>
            <a:fillRect/>
          </a:stretch>
        </p:blipFill>
        <p:spPr>
          <a:xfrm>
            <a:off x="1706245" y="3992880"/>
            <a:ext cx="8778875" cy="151638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sym typeface="+mn-ea"/>
              </a:rPr>
              <a:t>Quick sort!</a:t>
            </a:r>
            <a:endParaRPr lang="en-US"/>
          </a:p>
        </p:txBody>
      </p:sp>
      <p:sp>
        <p:nvSpPr>
          <p:cNvPr id="3" name="Content Placeholder 2"/>
          <p:cNvSpPr>
            <a:spLocks noGrp="1"/>
          </p:cNvSpPr>
          <p:nvPr>
            <p:ph idx="1"/>
          </p:nvPr>
        </p:nvSpPr>
        <p:spPr>
          <a:xfrm>
            <a:off x="685800" y="2141855"/>
            <a:ext cx="5489575" cy="3649345"/>
          </a:xfrm>
        </p:spPr>
        <p:txBody>
          <a:bodyPr>
            <a:normAutofit lnSpcReduction="10000"/>
          </a:bodyPr>
          <a:lstStyle/>
          <a:p>
            <a:pPr algn="just"/>
            <a:r>
              <a:rPr lang="en-US"/>
              <a:t> So if we have, say [5,1,9,4,6,7,3] and we want to sort it, this algorithm will first take the head, which is 5 and then put it in the middle of two lists that are smaller and bigger than it. So at one point, you'll have [1,4,3] ++ [5] ++ [9,6,7]. We know that once the list is sorted completely, the number 5 will stay in the fourth place since there are 3 numbers lower than it and 3 numbers higher than it. Now, if we sort [1,4,3] and [9,6,7], we have a sorted list! We sort the two lists using the same function. Eventually, we'll break it up so much that we reach empty lists and an empty list is already sorted in a way, by virtue of being empty.</a:t>
            </a:r>
            <a:endParaRPr lang="en-US"/>
          </a:p>
        </p:txBody>
      </p:sp>
      <p:pic>
        <p:nvPicPr>
          <p:cNvPr id="4" name="Picture 3" descr="SharedScreenshot2"/>
          <p:cNvPicPr>
            <a:picLocks noChangeAspect="1"/>
          </p:cNvPicPr>
          <p:nvPr/>
        </p:nvPicPr>
        <p:blipFill>
          <a:blip r:embed="rId1"/>
          <a:stretch>
            <a:fillRect/>
          </a:stretch>
        </p:blipFill>
        <p:spPr>
          <a:xfrm>
            <a:off x="6359525" y="2478405"/>
            <a:ext cx="4533900" cy="297561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Conclusion</a:t>
            </a:r>
            <a:endParaRPr lang="en-US"/>
          </a:p>
        </p:txBody>
      </p:sp>
      <p:sp>
        <p:nvSpPr>
          <p:cNvPr id="3" name="Content Placeholder 2"/>
          <p:cNvSpPr>
            <a:spLocks noGrp="1"/>
          </p:cNvSpPr>
          <p:nvPr>
            <p:ph idx="1"/>
          </p:nvPr>
        </p:nvSpPr>
        <p:spPr/>
        <p:txBody>
          <a:bodyPr/>
          <a:lstStyle/>
          <a:p>
            <a:r>
              <a:rPr lang="en-US"/>
              <a:t>Recursion is important to Haskell because unlike imperative languages, you do computations in Haskell by declaring what something is instead of declaring how you get it. That's why there are no while loops or for loops in Haskell and instead we many times have to use recursion to declare what something is.</a:t>
            </a:r>
            <a:endParaRPr lang="en-US"/>
          </a:p>
          <a:p>
            <a:r>
              <a:rPr lang="en-US"/>
              <a:t>Apart from these examples, recursion is also used in solving some standard problems like traversals (inorder/preorder/postorder), towers of Hanoi, BFS traversal, etc.</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836" y="2898775"/>
            <a:ext cx="10131425" cy="1456267"/>
          </a:xfrm>
        </p:spPr>
        <p:txBody>
          <a:bodyPr>
            <a:noAutofit/>
          </a:bodyPr>
          <a:lstStyle/>
          <a:p>
            <a:pPr algn="ctr"/>
            <a:r>
              <a:rPr lang="en-US" sz="7200" b="1"/>
              <a:t>THank you for attention</a:t>
            </a:r>
            <a:endParaRPr lang="en-US" sz="72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131425" cy="1456267"/>
          </a:xfrm>
        </p:spPr>
        <p:txBody>
          <a:bodyPr/>
          <a:lstStyle/>
          <a:p>
            <a:r>
              <a:rPr lang="en-US" dirty="0" smtClean="0"/>
              <a:t>What is Programming Paradigm?</a:t>
            </a:r>
            <a:endParaRPr lang="en-US" dirty="0"/>
          </a:p>
        </p:txBody>
      </p:sp>
      <p:sp>
        <p:nvSpPr>
          <p:cNvPr id="3" name="Content Placeholder 2"/>
          <p:cNvSpPr>
            <a:spLocks noGrp="1"/>
          </p:cNvSpPr>
          <p:nvPr>
            <p:ph idx="1"/>
          </p:nvPr>
        </p:nvSpPr>
        <p:spPr>
          <a:xfrm>
            <a:off x="0" y="1456267"/>
            <a:ext cx="12191999" cy="5401733"/>
          </a:xfrm>
        </p:spPr>
        <p:txBody>
          <a:bodyPr>
            <a:normAutofit/>
          </a:bodyPr>
          <a:lstStyle/>
          <a:p>
            <a:pPr marL="457200" lvl="1" indent="0">
              <a:buNone/>
            </a:pPr>
            <a:r>
              <a:rPr lang="en-US" sz="2000" dirty="0" smtClean="0"/>
              <a:t>A programming paradigm is a fundamental style of computer programming, serving as away of building the structure and elements of computer programs.</a:t>
            </a:r>
            <a:endParaRPr lang="en-US" sz="2000" dirty="0" smtClean="0"/>
          </a:p>
          <a:p>
            <a:pPr marL="457200" lvl="1" indent="0">
              <a:buNone/>
            </a:pPr>
            <a:r>
              <a:rPr lang="en-US" sz="2000" dirty="0" smtClean="0"/>
              <a:t>In other words, programming paradigms are a way to classify programming languages based on their features. </a:t>
            </a:r>
            <a:endParaRPr lang="en-US" sz="2000" dirty="0" smtClean="0"/>
          </a:p>
          <a:p>
            <a:pPr marL="457200" lvl="1" indent="0">
              <a:buNone/>
            </a:pPr>
            <a:endParaRPr lang="en-US" sz="2000" dirty="0"/>
          </a:p>
          <a:p>
            <a:pPr marL="457200" lvl="1" indent="0">
              <a:buNone/>
            </a:pPr>
            <a:r>
              <a:rPr lang="en-US" sz="2000" dirty="0" smtClean="0"/>
              <a:t>Languages can be classified into multiple paradigms.</a:t>
            </a:r>
            <a:endParaRPr lang="en-US" sz="2000" dirty="0" smtClean="0"/>
          </a:p>
          <a:p>
            <a:pPr marL="457200" lvl="1" indent="0">
              <a:buNone/>
            </a:pPr>
            <a:r>
              <a:rPr lang="en-US" sz="2000" dirty="0" smtClean="0"/>
              <a:t>1.-Some paradigms are concerned mainly with implications for the execution model of the language such as allowing side effects</a:t>
            </a:r>
            <a:endParaRPr lang="en-US" sz="2000" dirty="0" smtClean="0"/>
          </a:p>
          <a:p>
            <a:pPr marL="457200" lvl="1" indent="0">
              <a:buNone/>
            </a:pPr>
            <a:r>
              <a:rPr lang="en-US" sz="2000" dirty="0" smtClean="0"/>
              <a:t>2.-Other paradigms are concerned mainly with the way that code is organized, such as groping a code into units along with the state that is modified by the code.</a:t>
            </a:r>
            <a:endParaRPr lang="en-US" sz="2000" dirty="0" smtClean="0"/>
          </a:p>
          <a:p>
            <a:pPr marL="457200" lvl="1" indent="0">
              <a:buNone/>
            </a:pPr>
            <a:r>
              <a:rPr lang="en-US" sz="2000" dirty="0" smtClean="0"/>
              <a:t>3.-Yet others are concerned mainly with the style of syntax and grammar.</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301" y="0"/>
            <a:ext cx="10131425" cy="1456267"/>
          </a:xfrm>
        </p:spPr>
        <p:txBody>
          <a:bodyPr/>
          <a:lstStyle/>
          <a:p>
            <a:r>
              <a:rPr lang="en-US" dirty="0" smtClean="0"/>
              <a:t>General about Recursion</a:t>
            </a:r>
            <a:endParaRPr lang="en-US" dirty="0"/>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0" y="2065867"/>
            <a:ext cx="12192000" cy="4792133"/>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131425" cy="852055"/>
          </a:xfrm>
        </p:spPr>
        <p:txBody>
          <a:bodyPr/>
          <a:lstStyle/>
          <a:p>
            <a:r>
              <a:rPr lang="en-US" dirty="0" smtClean="0"/>
              <a:t>What is Recursion?</a:t>
            </a:r>
            <a:endParaRPr lang="en-US" dirty="0"/>
          </a:p>
        </p:txBody>
      </p:sp>
      <p:sp>
        <p:nvSpPr>
          <p:cNvPr id="3" name="Content Placeholder 2"/>
          <p:cNvSpPr>
            <a:spLocks noGrp="1"/>
          </p:cNvSpPr>
          <p:nvPr>
            <p:ph idx="1"/>
          </p:nvPr>
        </p:nvSpPr>
        <p:spPr>
          <a:xfrm>
            <a:off x="0" y="3369663"/>
            <a:ext cx="12191999" cy="3488337"/>
          </a:xfrm>
        </p:spPr>
        <p:txBody>
          <a:bodyPr>
            <a:normAutofit/>
          </a:bodyPr>
          <a:lstStyle/>
          <a:p>
            <a:r>
              <a:rPr lang="en-US" sz="2000" b="1" dirty="0"/>
              <a:t>Recursion</a:t>
            </a:r>
            <a:r>
              <a:rPr lang="en-US" sz="2000" dirty="0"/>
              <a:t> in computer science is a method of solving a problem where the solution depends on solutions to smaller instances of the same </a:t>
            </a:r>
            <a:r>
              <a:rPr lang="en-US" sz="2000" dirty="0" smtClean="0"/>
              <a:t>problem.</a:t>
            </a:r>
            <a:r>
              <a:rPr lang="en-US" sz="2000" baseline="30000" dirty="0"/>
              <a:t> </a:t>
            </a:r>
            <a:r>
              <a:rPr lang="en-US" sz="2000" dirty="0" smtClean="0"/>
              <a:t>Such </a:t>
            </a:r>
            <a:r>
              <a:rPr lang="en-US" sz="2000" dirty="0"/>
              <a:t>problems can generally be solved by iteration, but this needs to identify and index the smaller instances at programming </a:t>
            </a:r>
            <a:r>
              <a:rPr lang="en-US" sz="2000" dirty="0" smtClean="0"/>
              <a:t>time</a:t>
            </a:r>
            <a:endParaRPr lang="en-US" sz="2000" dirty="0" smtClean="0"/>
          </a:p>
          <a:p>
            <a:endParaRPr lang="en-US" sz="2000" dirty="0" smtClean="0"/>
          </a:p>
          <a:p>
            <a:r>
              <a:rPr lang="en-US" sz="2000" dirty="0" smtClean="0"/>
              <a:t>Recursion is a powerful technique for thinking about a process</a:t>
            </a:r>
            <a:endParaRPr lang="en-US" sz="2000" dirty="0" smtClean="0"/>
          </a:p>
          <a:p>
            <a:endParaRPr lang="en-US" sz="2000" dirty="0" smtClean="0"/>
          </a:p>
          <a:p>
            <a:r>
              <a:rPr lang="en-US" sz="2000" dirty="0" smtClean="0"/>
              <a:t>It can be used to simulate a loop, or for many other kinds of applications</a:t>
            </a:r>
            <a:endParaRPr lang="en-US" sz="2000" dirty="0" smtClean="0"/>
          </a:p>
          <a:p>
            <a:r>
              <a:rPr lang="en-US" sz="2000" dirty="0" smtClean="0"/>
              <a:t>In recursion, a function or procedure calls itself</a:t>
            </a:r>
            <a:endParaRPr lang="en-US" sz="20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698500"/>
            <a:ext cx="5651500" cy="2806699"/>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0"/>
            <a:ext cx="6096000" cy="350519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recursion:</a:t>
            </a:r>
            <a:endParaRPr lang="en-US" dirty="0"/>
          </a:p>
        </p:txBody>
      </p:sp>
      <p:sp>
        <p:nvSpPr>
          <p:cNvPr id="3" name="Content Placeholder 2"/>
          <p:cNvSpPr>
            <a:spLocks noGrp="1"/>
          </p:cNvSpPr>
          <p:nvPr>
            <p:ph idx="1"/>
          </p:nvPr>
        </p:nvSpPr>
        <p:spPr/>
        <p:txBody>
          <a:bodyPr/>
          <a:lstStyle/>
          <a:p>
            <a:r>
              <a:rPr lang="en-US" dirty="0" smtClean="0"/>
              <a:t>1. Single recursion and </a:t>
            </a:r>
            <a:r>
              <a:rPr lang="en-US" dirty="0"/>
              <a:t>multiple recursion : Recursion that only contains a single self-reference is known as </a:t>
            </a:r>
            <a:r>
              <a:rPr lang="en-US" b="1" dirty="0"/>
              <a:t>single recursion</a:t>
            </a:r>
            <a:r>
              <a:rPr lang="en-US" dirty="0"/>
              <a:t>, while recursion that contains multiple self-references is known as </a:t>
            </a:r>
            <a:r>
              <a:rPr lang="en-US" b="1" dirty="0"/>
              <a:t>multiple recursion</a:t>
            </a:r>
            <a:r>
              <a:rPr lang="en-US" dirty="0"/>
              <a:t>. Standard examples of single recursion include list traversal, such as in a linear search, or computing the factorial function, while standard examples of multiple recursion include tree traversal, such as in a depth-first search</a:t>
            </a:r>
            <a:r>
              <a:rPr lang="en-US" dirty="0" smtClean="0"/>
              <a:t>.</a:t>
            </a:r>
            <a:endParaRPr lang="en-US" dirty="0" smtClean="0"/>
          </a:p>
          <a:p>
            <a:r>
              <a:rPr lang="en-US" dirty="0" smtClean="0"/>
              <a:t>2. </a:t>
            </a:r>
            <a:r>
              <a:rPr lang="en-US" dirty="0"/>
              <a:t>Indirect recursion: Most basic examples of recursion, and most of the examples presented here, demonstrate </a:t>
            </a:r>
            <a:r>
              <a:rPr lang="en-US" b="1" i="1" dirty="0"/>
              <a:t>direct</a:t>
            </a:r>
            <a:r>
              <a:rPr lang="en-US" b="1" dirty="0"/>
              <a:t> recursion</a:t>
            </a:r>
            <a:r>
              <a:rPr lang="en-US" dirty="0"/>
              <a:t>, in which a function calls itself. </a:t>
            </a:r>
            <a:r>
              <a:rPr lang="en-US" i="1" dirty="0"/>
              <a:t>Indirect</a:t>
            </a:r>
            <a:r>
              <a:rPr lang="en-US" dirty="0"/>
              <a:t> recursion occurs when a function is called not by itself but by another function that it called (either directly or indirectly</a:t>
            </a:r>
            <a:r>
              <a:rPr lang="en-US" dirty="0" smtClean="0"/>
              <a:t>).</a:t>
            </a:r>
            <a:endParaRPr lang="en-US" dirty="0" smtClean="0"/>
          </a:p>
          <a:p>
            <a:r>
              <a:rPr lang="en-US" dirty="0" smtClean="0"/>
              <a:t>3. </a:t>
            </a:r>
            <a:r>
              <a:rPr lang="en-US" dirty="0"/>
              <a:t>Anonymous recursion: Recursion is usually done by explicitly calling a function by name. However, recursion can also be done via implicitly calling a function based on the current context, which is particularly useful for anonymous functions, and is known as anonymous recursion.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1" y="0"/>
            <a:ext cx="10131425" cy="1075267"/>
          </a:xfrm>
        </p:spPr>
        <p:txBody>
          <a:bodyPr/>
          <a:lstStyle/>
          <a:p>
            <a:r>
              <a:rPr lang="en-US" dirty="0" smtClean="0"/>
              <a:t>Recursive classic programs</a:t>
            </a:r>
            <a:endParaRPr lang="en-US" dirty="0"/>
          </a:p>
        </p:txBody>
      </p:sp>
      <p:sp>
        <p:nvSpPr>
          <p:cNvPr id="3" name="Content Placeholder 2"/>
          <p:cNvSpPr>
            <a:spLocks noGrp="1"/>
          </p:cNvSpPr>
          <p:nvPr>
            <p:ph idx="1"/>
          </p:nvPr>
        </p:nvSpPr>
        <p:spPr>
          <a:xfrm>
            <a:off x="0" y="825500"/>
            <a:ext cx="10131425" cy="1410502"/>
          </a:xfrm>
        </p:spPr>
        <p:txBody>
          <a:bodyPr/>
          <a:lstStyle/>
          <a:p>
            <a:r>
              <a:rPr lang="en-US" dirty="0"/>
              <a:t>A classic example of a recursive procedure is the function used to calculate the factorial of a </a:t>
            </a:r>
            <a:r>
              <a:rPr lang="en-US" dirty="0" smtClean="0"/>
              <a:t>natural </a:t>
            </a:r>
            <a:r>
              <a:rPr lang="en-US" dirty="0"/>
              <a:t>number</a:t>
            </a:r>
            <a:r>
              <a:rPr lang="en-US" dirty="0" smtClean="0"/>
              <a:t>:</a:t>
            </a:r>
            <a:endParaRPr lang="en-US" dirty="0" smtClean="0"/>
          </a:p>
          <a:p>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95400" y="1352037"/>
            <a:ext cx="5232400" cy="3702563"/>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1485901"/>
            <a:ext cx="5562600" cy="53721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131425" cy="762000"/>
          </a:xfrm>
        </p:spPr>
        <p:txBody>
          <a:bodyPr/>
          <a:lstStyle/>
          <a:p>
            <a:r>
              <a:rPr lang="en-US" dirty="0" smtClean="0"/>
              <a:t>characteristics of recursion</a:t>
            </a:r>
            <a:endParaRPr lang="en-US" dirty="0"/>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0" y="762000"/>
            <a:ext cx="5740400" cy="4610100"/>
          </a:xfr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2000" y="762000"/>
            <a:ext cx="5853488" cy="46101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1" y="1"/>
            <a:ext cx="10131425" cy="939800"/>
          </a:xfrm>
        </p:spPr>
        <p:txBody>
          <a:bodyPr/>
          <a:lstStyle/>
          <a:p>
            <a:r>
              <a:rPr lang="en-US" dirty="0" smtClean="0"/>
              <a:t>Example: The Handshake Problem</a:t>
            </a:r>
            <a:endParaRPr lang="en-US" dirty="0"/>
          </a:p>
        </p:txBody>
      </p:sp>
      <p:sp>
        <p:nvSpPr>
          <p:cNvPr id="3" name="Content Placeholder 2"/>
          <p:cNvSpPr>
            <a:spLocks noGrp="1"/>
          </p:cNvSpPr>
          <p:nvPr>
            <p:ph idx="1"/>
          </p:nvPr>
        </p:nvSpPr>
        <p:spPr>
          <a:xfrm>
            <a:off x="0" y="736601"/>
            <a:ext cx="12191999" cy="5994400"/>
          </a:xfrm>
        </p:spPr>
        <p:txBody>
          <a:bodyPr/>
          <a:lstStyle/>
          <a:p>
            <a:pPr marL="0" indent="0">
              <a:buNone/>
            </a:pPr>
            <a:r>
              <a:rPr lang="en-US" dirty="0"/>
              <a:t>There </a:t>
            </a:r>
            <a:r>
              <a:rPr lang="en-US" dirty="0" smtClean="0"/>
              <a:t>are n people </a:t>
            </a:r>
            <a:r>
              <a:rPr lang="en-US" dirty="0"/>
              <a:t>in a room, and </a:t>
            </a:r>
            <a:r>
              <a:rPr lang="en-US" dirty="0" smtClean="0"/>
              <a:t>each person </a:t>
            </a:r>
            <a:r>
              <a:rPr lang="en-US" dirty="0"/>
              <a:t>shakes hands once with every </a:t>
            </a:r>
            <a:r>
              <a:rPr lang="en-US" dirty="0" smtClean="0"/>
              <a:t>other person.</a:t>
            </a:r>
            <a:endParaRPr lang="en-US" dirty="0" smtClean="0"/>
          </a:p>
          <a:p>
            <a:pPr marL="0" indent="0">
              <a:buNone/>
            </a:pPr>
            <a:r>
              <a:rPr lang="en-US" dirty="0"/>
              <a:t>What is the total </a:t>
            </a:r>
            <a:r>
              <a:rPr lang="en-US" dirty="0" smtClean="0"/>
              <a:t>number h(n</a:t>
            </a:r>
            <a:r>
              <a:rPr lang="en-US" dirty="0"/>
              <a:t>) </a:t>
            </a:r>
            <a:r>
              <a:rPr lang="en-US" dirty="0" smtClean="0"/>
              <a:t>of handshakes?</a:t>
            </a:r>
            <a:endParaRPr lang="en-US" dirty="0" smtClean="0"/>
          </a:p>
          <a:p>
            <a:pPr marL="0" indent="0">
              <a:buNone/>
            </a:pPr>
            <a:r>
              <a:rPr lang="en-US" dirty="0"/>
              <a:t>Recursive solutions seems very </a:t>
            </a:r>
            <a:r>
              <a:rPr lang="en-US" dirty="0" smtClean="0"/>
              <a:t>natural</a:t>
            </a:r>
            <a:endParaRPr lang="en-US" dirty="0" smtClean="0"/>
          </a:p>
          <a:p>
            <a:pPr marL="0" indent="0">
              <a:buNone/>
            </a:pPr>
            <a:r>
              <a:rPr lang="en-US" dirty="0"/>
              <a:t>2 </a:t>
            </a:r>
            <a:r>
              <a:rPr lang="en-US" dirty="0" smtClean="0"/>
              <a:t>persons : h(2</a:t>
            </a:r>
            <a:r>
              <a:rPr lang="en-US" dirty="0"/>
              <a:t>) = </a:t>
            </a:r>
            <a:r>
              <a:rPr lang="en-US" dirty="0" smtClean="0"/>
              <a:t>1</a:t>
            </a:r>
            <a:endParaRPr lang="en-US" dirty="0" smtClean="0"/>
          </a:p>
          <a:p>
            <a:pPr marL="0" indent="0">
              <a:buNone/>
            </a:pPr>
            <a:r>
              <a:rPr lang="en-US" dirty="0"/>
              <a:t>3 </a:t>
            </a:r>
            <a:r>
              <a:rPr lang="en-US" dirty="0" smtClean="0"/>
              <a:t>persons : h(3</a:t>
            </a:r>
            <a:r>
              <a:rPr lang="en-US" dirty="0"/>
              <a:t>) =h(2) + </a:t>
            </a:r>
            <a:r>
              <a:rPr lang="en-US" dirty="0" smtClean="0"/>
              <a:t>2</a:t>
            </a:r>
            <a:endParaRPr lang="en-US" dirty="0" smtClean="0"/>
          </a:p>
          <a:p>
            <a:pPr marL="0" indent="0">
              <a:buNone/>
            </a:pPr>
            <a:r>
              <a:rPr lang="pt-BR" dirty="0"/>
              <a:t>npersons:h(n) =h(n−1) + (n−1</a:t>
            </a:r>
            <a:r>
              <a:rPr lang="pt-BR" dirty="0" smtClean="0"/>
              <a:t>)</a:t>
            </a:r>
            <a:endParaRPr lang="pt-BR" dirty="0" smtClean="0"/>
          </a:p>
          <a:p>
            <a:pPr marL="0" indent="0">
              <a:buNone/>
            </a:pPr>
            <a:r>
              <a:rPr lang="en-US" dirty="0"/>
              <a:t>That is, </a:t>
            </a:r>
            <a:r>
              <a:rPr lang="en-US" dirty="0" smtClean="0"/>
              <a:t>then-</a:t>
            </a:r>
            <a:r>
              <a:rPr lang="en-US" dirty="0" err="1" smtClean="0"/>
              <a:t>th</a:t>
            </a:r>
            <a:r>
              <a:rPr lang="en-US" dirty="0" smtClean="0"/>
              <a:t> person </a:t>
            </a:r>
            <a:r>
              <a:rPr lang="en-US" dirty="0"/>
              <a:t>shakesn−1 hands in addition to the number </a:t>
            </a:r>
            <a:r>
              <a:rPr lang="en-US" dirty="0" smtClean="0"/>
              <a:t>of handshakes </a:t>
            </a:r>
            <a:r>
              <a:rPr lang="en-US" dirty="0"/>
              <a:t>of the previousn−1 </a:t>
            </a:r>
            <a:r>
              <a:rPr lang="en-US" dirty="0" smtClean="0"/>
              <a:t>people</a:t>
            </a:r>
            <a:endParaRPr lang="en-US" dirty="0" smtClean="0"/>
          </a:p>
          <a:p>
            <a:pPr marL="0" indent="0">
              <a:buNone/>
            </a:pPr>
            <a:r>
              <a:rPr lang="en-US" dirty="0"/>
              <a:t>Same as sum of 1 + 2 +· · ·+ (n−1) =n·(n−1</a:t>
            </a:r>
            <a:r>
              <a:rPr lang="en-US" dirty="0" smtClean="0"/>
              <a:t>)/2</a:t>
            </a:r>
            <a:endParaRPr lang="en-US" dirty="0"/>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10600" y="939801"/>
            <a:ext cx="3581399" cy="356971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1" y="1"/>
            <a:ext cx="10131425" cy="965200"/>
          </a:xfrm>
        </p:spPr>
        <p:txBody>
          <a:bodyPr/>
          <a:lstStyle/>
          <a:p>
            <a:r>
              <a:rPr lang="en-US" dirty="0" smtClean="0"/>
              <a:t>Explaining Recursion</a:t>
            </a:r>
            <a:endParaRPr lang="en-US" dirty="0"/>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0" y="736600"/>
            <a:ext cx="12192000" cy="6121400"/>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0</TotalTime>
  <Words>9841</Words>
  <Application>WPS Presentation</Application>
  <PresentationFormat>Widescreen</PresentationFormat>
  <Paragraphs>97</Paragraphs>
  <Slides>19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Arial</vt:lpstr>
      <vt:lpstr>SimSun</vt:lpstr>
      <vt:lpstr>Wingdings</vt:lpstr>
      <vt:lpstr>Arial</vt:lpstr>
      <vt:lpstr>Calibri Light</vt:lpstr>
      <vt:lpstr>Calibri</vt:lpstr>
      <vt:lpstr>Microsoft YaHei</vt:lpstr>
      <vt:lpstr>Arial Unicode MS</vt:lpstr>
      <vt:lpstr>Celestial</vt:lpstr>
      <vt:lpstr>Programming Paradigms and Languages- Recursion</vt:lpstr>
      <vt:lpstr>What is Programming Paradigm?</vt:lpstr>
      <vt:lpstr>General about Recursion</vt:lpstr>
      <vt:lpstr>What is Recursion?</vt:lpstr>
      <vt:lpstr>Types of recursion:</vt:lpstr>
      <vt:lpstr>Recursive classic programs</vt:lpstr>
      <vt:lpstr>characteristics of recursion</vt:lpstr>
      <vt:lpstr>Example: The Handshake Problem</vt:lpstr>
      <vt:lpstr>Explaining Recursion</vt:lpstr>
      <vt:lpstr> fibonacci numbers with Recursion</vt:lpstr>
      <vt:lpstr>Maximum awesome</vt:lpstr>
      <vt:lpstr>Maximum awesome</vt:lpstr>
      <vt:lpstr>Maximum awesome</vt:lpstr>
      <vt:lpstr>function max</vt:lpstr>
      <vt:lpstr>Quick sort!</vt:lpstr>
      <vt:lpstr>Quick sort!</vt:lpstr>
      <vt:lpstr>Quick sort!</vt:lpstr>
      <vt:lpstr>Conclusion</vt:lpstr>
      <vt:lpstr>THank you for attention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Paradigms and Languages- Recursion</dc:title>
  <dc:creator>user</dc:creator>
  <cp:lastModifiedBy>Rashad</cp:lastModifiedBy>
  <cp:revision>22</cp:revision>
  <dcterms:created xsi:type="dcterms:W3CDTF">2020-03-29T14:03:00Z</dcterms:created>
  <dcterms:modified xsi:type="dcterms:W3CDTF">2020-04-08T15:15:26Z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1033-11.2.0.9255</vt:lpwstr>
  </property>
</Properties>
</file>