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4B75-11E8-44C9-A6FB-23F99FB6C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9B3FA-EC1C-4EBD-ACB5-D20FA46EB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D0AE2-7B21-4001-AB55-27848074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2114-E684-4769-9B7E-B038E69539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FBF7-3CA6-434A-8710-B808A076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E15D-C162-4C59-AC43-29808609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5677-3DAA-442C-8AFC-148D4753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9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07C9-4FDE-4B1A-9E01-95326ECC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0ADD5-D15C-447F-802D-D40E453EC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6AA8-1302-4030-AD7A-C0FE5D14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2114-E684-4769-9B7E-B038E69539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DAAB-F098-4171-8783-396F0254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3B69B-7541-43DF-9C7E-4D721D6F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5677-3DAA-442C-8AFC-148D4753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9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B31BE-FFFE-46B8-98D0-55A265F35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EA746-91F0-4D4C-9AA6-2D8BEAE9F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DB0B8-FC78-4861-B032-A390D472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2114-E684-4769-9B7E-B038E69539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C037F-966C-4AB9-B051-1000290D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DA41-966B-4867-8F48-7E3A334D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5677-3DAA-442C-8AFC-148D4753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2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E678-E460-4813-8DA1-80BA248C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7A873-6D6C-4D41-A1F9-DDDBA1AE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970D0-1ECF-4CBC-8734-55647C68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2114-E684-4769-9B7E-B038E69539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A02A5-9BF1-45D2-A09F-411FE985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F137-EA22-496C-A952-47C599C7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5677-3DAA-442C-8AFC-148D4753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5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393B-199A-4A72-93D2-377638D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0FB8F-5362-4A27-A8B3-3ECF67B0A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7132D-F44D-4400-B2B2-8D7AFA96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2114-E684-4769-9B7E-B038E69539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EEF45-126E-49AA-91ED-A531D85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C6AF-B7CE-44F8-A4B3-E6312728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5677-3DAA-442C-8AFC-148D4753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6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DA3A-A81A-4172-9090-C3E3B1E5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E0B4F-3553-4AF1-9716-2ADE4A4CB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D3ACD-D82D-4378-9706-D6945815D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27CAA-38B4-4657-8F31-DED0996F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2114-E684-4769-9B7E-B038E69539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D2098-140A-43AA-8578-D5413BD4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BB4F5-4104-4634-A724-DCD39795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5677-3DAA-442C-8AFC-148D4753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3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F984-0D6A-4F83-9F09-C182CCBE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DE9C6-496C-4637-A905-C7F86DC88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7846F-659A-4868-B7C5-43AEE0F02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99755-7F92-485A-A8A2-0E5510302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71C3C-C265-4EDF-AC4C-4D2CEC98F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D63E8-CA4F-454F-ACE1-63E19B50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2114-E684-4769-9B7E-B038E69539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AD455-0D0F-4C59-AC7F-5B85805B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FC1C2-2BB0-4C9D-A9CF-1A2FF683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5677-3DAA-442C-8AFC-148D4753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CEF3-9E38-4D10-BF0B-D3177B01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64F28-E599-4B61-9A1C-F0D3838A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2114-E684-4769-9B7E-B038E69539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E1924-5517-4A8E-99CF-C868B553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9E7BA-E906-4000-AFC1-73313B47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5677-3DAA-442C-8AFC-148D4753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6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2FE03-DF71-4B8D-927D-ECF2EC23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2114-E684-4769-9B7E-B038E69539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4F941-A8AB-47AF-9891-E595FE36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CE1C5-E6E0-4F29-8394-2D7B7E5C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5677-3DAA-442C-8AFC-148D4753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7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211F-9545-4DFD-81C4-0514FCEA0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272C5-ECF1-4BD9-8689-5954153D4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095CF-5DBB-4F1C-AAF5-9D454653C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2B4B6-BFF3-4404-AE8D-9C1458FF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2114-E684-4769-9B7E-B038E69539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71A3E-878B-4217-82A8-FF860B52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474F8-9522-477E-A916-357FA92B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5677-3DAA-442C-8AFC-148D4753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8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D756-FF87-464D-B6F2-C290464E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1F7B2-1827-49DB-8F96-6C02F2527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839B9-DCD5-4475-A26B-97362B7F4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2693D-FD42-4266-B705-1798E87E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2114-E684-4769-9B7E-B038E69539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17FC4-0195-43F3-8D2F-D266C7B8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6182D-2223-4E9C-982B-07DBB61D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5677-3DAA-442C-8AFC-148D4753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5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1E255-917D-463B-963E-517979E9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64550-1288-4586-BFC1-70FD123C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CCB81-9943-414D-946A-59914E629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82114-E684-4769-9B7E-B038E69539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ACB8B-BDA4-4094-B783-4D5B956B5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1B7ED-667F-45D0-B5D1-3A24CC93D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05677-3DAA-442C-8AFC-148D4753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0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FC41-33BA-4248-ACC9-7BA6E4484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186"/>
            <a:ext cx="9144000" cy="1704513"/>
          </a:xfrm>
        </p:spPr>
        <p:txBody>
          <a:bodyPr>
            <a:normAutofit/>
          </a:bodyPr>
          <a:lstStyle/>
          <a:p>
            <a:r>
              <a:rPr lang="en-US" sz="1400" b="1" dirty="0"/>
              <a:t>Query 1: Select the forename of all the  authors ordered by last name.</a:t>
            </a:r>
            <a:br>
              <a:rPr lang="en-US" sz="1400" b="1" dirty="0"/>
            </a:br>
            <a:br>
              <a:rPr lang="en-US" sz="1400" b="1" dirty="0"/>
            </a:br>
            <a:r>
              <a:rPr lang="en-US" sz="1400" b="1" dirty="0">
                <a:highlight>
                  <a:srgbClr val="FFFF00"/>
                </a:highlight>
              </a:rPr>
              <a:t>for $x in </a:t>
            </a:r>
            <a:r>
              <a:rPr lang="en-US" sz="1400" b="1" i="1" dirty="0">
                <a:highlight>
                  <a:srgbClr val="FFFF00"/>
                </a:highlight>
              </a:rPr>
              <a:t>doc(“Untitled.xml")//</a:t>
            </a:r>
            <a:r>
              <a:rPr lang="en-US" sz="1400" b="1" i="1" dirty="0" err="1">
                <a:highlight>
                  <a:srgbClr val="FFFF00"/>
                </a:highlight>
              </a:rPr>
              <a:t>AuthorList</a:t>
            </a:r>
            <a:r>
              <a:rPr lang="en-US" sz="1400" b="1" i="1" dirty="0">
                <a:highlight>
                  <a:srgbClr val="FFFF00"/>
                </a:highlight>
              </a:rPr>
              <a:t>/Author</a:t>
            </a:r>
            <a:br>
              <a:rPr lang="en-US" sz="1400" b="1" i="1" dirty="0">
                <a:highlight>
                  <a:srgbClr val="FFFF00"/>
                </a:highlight>
              </a:rPr>
            </a:br>
            <a:r>
              <a:rPr lang="en-US" sz="1400" b="1" i="1" dirty="0">
                <a:highlight>
                  <a:srgbClr val="FFFF00"/>
                </a:highlight>
              </a:rPr>
              <a:t>order by $x/</a:t>
            </a:r>
            <a:r>
              <a:rPr lang="en-US" sz="1400" b="1" i="1" dirty="0" err="1">
                <a:highlight>
                  <a:srgbClr val="FFFF00"/>
                </a:highlight>
              </a:rPr>
              <a:t>LastName</a:t>
            </a:r>
            <a:br>
              <a:rPr lang="en-US" sz="1400" b="1" i="1" dirty="0">
                <a:highlight>
                  <a:srgbClr val="FFFF00"/>
                </a:highlight>
              </a:rPr>
            </a:br>
            <a:r>
              <a:rPr lang="en-US" sz="1400" b="1" i="1" dirty="0">
                <a:highlight>
                  <a:srgbClr val="FFFF00"/>
                </a:highlight>
              </a:rPr>
              <a:t>return $x/</a:t>
            </a:r>
            <a:r>
              <a:rPr lang="en-US" sz="1400" b="1" i="1" dirty="0" err="1">
                <a:highlight>
                  <a:srgbClr val="FFFF00"/>
                </a:highlight>
              </a:rPr>
              <a:t>ForeName</a:t>
            </a:r>
            <a:br>
              <a:rPr lang="en-US" sz="1400" b="1" i="1" dirty="0"/>
            </a:b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15EA2-E2AD-4472-AA80-AD8B290AC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69" y="1828800"/>
            <a:ext cx="8700117" cy="52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4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FC41-33BA-4248-ACC9-7BA6E4484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187"/>
            <a:ext cx="9144000" cy="1464816"/>
          </a:xfrm>
        </p:spPr>
        <p:txBody>
          <a:bodyPr>
            <a:normAutofit fontScale="90000"/>
          </a:bodyPr>
          <a:lstStyle/>
          <a:p>
            <a:r>
              <a:rPr lang="en-US" sz="1600" b="1" dirty="0"/>
              <a:t>Query 2: Select the Initials of all the authors whose </a:t>
            </a:r>
            <a:r>
              <a:rPr lang="en-US" sz="1600" b="1" dirty="0" err="1"/>
              <a:t>ValidYN</a:t>
            </a:r>
            <a:r>
              <a:rPr lang="en-US" sz="1600" b="1" dirty="0"/>
              <a:t>=Y and ordered in ascending order by fore name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i="1" dirty="0">
                <a:highlight>
                  <a:srgbClr val="FFFF00"/>
                </a:highlight>
              </a:rPr>
              <a:t>For $x in doc("Untitled.xml")//</a:t>
            </a:r>
            <a:r>
              <a:rPr lang="en-US" sz="1600" b="1" i="1" dirty="0" err="1">
                <a:highlight>
                  <a:srgbClr val="FFFF00"/>
                </a:highlight>
              </a:rPr>
              <a:t>AuthorList</a:t>
            </a:r>
            <a:r>
              <a:rPr lang="en-US" sz="1600" b="1" i="1" dirty="0">
                <a:highlight>
                  <a:srgbClr val="FFFF00"/>
                </a:highlight>
              </a:rPr>
              <a:t>/Author</a:t>
            </a:r>
            <a:br>
              <a:rPr lang="en-US" sz="1600" b="1" i="1" dirty="0">
                <a:highlight>
                  <a:srgbClr val="FFFF00"/>
                </a:highlight>
              </a:rPr>
            </a:br>
            <a:r>
              <a:rPr lang="en-US" sz="1600" b="1" i="1" dirty="0">
                <a:highlight>
                  <a:srgbClr val="FFFF00"/>
                </a:highlight>
              </a:rPr>
              <a:t>where $x/@</a:t>
            </a:r>
            <a:r>
              <a:rPr lang="en-US" sz="1600" b="1" i="1" dirty="0" err="1">
                <a:highlight>
                  <a:srgbClr val="FFFF00"/>
                </a:highlight>
              </a:rPr>
              <a:t>ValidYN</a:t>
            </a:r>
            <a:r>
              <a:rPr lang="en-US" sz="1600" b="1" i="1" dirty="0">
                <a:highlight>
                  <a:srgbClr val="FFFF00"/>
                </a:highlight>
              </a:rPr>
              <a:t>=‘Y’</a:t>
            </a:r>
            <a:br>
              <a:rPr lang="en-US" sz="1600" b="1" i="1" dirty="0">
                <a:highlight>
                  <a:srgbClr val="FFFF00"/>
                </a:highlight>
              </a:rPr>
            </a:br>
            <a:r>
              <a:rPr lang="en-US" sz="1600" b="1" i="1" dirty="0">
                <a:highlight>
                  <a:srgbClr val="FFFF00"/>
                </a:highlight>
              </a:rPr>
              <a:t>order by $x/</a:t>
            </a:r>
            <a:r>
              <a:rPr lang="en-US" sz="1600" b="1" i="1" dirty="0" err="1">
                <a:highlight>
                  <a:srgbClr val="FFFF00"/>
                </a:highlight>
              </a:rPr>
              <a:t>ForeName</a:t>
            </a:r>
            <a:br>
              <a:rPr lang="en-US" sz="1600" b="1" i="1" dirty="0">
                <a:highlight>
                  <a:srgbClr val="FFFF00"/>
                </a:highlight>
              </a:rPr>
            </a:br>
            <a:r>
              <a:rPr lang="en-US" sz="1600" b="1" i="1" dirty="0">
                <a:highlight>
                  <a:srgbClr val="FFFF00"/>
                </a:highlight>
              </a:rPr>
              <a:t>return $x/Initials</a:t>
            </a:r>
            <a:br>
              <a:rPr lang="en-US" b="1" i="1" dirty="0"/>
            </a:b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6295A-547C-4626-AA81-678BE7F9E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34" y="1544715"/>
            <a:ext cx="9570129" cy="51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4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FC41-33BA-4248-ACC9-7BA6E4484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186"/>
            <a:ext cx="9144000" cy="1704513"/>
          </a:xfrm>
        </p:spPr>
        <p:txBody>
          <a:bodyPr>
            <a:noAutofit/>
          </a:bodyPr>
          <a:lstStyle/>
          <a:p>
            <a:r>
              <a:rPr lang="en-US" sz="1400" b="1" dirty="0"/>
              <a:t>Query 3: Display Year if </a:t>
            </a:r>
            <a:r>
              <a:rPr lang="en-US" sz="1400" b="1" dirty="0" err="1"/>
              <a:t>Pubtatus</a:t>
            </a:r>
            <a:r>
              <a:rPr lang="en-US" sz="1400" b="1" dirty="0"/>
              <a:t> is ‘received’ and display Month if </a:t>
            </a:r>
            <a:r>
              <a:rPr lang="en-US" sz="1400" b="1" dirty="0" err="1"/>
              <a:t>PubStatus</a:t>
            </a:r>
            <a:r>
              <a:rPr lang="en-US" sz="1400" b="1" dirty="0"/>
              <a:t> is otherwise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b="1" dirty="0">
                <a:highlight>
                  <a:srgbClr val="FFFF00"/>
                </a:highlight>
              </a:rPr>
              <a:t>for $x in </a:t>
            </a:r>
            <a:r>
              <a:rPr lang="en-US" sz="1400" b="1" i="1" dirty="0">
                <a:highlight>
                  <a:srgbClr val="FFFF00"/>
                </a:highlight>
              </a:rPr>
              <a:t>doc("Untitled.xml")//</a:t>
            </a:r>
            <a:r>
              <a:rPr lang="en-US" sz="1400" b="1" i="1" dirty="0" err="1">
                <a:highlight>
                  <a:srgbClr val="FFFF00"/>
                </a:highlight>
              </a:rPr>
              <a:t>PubMedPubDate</a:t>
            </a:r>
            <a:br>
              <a:rPr lang="en-US" sz="1400" b="1" i="1" dirty="0">
                <a:highlight>
                  <a:srgbClr val="FFFF00"/>
                </a:highlight>
              </a:rPr>
            </a:br>
            <a:r>
              <a:rPr lang="en-US" sz="1400" b="1" i="1" dirty="0">
                <a:highlight>
                  <a:srgbClr val="FFFF00"/>
                </a:highlight>
              </a:rPr>
              <a:t>return if ($x/@</a:t>
            </a:r>
            <a:r>
              <a:rPr lang="en-US" sz="1400" b="1" i="1" dirty="0" err="1">
                <a:highlight>
                  <a:srgbClr val="FFFF00"/>
                </a:highlight>
              </a:rPr>
              <a:t>PubStatus</a:t>
            </a:r>
            <a:r>
              <a:rPr lang="en-US" sz="1400" b="1" i="1" dirty="0">
                <a:highlight>
                  <a:srgbClr val="FFFF00"/>
                </a:highlight>
              </a:rPr>
              <a:t>="received")</a:t>
            </a:r>
            <a:br>
              <a:rPr lang="en-US" sz="1400" b="1" i="1" dirty="0">
                <a:highlight>
                  <a:srgbClr val="FFFF00"/>
                </a:highlight>
              </a:rPr>
            </a:br>
            <a:r>
              <a:rPr lang="en-US" sz="1400" b="1" i="1" dirty="0">
                <a:highlight>
                  <a:srgbClr val="FFFF00"/>
                </a:highlight>
              </a:rPr>
              <a:t>then &lt;Year&gt;{data($x/Year)}&lt;/Year&gt;</a:t>
            </a:r>
            <a:br>
              <a:rPr lang="en-US" sz="1400" b="1" i="1" dirty="0">
                <a:highlight>
                  <a:srgbClr val="FFFF00"/>
                </a:highlight>
              </a:rPr>
            </a:br>
            <a:r>
              <a:rPr lang="en-US" sz="1400" b="1" i="1" dirty="0">
                <a:highlight>
                  <a:srgbClr val="FFFF00"/>
                </a:highlight>
              </a:rPr>
              <a:t>else &lt;Month&gt;{data($x/Month)}&lt;/Month&gt;</a:t>
            </a:r>
            <a:br>
              <a:rPr lang="en-US" sz="1400" b="1" i="1" dirty="0">
                <a:highlight>
                  <a:srgbClr val="FFFF00"/>
                </a:highlight>
              </a:rPr>
            </a:br>
            <a:br>
              <a:rPr lang="en-US" sz="1400" dirty="0"/>
            </a:br>
            <a:br>
              <a:rPr lang="en-US" sz="1400" b="1" i="1" dirty="0"/>
            </a:b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8DD15-9D62-45FE-94E3-419B0CB88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83" y="1287261"/>
            <a:ext cx="8256234" cy="501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9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FC41-33BA-4248-ACC9-7BA6E4484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186"/>
            <a:ext cx="9144000" cy="1704513"/>
          </a:xfrm>
        </p:spPr>
        <p:txBody>
          <a:bodyPr>
            <a:noAutofit/>
          </a:bodyPr>
          <a:lstStyle/>
          <a:p>
            <a:r>
              <a:rPr lang="en-US" sz="1400" b="1" dirty="0"/>
              <a:t>Query 4: Use ‘at’ to count the iteration – Display details of all the authors.</a:t>
            </a:r>
            <a:br>
              <a:rPr lang="en-US" sz="1400" b="1" dirty="0"/>
            </a:br>
            <a:br>
              <a:rPr lang="en-US" sz="1400" b="1" dirty="0"/>
            </a:br>
            <a:r>
              <a:rPr lang="en-US" sz="1400" b="1" dirty="0">
                <a:highlight>
                  <a:srgbClr val="FFFF00"/>
                </a:highlight>
              </a:rPr>
              <a:t>for $x at $</a:t>
            </a:r>
            <a:r>
              <a:rPr lang="en-US" sz="1400" b="1" dirty="0" err="1">
                <a:highlight>
                  <a:srgbClr val="FFFF00"/>
                </a:highlight>
              </a:rPr>
              <a:t>i</a:t>
            </a:r>
            <a:r>
              <a:rPr lang="en-US" sz="1400" b="1" dirty="0">
                <a:highlight>
                  <a:srgbClr val="FFFF00"/>
                </a:highlight>
              </a:rPr>
              <a:t> in </a:t>
            </a:r>
            <a:r>
              <a:rPr lang="en-US" sz="1400" b="1" i="1" dirty="0">
                <a:highlight>
                  <a:srgbClr val="FFFF00"/>
                </a:highlight>
              </a:rPr>
              <a:t>doc("Untitled.xml")//Author</a:t>
            </a:r>
            <a:br>
              <a:rPr lang="en-US" sz="1400" b="1" i="1" dirty="0">
                <a:highlight>
                  <a:srgbClr val="FFFF00"/>
                </a:highlight>
              </a:rPr>
            </a:br>
            <a:r>
              <a:rPr lang="en-US" sz="1400" b="1" i="1" dirty="0">
                <a:highlight>
                  <a:srgbClr val="FFFF00"/>
                </a:highlight>
              </a:rPr>
              <a:t>return &lt;author&gt;{$</a:t>
            </a:r>
            <a:r>
              <a:rPr lang="en-US" sz="1400" b="1" i="1" dirty="0" err="1">
                <a:highlight>
                  <a:srgbClr val="FFFF00"/>
                </a:highlight>
              </a:rPr>
              <a:t>i</a:t>
            </a:r>
            <a:r>
              <a:rPr lang="en-US" sz="1400" b="1" i="1" dirty="0">
                <a:highlight>
                  <a:srgbClr val="FFFF00"/>
                </a:highlight>
              </a:rPr>
              <a:t>}. {data($x)}&lt;/author&gt;</a:t>
            </a:r>
            <a:br>
              <a:rPr lang="en-US" sz="1400" b="1" i="1" dirty="0">
                <a:highlight>
                  <a:srgbClr val="FFFF00"/>
                </a:highlight>
              </a:rPr>
            </a:br>
            <a:br>
              <a:rPr lang="en-US" sz="1400" b="1" i="1" dirty="0"/>
            </a:b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AFFE1-1BB2-429D-9F7F-88E7A2DF5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65" y="2148751"/>
            <a:ext cx="8957570" cy="419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6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FC41-33BA-4248-ACC9-7BA6E4484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07867"/>
            <a:ext cx="5548544" cy="2325950"/>
          </a:xfrm>
        </p:spPr>
        <p:txBody>
          <a:bodyPr>
            <a:noAutofit/>
          </a:bodyPr>
          <a:lstStyle/>
          <a:p>
            <a:r>
              <a:rPr lang="en-US" sz="1400" b="1" dirty="0"/>
              <a:t>Query 5 Add </a:t>
            </a:r>
            <a:r>
              <a:rPr lang="en-US" sz="1400" b="1" dirty="0" err="1"/>
              <a:t>Add</a:t>
            </a:r>
            <a:r>
              <a:rPr lang="en-US" sz="1400" b="1" dirty="0"/>
              <a:t> HTML Elements and Text. Return True if </a:t>
            </a:r>
            <a:r>
              <a:rPr lang="en-US" sz="1400" b="1" dirty="0" err="1"/>
              <a:t>PubStatus</a:t>
            </a:r>
            <a:r>
              <a:rPr lang="en-US" sz="1400" b="1" dirty="0"/>
              <a:t> is </a:t>
            </a:r>
            <a:r>
              <a:rPr lang="en-US" sz="1400" b="1" dirty="0" err="1"/>
              <a:t>ValidYN</a:t>
            </a:r>
            <a:r>
              <a:rPr lang="en-US" sz="1400" b="1" dirty="0"/>
              <a:t> = Y.</a:t>
            </a:r>
            <a:br>
              <a:rPr lang="en-US" sz="1400" b="1" dirty="0"/>
            </a:br>
            <a:br>
              <a:rPr lang="en-US" sz="1400" dirty="0"/>
            </a:br>
            <a:r>
              <a:rPr lang="en-US" sz="1400" b="1" dirty="0">
                <a:highlight>
                  <a:srgbClr val="FFFF00"/>
                </a:highlight>
              </a:rPr>
              <a:t>&lt;html&gt;</a:t>
            </a:r>
            <a:br>
              <a:rPr lang="en-US" sz="1400" b="1" dirty="0">
                <a:highlight>
                  <a:srgbClr val="FFFF00"/>
                </a:highlight>
              </a:rPr>
            </a:br>
            <a:r>
              <a:rPr lang="en-US" sz="1400" b="1" dirty="0">
                <a:highlight>
                  <a:srgbClr val="FFFF00"/>
                </a:highlight>
              </a:rPr>
              <a:t>&lt;body&gt;</a:t>
            </a:r>
            <a:br>
              <a:rPr lang="en-US" sz="1400" b="1" dirty="0">
                <a:highlight>
                  <a:srgbClr val="FFFF00"/>
                </a:highlight>
              </a:rPr>
            </a:br>
            <a:r>
              <a:rPr lang="en-US" sz="1400" b="1" dirty="0">
                <a:highlight>
                  <a:srgbClr val="FFFF00"/>
                </a:highlight>
              </a:rPr>
              <a:t>&lt;h1&gt;</a:t>
            </a:r>
            <a:r>
              <a:rPr lang="en-US" sz="1400" b="1" dirty="0" err="1">
                <a:highlight>
                  <a:srgbClr val="FFFF00"/>
                </a:highlight>
              </a:rPr>
              <a:t>PubmedArticleSet</a:t>
            </a:r>
            <a:r>
              <a:rPr lang="en-US" sz="1400" b="1" dirty="0">
                <a:highlight>
                  <a:srgbClr val="FFFF00"/>
                </a:highlight>
              </a:rPr>
              <a:t>&lt;/h1&gt;</a:t>
            </a:r>
            <a:br>
              <a:rPr lang="en-US" sz="1400" b="1" dirty="0">
                <a:highlight>
                  <a:srgbClr val="FFFF00"/>
                </a:highlight>
              </a:rPr>
            </a:br>
            <a:r>
              <a:rPr lang="en-US" sz="1400" b="1" dirty="0">
                <a:highlight>
                  <a:srgbClr val="FFFF00"/>
                </a:highlight>
              </a:rPr>
              <a:t>&lt;ul&gt;</a:t>
            </a:r>
            <a:br>
              <a:rPr lang="en-US" sz="1400" b="1" dirty="0">
                <a:highlight>
                  <a:srgbClr val="FFFF00"/>
                </a:highlight>
              </a:rPr>
            </a:br>
            <a:r>
              <a:rPr lang="en-US" sz="1400" b="1" dirty="0">
                <a:highlight>
                  <a:srgbClr val="FFFF00"/>
                </a:highlight>
              </a:rPr>
              <a:t>{for $x in </a:t>
            </a:r>
            <a:r>
              <a:rPr lang="en-US" sz="1400" b="1" i="1" dirty="0">
                <a:highlight>
                  <a:srgbClr val="FFFF00"/>
                </a:highlight>
              </a:rPr>
              <a:t>doc("Untitled.xml")//</a:t>
            </a:r>
            <a:r>
              <a:rPr lang="en-US" sz="1400" b="1" i="1" dirty="0" err="1">
                <a:highlight>
                  <a:srgbClr val="FFFF00"/>
                </a:highlight>
              </a:rPr>
              <a:t>AuthorList</a:t>
            </a:r>
            <a:r>
              <a:rPr lang="en-US" sz="1400" b="1" i="1" dirty="0">
                <a:highlight>
                  <a:srgbClr val="FFFF00"/>
                </a:highlight>
              </a:rPr>
              <a:t>/Author</a:t>
            </a:r>
            <a:br>
              <a:rPr lang="en-US" sz="1400" b="1" i="1" dirty="0">
                <a:highlight>
                  <a:srgbClr val="FFFF00"/>
                </a:highlight>
              </a:rPr>
            </a:br>
            <a:r>
              <a:rPr lang="en-US" sz="1400" b="1" i="1" dirty="0">
                <a:highlight>
                  <a:srgbClr val="FFFF00"/>
                </a:highlight>
              </a:rPr>
              <a:t>order by $x/Initials</a:t>
            </a:r>
            <a:br>
              <a:rPr lang="en-US" sz="1400" b="1" i="1" dirty="0">
                <a:highlight>
                  <a:srgbClr val="FFFF00"/>
                </a:highlight>
              </a:rPr>
            </a:br>
            <a:r>
              <a:rPr lang="en-US" sz="1400" b="1" i="1" dirty="0">
                <a:highlight>
                  <a:srgbClr val="FFFF00"/>
                </a:highlight>
              </a:rPr>
              <a:t>return &lt;li&gt;{data($x/Initials)}. Category: {data($x /@</a:t>
            </a:r>
            <a:r>
              <a:rPr lang="en-US" sz="1400" b="1" i="1" dirty="0" err="1">
                <a:highlight>
                  <a:srgbClr val="FFFF00"/>
                </a:highlight>
              </a:rPr>
              <a:t>ValidYN</a:t>
            </a:r>
            <a:r>
              <a:rPr lang="en-US" sz="1400" b="1" i="1" dirty="0">
                <a:highlight>
                  <a:srgbClr val="FFFF00"/>
                </a:highlight>
              </a:rPr>
              <a:t>="Y")}</a:t>
            </a:r>
            <a:br>
              <a:rPr lang="en-US" sz="1400" b="1" i="1" dirty="0">
                <a:highlight>
                  <a:srgbClr val="FFFF00"/>
                </a:highlight>
              </a:rPr>
            </a:br>
            <a:r>
              <a:rPr lang="en-US" sz="1400" b="1" i="1" dirty="0">
                <a:highlight>
                  <a:srgbClr val="FFFF00"/>
                </a:highlight>
              </a:rPr>
              <a:t>&lt;/li&gt;</a:t>
            </a:r>
            <a:br>
              <a:rPr lang="en-US" sz="1400" b="1" i="1" dirty="0">
                <a:highlight>
                  <a:srgbClr val="FFFF00"/>
                </a:highlight>
              </a:rPr>
            </a:br>
            <a:r>
              <a:rPr lang="en-US" sz="1400" b="1" i="1" dirty="0">
                <a:highlight>
                  <a:srgbClr val="FFFF00"/>
                </a:highlight>
              </a:rPr>
              <a:t>}</a:t>
            </a:r>
            <a:br>
              <a:rPr lang="en-US" sz="1400" b="1" i="1" dirty="0">
                <a:highlight>
                  <a:srgbClr val="FFFF00"/>
                </a:highlight>
              </a:rPr>
            </a:br>
            <a:r>
              <a:rPr lang="en-US" sz="1400" b="1" i="1" dirty="0">
                <a:highlight>
                  <a:srgbClr val="FFFF00"/>
                </a:highlight>
              </a:rPr>
              <a:t>&lt;/ul&gt;</a:t>
            </a:r>
            <a:br>
              <a:rPr lang="en-US" sz="1400" b="1" i="1" dirty="0">
                <a:highlight>
                  <a:srgbClr val="FFFF00"/>
                </a:highlight>
              </a:rPr>
            </a:br>
            <a:r>
              <a:rPr lang="en-US" sz="1400" b="1" i="1" dirty="0">
                <a:highlight>
                  <a:srgbClr val="FFFF00"/>
                </a:highlight>
              </a:rPr>
              <a:t>&lt;/body&gt;</a:t>
            </a:r>
            <a:br>
              <a:rPr lang="en-US" sz="1400" b="1" i="1" dirty="0">
                <a:highlight>
                  <a:srgbClr val="FFFF00"/>
                </a:highlight>
              </a:rPr>
            </a:br>
            <a:r>
              <a:rPr lang="en-US" sz="1400" b="1" i="1" dirty="0">
                <a:highlight>
                  <a:srgbClr val="FFFF00"/>
                </a:highlight>
              </a:rPr>
              <a:t>&lt;/html&gt;</a:t>
            </a:r>
            <a:br>
              <a:rPr lang="en-US" sz="1400" b="1" i="1" dirty="0">
                <a:highlight>
                  <a:srgbClr val="FFFF00"/>
                </a:highlight>
              </a:rPr>
            </a:br>
            <a:endParaRPr lang="en-US" sz="1400" b="1" dirty="0"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DC2FDB-D756-46F9-8013-26D670AB3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994" y="2219417"/>
            <a:ext cx="7688063" cy="45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6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CEF2-7210-4E32-947B-96F3B6481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B3AC1-7873-4A46-9E24-1CA28C69C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2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94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Query 1: Select the forename of all the  authors ordered by last name.  for $x in doc(“Untitled.xml")//AuthorList/Author order by $x/LastName return $x/ForeName </vt:lpstr>
      <vt:lpstr>Query 2: Select the Initials of all the authors whose ValidYN=Y and ordered in ascending order by fore name.  For $x in doc("Untitled.xml")//AuthorList/Author where $x/@ValidYN=‘Y’ order by $x/ForeName return $x/Initials </vt:lpstr>
      <vt:lpstr>Query 3: Display Year if Pubtatus is ‘received’ and display Month if PubStatus is otherwise. for $x in doc("Untitled.xml")//PubMedPubDate return if ($x/@PubStatus="received") then &lt;Year&gt;{data($x/Year)}&lt;/Year&gt; else &lt;Month&gt;{data($x/Month)}&lt;/Month&gt;   </vt:lpstr>
      <vt:lpstr>Query 4: Use ‘at’ to count the iteration – Display details of all the authors.  for $x at $i in doc("Untitled.xml")//Author return &lt;author&gt;{$i}. {data($x)}&lt;/author&gt;  </vt:lpstr>
      <vt:lpstr>Query 5 Add Add HTML Elements and Text. Return True if PubStatus is ValidYN = Y.  &lt;html&gt; &lt;body&gt; &lt;h1&gt;PubmedArticleSet&lt;/h1&gt; &lt;ul&gt; {for $x in doc("Untitled.xml")//AuthorList/Author order by $x/Initials return &lt;li&gt;{data($x/Initials)}. Category: {data($x /@ValidYN="Y")} &lt;/li&gt; } &lt;/ul&gt; &lt;/body&gt; &lt;/html&gt;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1:  Selects all the Author elements that have an attribute named ValidYN </dc:title>
  <dc:creator>Mayank Kumar Raunak</dc:creator>
  <cp:lastModifiedBy>Mayank Kumar Raunak</cp:lastModifiedBy>
  <cp:revision>30</cp:revision>
  <dcterms:created xsi:type="dcterms:W3CDTF">2019-03-03T07:07:13Z</dcterms:created>
  <dcterms:modified xsi:type="dcterms:W3CDTF">2019-03-03T19:52:09Z</dcterms:modified>
</cp:coreProperties>
</file>