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  <p:sldMasterId id="2147484102" r:id="rId2"/>
  </p:sldMasterIdLst>
  <p:notesMasterIdLst>
    <p:notesMasterId r:id="rId6"/>
  </p:notesMasterIdLst>
  <p:handoutMasterIdLst>
    <p:handoutMasterId r:id="rId7"/>
  </p:handoutMasterIdLst>
  <p:sldIdLst>
    <p:sldId id="740" r:id="rId3"/>
    <p:sldId id="741" r:id="rId4"/>
    <p:sldId id="742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77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AE2914-9C5F-41EF-81B4-E0D62903BB81}">
          <p14:sldIdLst>
            <p14:sldId id="740"/>
            <p14:sldId id="741"/>
            <p14:sldId id="742"/>
          </p14:sldIdLst>
        </p14:section>
        <p14:section name="II" id="{4EB92823-9A94-4923-9AE3-DE2F7FAC823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85D8A"/>
    <a:srgbClr val="D0CECE"/>
    <a:srgbClr val="0066FF"/>
    <a:srgbClr val="33C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 autoAdjust="0"/>
    <p:restoredTop sz="95096" autoAdjust="0"/>
  </p:normalViewPr>
  <p:slideViewPr>
    <p:cSldViewPr snapToGrid="0" snapToObjects="1">
      <p:cViewPr varScale="1">
        <p:scale>
          <a:sx n="131" d="100"/>
          <a:sy n="131" d="100"/>
        </p:scale>
        <p:origin x="26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4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FFD1A8-F39F-594F-B634-0E0236ED46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88724-7FB5-054E-A9BE-AA2FF4F718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4DD19C0-B1B1-474F-B9B9-0512323AAA76}" type="datetimeFigureOut">
              <a:rPr lang="en-US" altLang="en-US"/>
              <a:pPr/>
              <a:t>5/12/2022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4E805-8175-D249-BEFE-0607A71C91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2281F-C4A6-EB47-AD64-AF070DB52F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8C29913-FCF4-AA4E-BB4B-3A4BB2EFD60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2D9F96-7B05-8E4D-AF4C-A41279C04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633C9-580C-A64D-AE9D-D4AB5F7339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107D1F-AEF2-894E-9DC9-EC08B8FDA26D}" type="datetimeFigureOut">
              <a:rPr lang="en-US" altLang="en-US"/>
              <a:pPr/>
              <a:t>5/12/2022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086D90D-DDB6-5542-B3E7-16A0385C5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39785CD-32BF-EB4A-B6FE-1DD23E3E3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683A-E957-D14C-9199-E4094585B0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D4F1B-DB46-7649-90F9-6FDE3E31D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4ADB539-0F5A-624B-A73A-3A8763CE2317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1363"/>
            <a:ext cx="6623050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A2E46-5B6D-41AE-9DDE-2ABE0A4DDD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1363"/>
            <a:ext cx="6623050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A2E46-5B6D-41AE-9DDE-2ABE0A4DDD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1363"/>
            <a:ext cx="6623050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A2E46-5B6D-41AE-9DDE-2ABE0A4DDD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7FE5346D-61E2-D946-B305-316827A6A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78457-E366-0F4D-A6D7-7A806B78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CB3A99AC-7273-064D-BC71-6B157418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3570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-108520" y="4910122"/>
            <a:ext cx="9505056" cy="307922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-108520" y="-20537"/>
            <a:ext cx="9505056" cy="594066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pic>
        <p:nvPicPr>
          <p:cNvPr id="8" name="Picture 13" descr="ibk-logo_inv_ohne hintergrund Ko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87474"/>
            <a:ext cx="1296144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ethlogo_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0" y="123478"/>
            <a:ext cx="1440160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-316160" y="519524"/>
            <a:ext cx="9776320" cy="4390601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36496" y="529253"/>
            <a:ext cx="423664" cy="438087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pic>
        <p:nvPicPr>
          <p:cNvPr id="18" name="Picture 13" descr="ibk-logo_inv_ohne hintergrund K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87474"/>
            <a:ext cx="1296144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 descr="ethlogo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0" y="123478"/>
            <a:ext cx="1440160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 userDrawn="1"/>
        </p:nvSpPr>
        <p:spPr>
          <a:xfrm>
            <a:off x="107504" y="4912668"/>
            <a:ext cx="828092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2022</a:t>
            </a:r>
            <a:endParaRPr lang="de-D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0"/>
            <a:endParaRPr lang="de-D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244661" y="4904677"/>
            <a:ext cx="279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0" i="0" u="none" strike="noStrike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Michael A. Kraus, </a:t>
            </a:r>
            <a:r>
              <a:rPr lang="de-CH" sz="900" b="0" i="0" u="none" strike="noStrike" kern="1200" baseline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M.Sc</a:t>
            </a:r>
            <a:r>
              <a:rPr lang="de-CH" sz="900" b="0" i="0" u="none" strike="noStrike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.(</a:t>
            </a:r>
            <a:r>
              <a:rPr lang="de-CH" sz="900" b="0" i="0" u="none" strike="noStrike" kern="1200" baseline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hons</a:t>
            </a:r>
            <a:r>
              <a:rPr lang="de-CH" sz="900" b="0" i="0" u="none" strike="noStrike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de-D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208404" y="4918043"/>
            <a:ext cx="828092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fld id="{3DBBA996-12CF-4E0B-BD6E-805C77E09307}" type="slidenum">
              <a:rPr lang="de-CH" sz="900" b="0" i="0" u="none" strike="noStrike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/>
              <a:t>‹Nr.›</a:t>
            </a:fld>
            <a:endParaRPr lang="de-D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93D0F6-1763-4DEB-BFBE-70272780FA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46498" y="21581"/>
            <a:ext cx="792088" cy="5098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D62E0F-E6CC-8FA6-6AC1-D7D70617E60E}"/>
              </a:ext>
            </a:extLst>
          </p:cNvPr>
          <p:cNvSpPr txBox="1"/>
          <p:nvPr userDrawn="1"/>
        </p:nvSpPr>
        <p:spPr>
          <a:xfrm>
            <a:off x="1566625" y="57585"/>
            <a:ext cx="468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Codes</a:t>
            </a:r>
            <a:endParaRPr lang="de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4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1B9A47-2CAF-A746-98F5-8C864B7E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398EBD9C-8D63-7945-BC6F-B24962F9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4125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4690E2-5280-42B6-893A-6341182B16D0}"/>
              </a:ext>
            </a:extLst>
          </p:cNvPr>
          <p:cNvSpPr txBox="1"/>
          <p:nvPr userDrawn="1"/>
        </p:nvSpPr>
        <p:spPr>
          <a:xfrm>
            <a:off x="461606" y="4783959"/>
            <a:ext cx="45827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2020 Berkeley/Stanford </a:t>
            </a:r>
            <a:r>
              <a:rPr lang="de-DE" sz="1300" dirty="0" err="1">
                <a:latin typeface="Arial" panose="020B0604020202020204" pitchFamily="34" charset="0"/>
                <a:cs typeface="Arial" panose="020B0604020202020204" pitchFamily="34" charset="0"/>
              </a:rPr>
              <a:t>CompFest</a:t>
            </a:r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93802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1BE1EEE-C375-B147-97A8-F325D05467FF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62E06A4-870C-094F-8FDB-FFD6E955653A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‹Nr.›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461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9397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4682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6578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108520" y="4910122"/>
            <a:ext cx="9505056" cy="307922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-108520" y="-20537"/>
            <a:ext cx="9505056" cy="594066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pic>
        <p:nvPicPr>
          <p:cNvPr id="8" name="Picture 13" descr="ibk-logo_inv_ohne hintergrund K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87474"/>
            <a:ext cx="1296144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ethlogo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0" y="123478"/>
            <a:ext cx="1440160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-316160" y="519524"/>
            <a:ext cx="423664" cy="4390601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9036496" y="529253"/>
            <a:ext cx="423664" cy="438087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</p:spTree>
    <p:extLst>
      <p:ext uri="{BB962C8B-B14F-4D97-AF65-F5344CB8AC3E}">
        <p14:creationId xmlns:p14="http://schemas.microsoft.com/office/powerpoint/2010/main" val="12788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-108520" y="4910122"/>
            <a:ext cx="9505056" cy="307922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-108520" y="-20537"/>
            <a:ext cx="9505056" cy="594066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pic>
        <p:nvPicPr>
          <p:cNvPr id="8" name="Picture 13" descr="ibk-logo_inv_ohne hintergrund Ko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87474"/>
            <a:ext cx="1296144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ethlogo_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0" y="123478"/>
            <a:ext cx="1440160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-316160" y="519524"/>
            <a:ext cx="423664" cy="4390601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36496" y="529253"/>
            <a:ext cx="423664" cy="438087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6150"/>
          </a:p>
        </p:txBody>
      </p:sp>
      <p:pic>
        <p:nvPicPr>
          <p:cNvPr id="18" name="Picture 13" descr="ibk-logo_inv_ohne hintergrund K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87474"/>
            <a:ext cx="1296144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 descr="ethlogo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320" y="123478"/>
            <a:ext cx="1440160" cy="3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566625" y="57585"/>
            <a:ext cx="468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Codes</a:t>
            </a:r>
            <a:endParaRPr lang="de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7504" y="4912668"/>
            <a:ext cx="828092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defTabSz="0"/>
            <a:r>
              <a:rPr lang="de-DE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8208404" y="4918043"/>
            <a:ext cx="828092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fld id="{3DBBA996-12CF-4E0B-BD6E-805C77E09307}" type="slidenum">
              <a:rPr lang="de-CH" sz="900" b="0" i="0" u="none" strike="noStrike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/>
              <a:t>‹Nr.›</a:t>
            </a:fld>
            <a:endParaRPr lang="de-D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93D0F6-1763-4DEB-BFBE-70272780FA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46498" y="21581"/>
            <a:ext cx="792088" cy="509830"/>
          </a:xfrm>
          <a:prstGeom prst="rect">
            <a:avLst/>
          </a:prstGeom>
        </p:spPr>
      </p:pic>
      <p:sp>
        <p:nvSpPr>
          <p:cNvPr id="17" name="TextBox 26">
            <a:extLst>
              <a:ext uri="{FF2B5EF4-FFF2-40B4-BE49-F238E27FC236}">
                <a16:creationId xmlns:a16="http://schemas.microsoft.com/office/drawing/2014/main" id="{BC64C706-D01A-EFA2-230D-75780189F7E6}"/>
              </a:ext>
            </a:extLst>
          </p:cNvPr>
          <p:cNvSpPr txBox="1"/>
          <p:nvPr userDrawn="1"/>
        </p:nvSpPr>
        <p:spPr>
          <a:xfrm>
            <a:off x="3244661" y="4904677"/>
            <a:ext cx="279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0" i="0" u="none" strike="noStrike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Michael A. Kraus, </a:t>
            </a:r>
            <a:r>
              <a:rPr lang="de-CH" sz="900" b="0" i="0" u="none" strike="noStrike" kern="1200" baseline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M.Sc</a:t>
            </a:r>
            <a:r>
              <a:rPr lang="de-CH" sz="900" b="0" i="0" u="none" strike="noStrike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.(</a:t>
            </a:r>
            <a:r>
              <a:rPr lang="de-CH" sz="900" b="0" i="0" u="none" strike="noStrike" kern="1200" baseline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hons</a:t>
            </a:r>
            <a:r>
              <a:rPr lang="de-CH" sz="900" b="0" i="0" u="none" strike="noStrike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de-DE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0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0B800B82-BD3B-064E-BC01-E303132B63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20B34-5B9C-9D44-A420-B7CC663D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8683A-1F15-7147-A21F-64681C4F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2473124-28D5-1C40-A8D6-E5917D453171}" type="slidenum">
              <a:rPr lang="en-US" altLang="en-US"/>
              <a:pPr/>
              <a:t>‹Nr.›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B7FF3-E6A0-0341-8F7A-37A76E7E67A4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12027747-CE00-2A47-83EB-0DC9512CEF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77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77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47-0D5F-48DC-B829-65CC1F643EA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7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</p:sldLayoutIdLst>
  <p:hf hdr="0"/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2F942A4-52EE-4EBC-AB81-E8D2FDA08FF3}"/>
              </a:ext>
            </a:extLst>
          </p:cNvPr>
          <p:cNvSpPr/>
          <p:nvPr/>
        </p:nvSpPr>
        <p:spPr>
          <a:xfrm>
            <a:off x="197557" y="644260"/>
            <a:ext cx="87432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</a:rPr>
              <a:t>QR-Codes Style</a:t>
            </a:r>
          </a:p>
          <a:p>
            <a:pPr algn="ctr"/>
            <a:endParaRPr lang="en-US" altLang="en-US" sz="1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GB" sz="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GB" sz="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GB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kraus@ibk.baug.ethz.ch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40B93F-80D6-EF6B-3642-AAD27C48181D}"/>
              </a:ext>
            </a:extLst>
          </p:cNvPr>
          <p:cNvSpPr txBox="1"/>
          <p:nvPr/>
        </p:nvSpPr>
        <p:spPr>
          <a:xfrm>
            <a:off x="602146" y="1414205"/>
            <a:ext cx="488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#</a:t>
            </a:r>
            <a:r>
              <a:rPr lang="de-DE" dirty="0"/>
              <a:t>5D5F68</a:t>
            </a:r>
            <a:endParaRPr lang="en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8EBF85-4CBB-373E-8AE3-34F64073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72" y="1282700"/>
            <a:ext cx="3546231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234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BB719047-E482-90EE-A9E4-1DA631FB4490}"/>
              </a:ext>
            </a:extLst>
          </p:cNvPr>
          <p:cNvSpPr/>
          <p:nvPr/>
        </p:nvSpPr>
        <p:spPr>
          <a:xfrm>
            <a:off x="197557" y="865240"/>
            <a:ext cx="87432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en-US" sz="1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1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1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GB" sz="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GB" sz="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GB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kraus@ibk.baug.ethz.ch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F942A4-52EE-4EBC-AB81-E8D2FDA08FF3}"/>
              </a:ext>
            </a:extLst>
          </p:cNvPr>
          <p:cNvSpPr/>
          <p:nvPr/>
        </p:nvSpPr>
        <p:spPr>
          <a:xfrm>
            <a:off x="197557" y="644260"/>
            <a:ext cx="8743244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GB" sz="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GB" sz="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GB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kraus@ibk.baug.ethz.ch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8FD6D26-9EB3-42CB-8FB9-0F881DD9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76555"/>
              </p:ext>
            </p:extLst>
          </p:nvPr>
        </p:nvGraphicFramePr>
        <p:xfrm>
          <a:off x="379896" y="717228"/>
          <a:ext cx="8379792" cy="387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264">
                  <a:extLst>
                    <a:ext uri="{9D8B030D-6E8A-4147-A177-3AD203B41FA5}">
                      <a16:colId xmlns:a16="http://schemas.microsoft.com/office/drawing/2014/main" val="3037005269"/>
                    </a:ext>
                  </a:extLst>
                </a:gridCol>
                <a:gridCol w="2793264">
                  <a:extLst>
                    <a:ext uri="{9D8B030D-6E8A-4147-A177-3AD203B41FA5}">
                      <a16:colId xmlns:a16="http://schemas.microsoft.com/office/drawing/2014/main" val="2545187490"/>
                    </a:ext>
                  </a:extLst>
                </a:gridCol>
                <a:gridCol w="2793264">
                  <a:extLst>
                    <a:ext uri="{9D8B030D-6E8A-4147-A177-3AD203B41FA5}">
                      <a16:colId xmlns:a16="http://schemas.microsoft.com/office/drawing/2014/main" val="3048309821"/>
                    </a:ext>
                  </a:extLst>
                </a:gridCol>
              </a:tblGrid>
              <a:tr h="402215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R. Bischof</a:t>
                      </a:r>
                      <a:endParaRPr lang="en-CH" sz="2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S. Kuhn </a:t>
                      </a:r>
                      <a:endParaRPr lang="en-CH" sz="2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/>
                        <a:t>N. Chiaverio 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020900"/>
                  </a:ext>
                </a:extLst>
              </a:tr>
              <a:tr h="718693">
                <a:tc>
                  <a:txBody>
                    <a:bodyPr/>
                    <a:lstStyle/>
                    <a:p>
                      <a:pPr algn="ctr"/>
                      <a:r>
                        <a:rPr lang="de-DE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Physics-</a:t>
                      </a:r>
                      <a:r>
                        <a:rPr lang="de-DE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Informed</a:t>
                      </a:r>
                      <a:r>
                        <a:rPr lang="de-DE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de-DE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Networks </a:t>
                      </a:r>
                      <a:r>
                        <a:rPr lang="de-DE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Structural</a:t>
                      </a:r>
                      <a:r>
                        <a:rPr lang="de-DE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Concrete</a:t>
                      </a:r>
                      <a:r>
                        <a:rPr lang="de-DE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Engineering</a:t>
                      </a:r>
                      <a:endParaRPr lang="en-CH" sz="2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Parametric</a:t>
                      </a:r>
                      <a:r>
                        <a:rPr lang="de-DE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Modelling and Generative Design: </a:t>
                      </a:r>
                      <a:r>
                        <a:rPr lang="en-GB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Multi-Step Machine Learning Approach for Design and Optimization of Network Tied-Arch Bridges</a:t>
                      </a:r>
                      <a:endParaRPr lang="en-CH" sz="1200" b="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Parametric Modelling and Generative Design of Concrete Structures</a:t>
                      </a:r>
                      <a:endParaRPr lang="de-DE" sz="2000" b="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83110"/>
                  </a:ext>
                </a:extLst>
              </a:tr>
              <a:tr h="2753852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895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7E2E0680-1F25-93E6-BFB0-D96F08B7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179" y="1907240"/>
            <a:ext cx="2592000" cy="2592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2E0E275-49B7-C4E1-54D1-2D843ACB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196" y="1907240"/>
            <a:ext cx="2592000" cy="2592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3B13908-CD3C-0DAF-6215-14384C733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04" y="1907240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808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2F942A4-52EE-4EBC-AB81-E8D2FDA08FF3}"/>
              </a:ext>
            </a:extLst>
          </p:cNvPr>
          <p:cNvSpPr/>
          <p:nvPr/>
        </p:nvSpPr>
        <p:spPr>
          <a:xfrm>
            <a:off x="197557" y="865240"/>
            <a:ext cx="87432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en-US" sz="1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1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1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GB" sz="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GB" sz="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GB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kraus@ibk.baug.ethz.ch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47724291-1AE4-2FCA-5BBE-87F77034C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76369"/>
              </p:ext>
            </p:extLst>
          </p:nvPr>
        </p:nvGraphicFramePr>
        <p:xfrm>
          <a:off x="379896" y="717226"/>
          <a:ext cx="8379792" cy="3889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264">
                  <a:extLst>
                    <a:ext uri="{9D8B030D-6E8A-4147-A177-3AD203B41FA5}">
                      <a16:colId xmlns:a16="http://schemas.microsoft.com/office/drawing/2014/main" val="3037005269"/>
                    </a:ext>
                  </a:extLst>
                </a:gridCol>
                <a:gridCol w="2793264">
                  <a:extLst>
                    <a:ext uri="{9D8B030D-6E8A-4147-A177-3AD203B41FA5}">
                      <a16:colId xmlns:a16="http://schemas.microsoft.com/office/drawing/2014/main" val="2545187490"/>
                    </a:ext>
                  </a:extLst>
                </a:gridCol>
                <a:gridCol w="2793264">
                  <a:extLst>
                    <a:ext uri="{9D8B030D-6E8A-4147-A177-3AD203B41FA5}">
                      <a16:colId xmlns:a16="http://schemas.microsoft.com/office/drawing/2014/main" val="3048309821"/>
                    </a:ext>
                  </a:extLst>
                </a:gridCol>
              </a:tblGrid>
              <a:tr h="39191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L. Florez</a:t>
                      </a:r>
                      <a:endParaRPr lang="en-CH" sz="2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M. Härdi</a:t>
                      </a:r>
                      <a:endParaRPr lang="en-CH" sz="2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0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020900"/>
                  </a:ext>
                </a:extLst>
              </a:tr>
              <a:tr h="605433">
                <a:tc>
                  <a:txBody>
                    <a:bodyPr/>
                    <a:lstStyle/>
                    <a:p>
                      <a:pPr algn="ctr"/>
                      <a:r>
                        <a:rPr lang="de-DE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r>
                        <a:rPr lang="de-DE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learning-based</a:t>
                      </a:r>
                      <a:r>
                        <a:rPr lang="de-DE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generative design </a:t>
                      </a:r>
                      <a:r>
                        <a:rPr lang="en-GB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verification of construction pits</a:t>
                      </a:r>
                      <a:endParaRPr lang="en-CH" sz="2000" b="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AI-based prediction model for the „</a:t>
                      </a:r>
                      <a:r>
                        <a:rPr lang="en-GB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Rockburst</a:t>
                      </a:r>
                      <a:r>
                        <a:rPr lang="en-GB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 impact test for reinforced shotcrete slabs</a:t>
                      </a:r>
                      <a:endParaRPr lang="en-CH" sz="2000" b="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83110"/>
                  </a:ext>
                </a:extLst>
              </a:tr>
              <a:tr h="2784663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895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12B0DC16-D4AF-5941-BD71-A3CB07CF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7" y="1907240"/>
            <a:ext cx="2592000" cy="2592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E3DDDF6-ED86-F1FE-B5A5-A9090C1F9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000" y="1907240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9650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6D8E8FF-7601-4D8E-92AD-25D518075A0F}" vid="{D273B86E-187A-44F5-827C-4F05C8330A8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7589</TotalTime>
  <Words>131</Words>
  <Application>Microsoft Office PowerPoint</Application>
  <PresentationFormat>Bildschirmpräsentation (16:9)</PresentationFormat>
  <Paragraphs>82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Source Sans Pro</vt:lpstr>
      <vt:lpstr>Source Sans Pro Semibold</vt:lpstr>
      <vt:lpstr>Wingdings</vt:lpstr>
      <vt:lpstr>SU_Template_TopBar</vt:lpstr>
      <vt:lpstr>Theme1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shape sensing</dc:title>
  <dc:creator>Michael Kraus</dc:creator>
  <dc:description>2012 PowerPoint template redesign</dc:description>
  <cp:lastModifiedBy>Kraus  Michael Anton</cp:lastModifiedBy>
  <cp:revision>633</cp:revision>
  <dcterms:created xsi:type="dcterms:W3CDTF">2019-12-09T06:06:36Z</dcterms:created>
  <dcterms:modified xsi:type="dcterms:W3CDTF">2022-05-13T13:08:35Z</dcterms:modified>
</cp:coreProperties>
</file>