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57" r:id="rId3"/>
    <p:sldId id="258" r:id="rId4"/>
    <p:sldId id="301" r:id="rId5"/>
    <p:sldId id="300" r:id="rId6"/>
    <p:sldId id="262" r:id="rId7"/>
    <p:sldId id="263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</p:sldIdLst>
  <p:sldSz cx="9144000" cy="5143500" type="screen16x9"/>
  <p:notesSz cx="6858000" cy="9144000"/>
  <p:embeddedFontLst>
    <p:embeddedFont>
      <p:font typeface="Courier" panose="02070309020205020404" pitchFamily="49" charset="0"/>
      <p:regular r:id="rId42"/>
      <p:bold r:id="rId43"/>
      <p:italic r:id="rId44"/>
      <p:boldItalic r:id="rId45"/>
    </p:embeddedFont>
    <p:embeddedFont>
      <p:font typeface="Garamond" panose="02020404030301010803" pitchFamily="18" charset="0"/>
      <p:regular r:id="rId46"/>
      <p:bold r:id="rId47"/>
      <p:italic r:id="rId48"/>
      <p:boldItalic r:id="rId49"/>
    </p:embeddedFont>
    <p:embeddedFont>
      <p:font typeface="Roboto" panose="02000000000000000000" pitchFamily="2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94661"/>
  </p:normalViewPr>
  <p:slideViewPr>
    <p:cSldViewPr snapToGrid="0">
      <p:cViewPr varScale="1">
        <p:scale>
          <a:sx n="152" d="100"/>
          <a:sy n="152" d="100"/>
        </p:scale>
        <p:origin x="66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3a2b9bfa1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3a2b9bfa1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3a2b9bfa1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3a2b9bfa1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3a2b9bfa1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3a2b9bfa1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3a2b9bfa1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3a2b9bfa1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3a2b9bfa1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3a2b9bfa1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3a2b9bfa1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3a2b9bfa1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get lots of practice with this, because this is the way we’ll approach each section problem.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3a2b9bfa1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3a2b9bfa1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83a2b9bfa1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83a2b9bfa1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3a2b9bfa1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3a2b9bfa1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83a2b9bfa1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83a2b9bfa1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3a2b9bfa1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3a2b9bfa1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3a2b9bfa1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3a2b9bfa1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3a2b9bfa1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3a2b9bfa1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3a2b9bfa1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3a2b9bfa1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83a2b9bfa1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83a2b9bfa1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3a2b9bfa1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3a2b9bfa1_0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83a2b9bfa1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83a2b9bfa1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83a2b9bfa1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83a2b9bfa1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83a2b9bfa1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83a2b9bfa1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83a2b9bfa1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83a2b9bfa1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83a2b9bfa1_0_4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83a2b9bfa1_0_4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83a2b9bfa1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83a2b9bfa1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this code do the same thing?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code easier to read/understand?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code easier to write?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3a2b9bfa1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3a2b9bfa1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You’re here. That’s awesome. We’re going to learn together.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3a2b9bfa1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3a2b9bfa1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83a2b9bfa1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83a2b9bfa1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83a2b9bfa1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83a2b9bfa1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83a2b9bfa1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83a2b9bfa1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83a2b9bfa1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83a2b9bfa1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ce02a2f772_4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ce02a2f772_4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83a2b9bfa1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83a2b9bfa1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83a2b9bfa1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83a2b9bfa1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83ae84c9d7_3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83ae84c9d7_3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 added in response to questions from section.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83ae84c9d7_3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83ae84c9d7_3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3a2b9bfa1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3a2b9bfa1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861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3a2b9bfa1_0_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3a2b9bfa1_0_5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I’ll post section materials on </a:t>
            </a:r>
            <a:r>
              <a:rPr lang="en" dirty="0" err="1"/>
              <a:t>Github</a:t>
            </a:r>
            <a:r>
              <a:rPr lang="en" dirty="0"/>
              <a:t> with notes.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247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83a2b9bfa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83a2b9bfa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I’m not here to judge if you didn’t watch lecture. Come to section even if you didn’t watch. Come to section *especially* if you didn’t watch.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3a2b9bfa1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3a2b9bfa1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Interrupt me. Ask questions.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3a2b9bfa1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3a2b9bfa1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3a2b9bfa1_0_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3a2b9bfa1_0_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Suggested by Arthur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eps.python.org/pep-0008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krdip/codeinplace-202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mkrdip@gmail.com" TargetMode="External"/><Relationship Id="rId4" Type="http://schemas.openxmlformats.org/officeDocument/2006/relationships/hyperlink" Target="https://github.com/mkrdip/codeinplace-2024/tree/main/week1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6756621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Monty’s Coders Section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Week 1 [April 25, 2024]</a:t>
            </a:r>
            <a:endParaRPr dirty="0">
              <a:latin typeface="Garamond" panose="02020404030301010803" pitchFamily="18" charset="0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7146" y="1546035"/>
            <a:ext cx="1606329" cy="161667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12700" y="-12700"/>
            <a:ext cx="9144000" cy="2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accent4"/>
                </a:solidFill>
                <a:latin typeface="Garamond" panose="02020404030301010803" pitchFamily="18" charset="0"/>
                <a:ea typeface="Roboto"/>
                <a:cs typeface="Roboto"/>
                <a:sym typeface="Roboto"/>
              </a:rPr>
              <a:t>Mrinal Roy | Code in Place | 2024</a:t>
            </a:r>
            <a:endParaRPr sz="1000" dirty="0">
              <a:solidFill>
                <a:schemeClr val="accent4"/>
              </a:solidFill>
              <a:latin typeface="Garamond" panose="02020404030301010803" pitchFamily="18" charset="0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Approaching a problem</a:t>
            </a:r>
            <a:endParaRPr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Approaching a problem</a:t>
            </a:r>
            <a:endParaRPr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Approaching a problem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80" name="Google Shape;180;p2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30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>
                <a:latin typeface="Garamond" panose="02020404030301010803" pitchFamily="18" charset="0"/>
              </a:rPr>
              <a:t>Understand</a:t>
            </a:r>
            <a:endParaRPr>
              <a:latin typeface="Garamond" panose="02020404030301010803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>
                <a:latin typeface="Garamond" panose="02020404030301010803" pitchFamily="18" charset="0"/>
              </a:rPr>
              <a:t>Write stuff down. </a:t>
            </a:r>
            <a:endParaRPr>
              <a:latin typeface="Garamond" panose="02020404030301010803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>
                <a:latin typeface="Garamond" panose="02020404030301010803" pitchFamily="18" charset="0"/>
              </a:rPr>
              <a:t>Explain problem out loud to someone.</a:t>
            </a:r>
            <a:endParaRPr>
              <a:latin typeface="Garamond" panose="02020404030301010803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>
                <a:latin typeface="Garamond" panose="02020404030301010803" pitchFamily="18" charset="0"/>
              </a:rPr>
              <a:t>Draw a picture.</a:t>
            </a:r>
            <a:endParaRPr>
              <a:latin typeface="Garamond" panose="02020404030301010803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Approaching a problem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87" name="Google Shape;187;p2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30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>
                <a:latin typeface="Garamond" panose="02020404030301010803" pitchFamily="18" charset="0"/>
              </a:rPr>
              <a:t>Understand</a:t>
            </a:r>
            <a:endParaRPr>
              <a:latin typeface="Garamond" panose="02020404030301010803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>
                <a:latin typeface="Garamond" panose="02020404030301010803" pitchFamily="18" charset="0"/>
              </a:rPr>
              <a:t>Write stuff down. </a:t>
            </a:r>
            <a:endParaRPr>
              <a:latin typeface="Garamond" panose="02020404030301010803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>
                <a:latin typeface="Garamond" panose="02020404030301010803" pitchFamily="18" charset="0"/>
              </a:rPr>
              <a:t>Explain problem out loud to someone.</a:t>
            </a:r>
            <a:endParaRPr>
              <a:latin typeface="Garamond" panose="02020404030301010803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>
                <a:latin typeface="Garamond" panose="02020404030301010803" pitchFamily="18" charset="0"/>
              </a:rPr>
              <a:t>Draw a picture.</a:t>
            </a:r>
            <a:endParaRPr>
              <a:latin typeface="Garamond" panose="02020404030301010803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>
                <a:latin typeface="Garamond" panose="02020404030301010803" pitchFamily="18" charset="0"/>
              </a:rPr>
              <a:t>Strategize</a:t>
            </a:r>
            <a:endParaRPr>
              <a:latin typeface="Garamond" panose="02020404030301010803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>
                <a:latin typeface="Garamond" panose="02020404030301010803" pitchFamily="18" charset="0"/>
              </a:rPr>
              <a:t>Walk through an example or two.</a:t>
            </a:r>
            <a:endParaRPr>
              <a:latin typeface="Garamond" panose="02020404030301010803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>
                <a:latin typeface="Garamond" panose="02020404030301010803" pitchFamily="18" charset="0"/>
              </a:rPr>
              <a:t>Look for patterns.</a:t>
            </a:r>
            <a:endParaRPr>
              <a:latin typeface="Garamond" panose="02020404030301010803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>
                <a:latin typeface="Garamond" panose="02020404030301010803" pitchFamily="18" charset="0"/>
              </a:rPr>
              <a:t>Think about what things you’ll need: loops, conditions, helper functions, etc.</a:t>
            </a:r>
            <a:endParaRPr>
              <a:latin typeface="Garamond" panose="02020404030301010803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Approaching a problem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194" name="Google Shape;194;p3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305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>
                <a:latin typeface="Garamond" panose="02020404030301010803" pitchFamily="18" charset="0"/>
              </a:rPr>
              <a:t>Understand</a:t>
            </a:r>
            <a:endParaRPr>
              <a:latin typeface="Garamond" panose="02020404030301010803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>
                <a:latin typeface="Garamond" panose="02020404030301010803" pitchFamily="18" charset="0"/>
              </a:rPr>
              <a:t>Write stuff down. </a:t>
            </a:r>
            <a:endParaRPr>
              <a:latin typeface="Garamond" panose="02020404030301010803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>
                <a:latin typeface="Garamond" panose="02020404030301010803" pitchFamily="18" charset="0"/>
              </a:rPr>
              <a:t>Explain problem out loud to someone.</a:t>
            </a:r>
            <a:endParaRPr>
              <a:latin typeface="Garamond" panose="02020404030301010803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>
                <a:latin typeface="Garamond" panose="02020404030301010803" pitchFamily="18" charset="0"/>
              </a:rPr>
              <a:t>Draw a picture.</a:t>
            </a:r>
            <a:endParaRPr>
              <a:latin typeface="Garamond" panose="02020404030301010803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>
                <a:latin typeface="Garamond" panose="02020404030301010803" pitchFamily="18" charset="0"/>
              </a:rPr>
              <a:t>Strategize</a:t>
            </a:r>
            <a:endParaRPr>
              <a:latin typeface="Garamond" panose="02020404030301010803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>
                <a:latin typeface="Garamond" panose="02020404030301010803" pitchFamily="18" charset="0"/>
              </a:rPr>
              <a:t>Walk through an example or two.</a:t>
            </a:r>
            <a:endParaRPr>
              <a:latin typeface="Garamond" panose="02020404030301010803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>
                <a:latin typeface="Garamond" panose="02020404030301010803" pitchFamily="18" charset="0"/>
              </a:rPr>
              <a:t>Look for patterns.</a:t>
            </a:r>
            <a:endParaRPr>
              <a:latin typeface="Garamond" panose="02020404030301010803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>
                <a:latin typeface="Garamond" panose="02020404030301010803" pitchFamily="18" charset="0"/>
              </a:rPr>
              <a:t>Think about what things you’ll need: loops, conditions, helper functions, etc.</a:t>
            </a:r>
            <a:endParaRPr>
              <a:latin typeface="Garamond" panose="02020404030301010803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>
                <a:latin typeface="Garamond" panose="02020404030301010803" pitchFamily="18" charset="0"/>
              </a:rPr>
              <a:t>Translate</a:t>
            </a:r>
            <a:endParaRPr>
              <a:latin typeface="Garamond" panose="02020404030301010803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>
                <a:latin typeface="Garamond" panose="02020404030301010803" pitchFamily="18" charset="0"/>
              </a:rPr>
              <a:t>First into </a:t>
            </a:r>
            <a:r>
              <a:rPr lang="en" b="1">
                <a:latin typeface="Garamond" panose="02020404030301010803" pitchFamily="18" charset="0"/>
              </a:rPr>
              <a:t>pseudocode</a:t>
            </a:r>
            <a:r>
              <a:rPr lang="en">
                <a:latin typeface="Garamond" panose="02020404030301010803" pitchFamily="18" charset="0"/>
              </a:rPr>
              <a:t>. </a:t>
            </a:r>
            <a:endParaRPr>
              <a:latin typeface="Garamond" panose="02020404030301010803" pitchFamily="18" charset="0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arenR"/>
            </a:pPr>
            <a:r>
              <a:rPr lang="en">
                <a:latin typeface="Garamond" panose="02020404030301010803" pitchFamily="18" charset="0"/>
              </a:rPr>
              <a:t>Then into Python.</a:t>
            </a:r>
            <a:endParaRPr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Control Flow</a:t>
            </a:r>
            <a:endParaRPr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Control flow 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207" name="Google Shape;207;p3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5589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ourier"/>
                <a:ea typeface="Courier"/>
                <a:cs typeface="Courier"/>
                <a:sym typeface="Courier"/>
              </a:rPr>
              <a:t>if</a:t>
            </a:r>
            <a:endParaRPr b="1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 dirty="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08" name="Google Shape;208;p32"/>
          <p:cNvSpPr txBox="1">
            <a:spLocks noGrp="1"/>
          </p:cNvSpPr>
          <p:nvPr>
            <p:ph type="body" idx="1"/>
          </p:nvPr>
        </p:nvSpPr>
        <p:spPr>
          <a:xfrm>
            <a:off x="431700" y="3656925"/>
            <a:ext cx="639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09" name="Google Shape;209;p32"/>
          <p:cNvSpPr txBox="1">
            <a:spLocks noGrp="1"/>
          </p:cNvSpPr>
          <p:nvPr>
            <p:ph type="body" idx="1"/>
          </p:nvPr>
        </p:nvSpPr>
        <p:spPr>
          <a:xfrm>
            <a:off x="295200" y="4525850"/>
            <a:ext cx="912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while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10" name="Google Shape;210;p32"/>
          <p:cNvSpPr txBox="1">
            <a:spLocks noGrp="1"/>
          </p:cNvSpPr>
          <p:nvPr>
            <p:ph type="body" idx="1"/>
          </p:nvPr>
        </p:nvSpPr>
        <p:spPr>
          <a:xfrm>
            <a:off x="295200" y="2787988"/>
            <a:ext cx="12288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if/else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Control flow 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217" name="Google Shape;217;p3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5589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"/>
                <a:ea typeface="Courier"/>
                <a:cs typeface="Courier"/>
                <a:sym typeface="Courier"/>
              </a:rPr>
              <a:t>if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18" name="Google Shape;218;p33"/>
          <p:cNvSpPr txBox="1">
            <a:spLocks noGrp="1"/>
          </p:cNvSpPr>
          <p:nvPr>
            <p:ph type="body" idx="1"/>
          </p:nvPr>
        </p:nvSpPr>
        <p:spPr>
          <a:xfrm>
            <a:off x="431700" y="3656925"/>
            <a:ext cx="639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19" name="Google Shape;219;p33"/>
          <p:cNvSpPr txBox="1">
            <a:spLocks noGrp="1"/>
          </p:cNvSpPr>
          <p:nvPr>
            <p:ph type="body" idx="1"/>
          </p:nvPr>
        </p:nvSpPr>
        <p:spPr>
          <a:xfrm>
            <a:off x="295200" y="4525850"/>
            <a:ext cx="912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while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20" name="Google Shape;220;p33"/>
          <p:cNvSpPr txBox="1">
            <a:spLocks noGrp="1"/>
          </p:cNvSpPr>
          <p:nvPr>
            <p:ph type="body" idx="1"/>
          </p:nvPr>
        </p:nvSpPr>
        <p:spPr>
          <a:xfrm>
            <a:off x="295200" y="2787988"/>
            <a:ext cx="12288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if/else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21" name="Google Shape;221;p33"/>
          <p:cNvSpPr txBox="1">
            <a:spLocks noGrp="1"/>
          </p:cNvSpPr>
          <p:nvPr>
            <p:ph type="body" idx="1"/>
          </p:nvPr>
        </p:nvSpPr>
        <p:spPr>
          <a:xfrm>
            <a:off x="1301800" y="1914713"/>
            <a:ext cx="4184700" cy="4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Do something when a condition is met.</a:t>
            </a:r>
            <a:endParaRPr dirty="0">
              <a:latin typeface="Garamond" panose="020204040303010108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20A602-9F9D-7CB1-8F7E-216615954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872" y="2530437"/>
            <a:ext cx="2209074" cy="2019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9DA1FE-BD55-0FA4-C041-9C9F95DAC024}"/>
              </a:ext>
            </a:extLst>
          </p:cNvPr>
          <p:cNvSpPr txBox="1"/>
          <p:nvPr/>
        </p:nvSpPr>
        <p:spPr>
          <a:xfrm>
            <a:off x="4657652" y="3734714"/>
            <a:ext cx="2332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front_is_clear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move()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017C9A69-AD74-78A2-0C58-4EA6EF3F8596}"/>
              </a:ext>
            </a:extLst>
          </p:cNvPr>
          <p:cNvSpPr/>
          <p:nvPr/>
        </p:nvSpPr>
        <p:spPr>
          <a:xfrm>
            <a:off x="5139971" y="3252988"/>
            <a:ext cx="1097280" cy="349134"/>
          </a:xfrm>
          <a:prstGeom prst="rightArrow">
            <a:avLst/>
          </a:prstGeom>
          <a:solidFill>
            <a:srgbClr val="4285F4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E98A92-5731-50A5-FF4D-DBA7EC01B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1950" y="2568750"/>
            <a:ext cx="2184400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Control flow 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229" name="Google Shape;229;p3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5589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30" name="Google Shape;230;p34"/>
          <p:cNvSpPr txBox="1">
            <a:spLocks noGrp="1"/>
          </p:cNvSpPr>
          <p:nvPr>
            <p:ph type="body" idx="1"/>
          </p:nvPr>
        </p:nvSpPr>
        <p:spPr>
          <a:xfrm>
            <a:off x="431700" y="3656925"/>
            <a:ext cx="639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31" name="Google Shape;231;p34"/>
          <p:cNvSpPr txBox="1">
            <a:spLocks noGrp="1"/>
          </p:cNvSpPr>
          <p:nvPr>
            <p:ph type="body" idx="1"/>
          </p:nvPr>
        </p:nvSpPr>
        <p:spPr>
          <a:xfrm>
            <a:off x="295200" y="4525850"/>
            <a:ext cx="912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while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32" name="Google Shape;232;p34"/>
          <p:cNvSpPr txBox="1">
            <a:spLocks noGrp="1"/>
          </p:cNvSpPr>
          <p:nvPr>
            <p:ph type="body" idx="1"/>
          </p:nvPr>
        </p:nvSpPr>
        <p:spPr>
          <a:xfrm>
            <a:off x="295200" y="2787988"/>
            <a:ext cx="12288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latin typeface="Courier"/>
                <a:ea typeface="Courier"/>
                <a:cs typeface="Courier"/>
                <a:sym typeface="Courier"/>
              </a:rPr>
              <a:t>if/else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Control flow 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239" name="Google Shape;239;p3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5589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40" name="Google Shape;240;p35"/>
          <p:cNvSpPr txBox="1">
            <a:spLocks noGrp="1"/>
          </p:cNvSpPr>
          <p:nvPr>
            <p:ph type="body" idx="1"/>
          </p:nvPr>
        </p:nvSpPr>
        <p:spPr>
          <a:xfrm>
            <a:off x="431700" y="3656925"/>
            <a:ext cx="639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41" name="Google Shape;241;p35"/>
          <p:cNvSpPr txBox="1">
            <a:spLocks noGrp="1"/>
          </p:cNvSpPr>
          <p:nvPr>
            <p:ph type="body" idx="1"/>
          </p:nvPr>
        </p:nvSpPr>
        <p:spPr>
          <a:xfrm>
            <a:off x="295200" y="4525850"/>
            <a:ext cx="912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while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42" name="Google Shape;242;p35"/>
          <p:cNvSpPr txBox="1">
            <a:spLocks noGrp="1"/>
          </p:cNvSpPr>
          <p:nvPr>
            <p:ph type="body" idx="1"/>
          </p:nvPr>
        </p:nvSpPr>
        <p:spPr>
          <a:xfrm>
            <a:off x="295200" y="2787988"/>
            <a:ext cx="12288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latin typeface="Courier"/>
                <a:ea typeface="Courier"/>
                <a:cs typeface="Courier"/>
                <a:sym typeface="Courier"/>
              </a:rPr>
              <a:t>if/else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43" name="Google Shape;243;p35"/>
          <p:cNvSpPr txBox="1">
            <a:spLocks noGrp="1"/>
          </p:cNvSpPr>
          <p:nvPr>
            <p:ph type="body" idx="1"/>
          </p:nvPr>
        </p:nvSpPr>
        <p:spPr>
          <a:xfrm>
            <a:off x="1792100" y="2787999"/>
            <a:ext cx="1553700" cy="161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Also do something else when a condition is not met.</a:t>
            </a:r>
            <a:endParaRPr dirty="0">
              <a:latin typeface="Garamond" panose="02020404030301010803" pitchFamily="18" charset="0"/>
            </a:endParaRPr>
          </a:p>
        </p:txBody>
      </p:sp>
      <p:pic>
        <p:nvPicPr>
          <p:cNvPr id="244" name="Google Shape;24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400" y="2512750"/>
            <a:ext cx="5384801" cy="24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Welcome to the section!</a:t>
            </a:r>
            <a:endParaRPr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Control flow 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251" name="Google Shape;251;p3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5589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52" name="Google Shape;252;p36"/>
          <p:cNvSpPr txBox="1">
            <a:spLocks noGrp="1"/>
          </p:cNvSpPr>
          <p:nvPr>
            <p:ph type="body" idx="1"/>
          </p:nvPr>
        </p:nvSpPr>
        <p:spPr>
          <a:xfrm>
            <a:off x="431700" y="3656925"/>
            <a:ext cx="639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latin typeface="Courier"/>
                <a:ea typeface="Courier"/>
                <a:cs typeface="Courier"/>
                <a:sym typeface="Courier"/>
              </a:rPr>
              <a:t>for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53" name="Google Shape;253;p36"/>
          <p:cNvSpPr txBox="1">
            <a:spLocks noGrp="1"/>
          </p:cNvSpPr>
          <p:nvPr>
            <p:ph type="body" idx="1"/>
          </p:nvPr>
        </p:nvSpPr>
        <p:spPr>
          <a:xfrm>
            <a:off x="295200" y="4525850"/>
            <a:ext cx="912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while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54" name="Google Shape;254;p36"/>
          <p:cNvSpPr txBox="1">
            <a:spLocks noGrp="1"/>
          </p:cNvSpPr>
          <p:nvPr>
            <p:ph type="body" idx="1"/>
          </p:nvPr>
        </p:nvSpPr>
        <p:spPr>
          <a:xfrm>
            <a:off x="295200" y="2787988"/>
            <a:ext cx="12288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999999"/>
                </a:solidFill>
                <a:latin typeface="Courier"/>
                <a:ea typeface="Courier"/>
                <a:cs typeface="Courier"/>
                <a:sym typeface="Courier"/>
              </a:rPr>
              <a:t>if/else</a:t>
            </a:r>
            <a:endParaRPr b="1">
              <a:solidFill>
                <a:srgbClr val="999999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Control flow 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261" name="Google Shape;261;p3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5589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2" name="Google Shape;262;p37"/>
          <p:cNvSpPr txBox="1">
            <a:spLocks noGrp="1"/>
          </p:cNvSpPr>
          <p:nvPr>
            <p:ph type="body" idx="1"/>
          </p:nvPr>
        </p:nvSpPr>
        <p:spPr>
          <a:xfrm>
            <a:off x="431700" y="3656925"/>
            <a:ext cx="639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latin typeface="Courier"/>
                <a:ea typeface="Courier"/>
                <a:cs typeface="Courier"/>
                <a:sym typeface="Courier"/>
              </a:rPr>
              <a:t>for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3" name="Google Shape;263;p37"/>
          <p:cNvSpPr txBox="1">
            <a:spLocks noGrp="1"/>
          </p:cNvSpPr>
          <p:nvPr>
            <p:ph type="body" idx="1"/>
          </p:nvPr>
        </p:nvSpPr>
        <p:spPr>
          <a:xfrm>
            <a:off x="295200" y="4525850"/>
            <a:ext cx="912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while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4" name="Google Shape;264;p37"/>
          <p:cNvSpPr txBox="1">
            <a:spLocks noGrp="1"/>
          </p:cNvSpPr>
          <p:nvPr>
            <p:ph type="body" idx="1"/>
          </p:nvPr>
        </p:nvSpPr>
        <p:spPr>
          <a:xfrm>
            <a:off x="295200" y="2787988"/>
            <a:ext cx="12288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999999"/>
                </a:solidFill>
                <a:latin typeface="Courier"/>
                <a:ea typeface="Courier"/>
                <a:cs typeface="Courier"/>
                <a:sym typeface="Courier"/>
              </a:rPr>
              <a:t>if/else</a:t>
            </a:r>
            <a:endParaRPr b="1">
              <a:solidFill>
                <a:srgbClr val="999999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65" name="Google Shape;265;p37"/>
          <p:cNvSpPr txBox="1">
            <a:spLocks noGrp="1"/>
          </p:cNvSpPr>
          <p:nvPr>
            <p:ph type="body" idx="1"/>
          </p:nvPr>
        </p:nvSpPr>
        <p:spPr>
          <a:xfrm>
            <a:off x="1318950" y="3656924"/>
            <a:ext cx="1796400" cy="1213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Do something a set number of times.</a:t>
            </a:r>
            <a:endParaRPr dirty="0">
              <a:latin typeface="Garamond" panose="02020404030301010803" pitchFamily="18" charset="0"/>
            </a:endParaRPr>
          </a:p>
        </p:txBody>
      </p:sp>
      <p:pic>
        <p:nvPicPr>
          <p:cNvPr id="266" name="Google Shape;26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3300" y="1801700"/>
            <a:ext cx="2565820" cy="199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1520" y="2772763"/>
            <a:ext cx="2910080" cy="2233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Control flow 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274" name="Google Shape;274;p3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5589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5" name="Google Shape;275;p38"/>
          <p:cNvSpPr txBox="1">
            <a:spLocks noGrp="1"/>
          </p:cNvSpPr>
          <p:nvPr>
            <p:ph type="body" idx="1"/>
          </p:nvPr>
        </p:nvSpPr>
        <p:spPr>
          <a:xfrm>
            <a:off x="431700" y="3656925"/>
            <a:ext cx="639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6" name="Google Shape;276;p38"/>
          <p:cNvSpPr txBox="1">
            <a:spLocks noGrp="1"/>
          </p:cNvSpPr>
          <p:nvPr>
            <p:ph type="body" idx="1"/>
          </p:nvPr>
        </p:nvSpPr>
        <p:spPr>
          <a:xfrm>
            <a:off x="295200" y="4525850"/>
            <a:ext cx="912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latin typeface="Courier"/>
                <a:ea typeface="Courier"/>
                <a:cs typeface="Courier"/>
                <a:sym typeface="Courier"/>
              </a:rPr>
              <a:t>while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77" name="Google Shape;277;p38"/>
          <p:cNvSpPr txBox="1">
            <a:spLocks noGrp="1"/>
          </p:cNvSpPr>
          <p:nvPr>
            <p:ph type="body" idx="1"/>
          </p:nvPr>
        </p:nvSpPr>
        <p:spPr>
          <a:xfrm>
            <a:off x="295200" y="2787988"/>
            <a:ext cx="12288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999999"/>
                </a:solidFill>
                <a:latin typeface="Courier"/>
                <a:ea typeface="Courier"/>
                <a:cs typeface="Courier"/>
                <a:sym typeface="Courier"/>
              </a:rPr>
              <a:t>if/else</a:t>
            </a:r>
            <a:endParaRPr b="1">
              <a:solidFill>
                <a:srgbClr val="999999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8540" y="2788000"/>
            <a:ext cx="2883057" cy="2233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3300" y="1801700"/>
            <a:ext cx="2718226" cy="2140301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Control flow 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286" name="Google Shape;286;p3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5589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87" name="Google Shape;287;p39"/>
          <p:cNvSpPr txBox="1">
            <a:spLocks noGrp="1"/>
          </p:cNvSpPr>
          <p:nvPr>
            <p:ph type="body" idx="1"/>
          </p:nvPr>
        </p:nvSpPr>
        <p:spPr>
          <a:xfrm>
            <a:off x="431700" y="3656925"/>
            <a:ext cx="639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B7B7B7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endParaRPr b="1">
              <a:solidFill>
                <a:srgbClr val="B7B7B7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88" name="Google Shape;288;p39"/>
          <p:cNvSpPr txBox="1">
            <a:spLocks noGrp="1"/>
          </p:cNvSpPr>
          <p:nvPr>
            <p:ph type="body" idx="1"/>
          </p:nvPr>
        </p:nvSpPr>
        <p:spPr>
          <a:xfrm>
            <a:off x="295200" y="4525850"/>
            <a:ext cx="912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latin typeface="Courier"/>
                <a:ea typeface="Courier"/>
                <a:cs typeface="Courier"/>
                <a:sym typeface="Courier"/>
              </a:rPr>
              <a:t>while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89" name="Google Shape;289;p39"/>
          <p:cNvSpPr txBox="1">
            <a:spLocks noGrp="1"/>
          </p:cNvSpPr>
          <p:nvPr>
            <p:ph type="body" idx="1"/>
          </p:nvPr>
        </p:nvSpPr>
        <p:spPr>
          <a:xfrm>
            <a:off x="295200" y="2787988"/>
            <a:ext cx="12288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solidFill>
                  <a:srgbClr val="999999"/>
                </a:solidFill>
                <a:latin typeface="Courier"/>
                <a:ea typeface="Courier"/>
                <a:cs typeface="Courier"/>
                <a:sym typeface="Courier"/>
              </a:rPr>
              <a:t>if/else</a:t>
            </a:r>
            <a:endParaRPr b="1">
              <a:solidFill>
                <a:srgbClr val="999999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90" name="Google Shape;290;p39"/>
          <p:cNvSpPr txBox="1">
            <a:spLocks noGrp="1"/>
          </p:cNvSpPr>
          <p:nvPr>
            <p:ph type="body" idx="1"/>
          </p:nvPr>
        </p:nvSpPr>
        <p:spPr>
          <a:xfrm>
            <a:off x="1339375" y="3969024"/>
            <a:ext cx="1891800" cy="102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Do something until condition is no longer true.</a:t>
            </a:r>
            <a:endParaRPr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"/>
          <p:cNvSpPr txBox="1">
            <a:spLocks noGrp="1"/>
          </p:cNvSpPr>
          <p:nvPr>
            <p:ph type="body" idx="1"/>
          </p:nvPr>
        </p:nvSpPr>
        <p:spPr>
          <a:xfrm>
            <a:off x="3905300" y="2187900"/>
            <a:ext cx="2717700" cy="767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Do you have a backup plan?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297" name="Google Shape;297;p4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Control flow 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298" name="Google Shape;298;p4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5589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"/>
                <a:ea typeface="Courier"/>
                <a:cs typeface="Courier"/>
                <a:sym typeface="Courier"/>
              </a:rPr>
              <a:t>if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99" name="Google Shape;299;p40"/>
          <p:cNvSpPr txBox="1">
            <a:spLocks noGrp="1"/>
          </p:cNvSpPr>
          <p:nvPr>
            <p:ph type="body" idx="1"/>
          </p:nvPr>
        </p:nvSpPr>
        <p:spPr>
          <a:xfrm>
            <a:off x="7213600" y="3074775"/>
            <a:ext cx="1638300" cy="5193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Garamond" panose="02020404030301010803" pitchFamily="18" charset="0"/>
              </a:rPr>
              <a:t>Is it a one-off?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300" name="Google Shape;300;p40"/>
          <p:cNvSpPr txBox="1">
            <a:spLocks noGrp="1"/>
          </p:cNvSpPr>
          <p:nvPr>
            <p:ph type="body" idx="1"/>
          </p:nvPr>
        </p:nvSpPr>
        <p:spPr>
          <a:xfrm rot="1193627">
            <a:off x="7213613" y="2456414"/>
            <a:ext cx="558956" cy="3994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Garamond" panose="02020404030301010803" pitchFamily="18" charset="0"/>
              </a:rPr>
              <a:t>yes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301" name="Google Shape;301;p40"/>
          <p:cNvSpPr txBox="1">
            <a:spLocks noGrp="1"/>
          </p:cNvSpPr>
          <p:nvPr>
            <p:ph type="body" idx="1"/>
          </p:nvPr>
        </p:nvSpPr>
        <p:spPr>
          <a:xfrm>
            <a:off x="3905300" y="3794675"/>
            <a:ext cx="2717700" cy="767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Garamond" panose="02020404030301010803" pitchFamily="18" charset="0"/>
              </a:rPr>
              <a:t>Do you know how many times you need to do it?</a:t>
            </a:r>
            <a:endParaRPr>
              <a:latin typeface="Garamond" panose="02020404030301010803" pitchFamily="18" charset="0"/>
            </a:endParaRPr>
          </a:p>
        </p:txBody>
      </p:sp>
      <p:cxnSp>
        <p:nvCxnSpPr>
          <p:cNvPr id="302" name="Google Shape;302;p40"/>
          <p:cNvCxnSpPr>
            <a:stCxn id="299" idx="2"/>
            <a:endCxn id="301" idx="3"/>
          </p:cNvCxnSpPr>
          <p:nvPr/>
        </p:nvCxnSpPr>
        <p:spPr>
          <a:xfrm flipH="1">
            <a:off x="6623050" y="3594075"/>
            <a:ext cx="1409700" cy="5844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3" name="Google Shape;303;p40"/>
          <p:cNvSpPr txBox="1">
            <a:spLocks noGrp="1"/>
          </p:cNvSpPr>
          <p:nvPr>
            <p:ph type="body" idx="1"/>
          </p:nvPr>
        </p:nvSpPr>
        <p:spPr>
          <a:xfrm rot="-1215223">
            <a:off x="7327802" y="3736823"/>
            <a:ext cx="558961" cy="3990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Garamond" panose="02020404030301010803" pitchFamily="18" charset="0"/>
              </a:rPr>
              <a:t>no</a:t>
            </a:r>
            <a:endParaRPr>
              <a:latin typeface="Garamond" panose="02020404030301010803" pitchFamily="18" charset="0"/>
            </a:endParaRPr>
          </a:p>
        </p:txBody>
      </p:sp>
      <p:cxnSp>
        <p:nvCxnSpPr>
          <p:cNvPr id="304" name="Google Shape;304;p40"/>
          <p:cNvCxnSpPr>
            <a:stCxn id="301" idx="1"/>
            <a:endCxn id="305" idx="3"/>
          </p:cNvCxnSpPr>
          <p:nvPr/>
        </p:nvCxnSpPr>
        <p:spPr>
          <a:xfrm flipH="1">
            <a:off x="1207400" y="4178525"/>
            <a:ext cx="2697900" cy="5799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6" name="Google Shape;306;p40"/>
          <p:cNvCxnSpPr>
            <a:stCxn id="301" idx="1"/>
            <a:endCxn id="307" idx="3"/>
          </p:cNvCxnSpPr>
          <p:nvPr/>
        </p:nvCxnSpPr>
        <p:spPr>
          <a:xfrm rot="10800000">
            <a:off x="1070900" y="3889325"/>
            <a:ext cx="2834400" cy="2892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8" name="Google Shape;308;p40"/>
          <p:cNvSpPr txBox="1">
            <a:spLocks noGrp="1"/>
          </p:cNvSpPr>
          <p:nvPr>
            <p:ph type="body" idx="1"/>
          </p:nvPr>
        </p:nvSpPr>
        <p:spPr>
          <a:xfrm rot="341901">
            <a:off x="2188523" y="3620851"/>
            <a:ext cx="558962" cy="399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Garamond" panose="02020404030301010803" pitchFamily="18" charset="0"/>
              </a:rPr>
              <a:t>yes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309" name="Google Shape;309;p40"/>
          <p:cNvSpPr txBox="1">
            <a:spLocks noGrp="1"/>
          </p:cNvSpPr>
          <p:nvPr>
            <p:ph type="body" idx="1"/>
          </p:nvPr>
        </p:nvSpPr>
        <p:spPr>
          <a:xfrm rot="-735590">
            <a:off x="2278194" y="4440393"/>
            <a:ext cx="443617" cy="3994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Garamond" panose="02020404030301010803" pitchFamily="18" charset="0"/>
              </a:rPr>
              <a:t>no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307" name="Google Shape;307;p40"/>
          <p:cNvSpPr txBox="1">
            <a:spLocks noGrp="1"/>
          </p:cNvSpPr>
          <p:nvPr>
            <p:ph type="body" idx="1"/>
          </p:nvPr>
        </p:nvSpPr>
        <p:spPr>
          <a:xfrm>
            <a:off x="431700" y="3656925"/>
            <a:ext cx="639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latin typeface="Courier"/>
                <a:ea typeface="Courier"/>
                <a:cs typeface="Courier"/>
                <a:sym typeface="Courier"/>
              </a:rPr>
              <a:t>for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05" name="Google Shape;305;p40"/>
          <p:cNvSpPr txBox="1">
            <a:spLocks noGrp="1"/>
          </p:cNvSpPr>
          <p:nvPr>
            <p:ph type="body" idx="1"/>
          </p:nvPr>
        </p:nvSpPr>
        <p:spPr>
          <a:xfrm>
            <a:off x="295200" y="4525850"/>
            <a:ext cx="9123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latin typeface="Courier"/>
                <a:ea typeface="Courier"/>
                <a:cs typeface="Courier"/>
                <a:sym typeface="Courier"/>
              </a:rPr>
              <a:t>while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10" name="Google Shape;310;p40"/>
          <p:cNvSpPr txBox="1">
            <a:spLocks noGrp="1"/>
          </p:cNvSpPr>
          <p:nvPr>
            <p:ph type="body" idx="1"/>
          </p:nvPr>
        </p:nvSpPr>
        <p:spPr>
          <a:xfrm>
            <a:off x="295200" y="2787988"/>
            <a:ext cx="1228800" cy="4650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>
                <a:latin typeface="Courier"/>
                <a:ea typeface="Courier"/>
                <a:cs typeface="Courier"/>
                <a:sym typeface="Courier"/>
              </a:rPr>
              <a:t>if/else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311" name="Google Shape;311;p40"/>
          <p:cNvCxnSpPr>
            <a:stCxn id="296" idx="1"/>
            <a:endCxn id="310" idx="3"/>
          </p:cNvCxnSpPr>
          <p:nvPr/>
        </p:nvCxnSpPr>
        <p:spPr>
          <a:xfrm flipH="1">
            <a:off x="1523900" y="2571750"/>
            <a:ext cx="2381400" cy="4488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" name="Google Shape;312;p40"/>
          <p:cNvCxnSpPr>
            <a:stCxn id="296" idx="1"/>
            <a:endCxn id="298" idx="3"/>
          </p:cNvCxnSpPr>
          <p:nvPr/>
        </p:nvCxnSpPr>
        <p:spPr>
          <a:xfrm rot="10800000">
            <a:off x="1030700" y="2151450"/>
            <a:ext cx="2874600" cy="4203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3" name="Google Shape;313;p40"/>
          <p:cNvCxnSpPr>
            <a:stCxn id="299" idx="0"/>
            <a:endCxn id="296" idx="3"/>
          </p:cNvCxnSpPr>
          <p:nvPr/>
        </p:nvCxnSpPr>
        <p:spPr>
          <a:xfrm rot="10800000">
            <a:off x="6623050" y="2571675"/>
            <a:ext cx="1409700" cy="5031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4" name="Google Shape;314;p40"/>
          <p:cNvSpPr txBox="1">
            <a:spLocks noGrp="1"/>
          </p:cNvSpPr>
          <p:nvPr>
            <p:ph type="body" idx="1"/>
          </p:nvPr>
        </p:nvSpPr>
        <p:spPr>
          <a:xfrm rot="341901">
            <a:off x="2188573" y="1928114"/>
            <a:ext cx="558962" cy="399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no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315" name="Google Shape;315;p40"/>
          <p:cNvSpPr txBox="1">
            <a:spLocks noGrp="1"/>
          </p:cNvSpPr>
          <p:nvPr>
            <p:ph type="body" idx="1"/>
          </p:nvPr>
        </p:nvSpPr>
        <p:spPr>
          <a:xfrm rot="-736050">
            <a:off x="2277190" y="2737901"/>
            <a:ext cx="535119" cy="3994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Garamond" panose="02020404030301010803" pitchFamily="18" charset="0"/>
              </a:rPr>
              <a:t>yes</a:t>
            </a:r>
            <a:endParaRPr>
              <a:latin typeface="Garamond" panose="02020404030301010803" pitchFamily="18" charset="0"/>
            </a:endParaRPr>
          </a:p>
        </p:txBody>
      </p:sp>
      <p:cxnSp>
        <p:nvCxnSpPr>
          <p:cNvPr id="316" name="Google Shape;316;p40"/>
          <p:cNvCxnSpPr/>
          <p:nvPr/>
        </p:nvCxnSpPr>
        <p:spPr>
          <a:xfrm>
            <a:off x="3124200" y="1143000"/>
            <a:ext cx="4965600" cy="1689000"/>
          </a:xfrm>
          <a:prstGeom prst="bentConnector3">
            <a:avLst>
              <a:gd name="adj1" fmla="val 99746"/>
            </a:avLst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428625" dist="9525" dir="5400000" algn="bl" rotWithShape="0">
              <a:srgbClr val="000000">
                <a:alpha val="81000"/>
              </a:srgbClr>
            </a:outerShdw>
          </a:effec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1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Decomposition</a:t>
            </a:r>
            <a:endParaRPr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Decomposition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335" name="Google Shape;335;p4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your function like this: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latin typeface="Courier"/>
                <a:ea typeface="Courier"/>
                <a:cs typeface="Courier"/>
                <a:sym typeface="Courier"/>
              </a:rPr>
              <a:t>def function_name():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"/>
                <a:ea typeface="Courier"/>
                <a:cs typeface="Courier"/>
                <a:sym typeface="Courier"/>
              </a:rPr>
              <a:t>&lt;write code here&gt;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And call it like this:</a:t>
            </a:r>
            <a:endParaRPr/>
          </a:p>
          <a:p>
            <a:pPr marL="45720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>
                <a:latin typeface="Courier"/>
                <a:ea typeface="Courier"/>
                <a:cs typeface="Courier"/>
                <a:sym typeface="Courier"/>
              </a:rPr>
              <a:t>function_name()</a:t>
            </a:r>
            <a:endParaRPr b="1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Decomposition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342" name="Google Shape;342;p4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More of an art than a science.</a:t>
            </a:r>
            <a:endParaRPr>
              <a:latin typeface="Garamond" panose="02020404030301010803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Functions should be short and read like English. </a:t>
            </a:r>
            <a:endParaRPr>
              <a:latin typeface="Garamond" panose="02020404030301010803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If you repeat things (or find yourself hitting copy/paste), take a step back.</a:t>
            </a:r>
            <a:endParaRPr>
              <a:latin typeface="Garamond" panose="02020404030301010803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Garamond" panose="02020404030301010803" pitchFamily="18" charset="0"/>
              </a:rPr>
              <a:t>Top-down programming &amp; the leap of faith.</a:t>
            </a:r>
            <a:endParaRPr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Decomposition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349" name="Google Shape;349;p4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latin typeface="Courier"/>
                <a:ea typeface="Courier"/>
                <a:cs typeface="Courier"/>
                <a:sym typeface="Courier"/>
              </a:rPr>
              <a:t>def main():</a:t>
            </a:r>
            <a:endParaRPr sz="1300" b="1" dirty="0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 err="1">
                <a:latin typeface="Courier"/>
                <a:ea typeface="Courier"/>
                <a:cs typeface="Courier"/>
                <a:sym typeface="Courier"/>
              </a:rPr>
              <a:t>turn_left</a:t>
            </a:r>
            <a:r>
              <a:rPr lang="en" sz="1300" b="1" dirty="0">
                <a:latin typeface="Courier"/>
                <a:ea typeface="Courier"/>
                <a:cs typeface="Courier"/>
                <a:sym typeface="Courier"/>
              </a:rPr>
              <a:t>()</a:t>
            </a:r>
            <a:endParaRPr sz="1300" b="1" dirty="0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 err="1">
                <a:latin typeface="Courier"/>
                <a:ea typeface="Courier"/>
                <a:cs typeface="Courier"/>
                <a:sym typeface="Courier"/>
              </a:rPr>
              <a:t>turn_left</a:t>
            </a:r>
            <a:r>
              <a:rPr lang="en" sz="1300" b="1" dirty="0">
                <a:latin typeface="Courier"/>
                <a:ea typeface="Courier"/>
                <a:cs typeface="Courier"/>
                <a:sym typeface="Courier"/>
              </a:rPr>
              <a:t>()</a:t>
            </a:r>
            <a:endParaRPr sz="1300" b="1" dirty="0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 err="1">
                <a:latin typeface="Courier"/>
                <a:ea typeface="Courier"/>
                <a:cs typeface="Courier"/>
                <a:sym typeface="Courier"/>
              </a:rPr>
              <a:t>turn_left</a:t>
            </a:r>
            <a:r>
              <a:rPr lang="en" sz="1300" b="1" dirty="0">
                <a:latin typeface="Courier"/>
                <a:ea typeface="Courier"/>
                <a:cs typeface="Courier"/>
                <a:sym typeface="Courier"/>
              </a:rPr>
              <a:t>()</a:t>
            </a:r>
            <a:endParaRPr sz="1300" b="1" dirty="0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 err="1">
                <a:latin typeface="Courier"/>
                <a:ea typeface="Courier"/>
                <a:cs typeface="Courier"/>
                <a:sym typeface="Courier"/>
              </a:rPr>
              <a:t>turn_left</a:t>
            </a:r>
            <a:r>
              <a:rPr lang="en" sz="1300" b="1" dirty="0">
                <a:latin typeface="Courier"/>
                <a:ea typeface="Courier"/>
                <a:cs typeface="Courier"/>
                <a:sym typeface="Courier"/>
              </a:rPr>
              <a:t>()</a:t>
            </a:r>
            <a:endParaRPr sz="1300" b="1" dirty="0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 err="1">
                <a:latin typeface="Courier"/>
                <a:ea typeface="Courier"/>
                <a:cs typeface="Courier"/>
                <a:sym typeface="Courier"/>
              </a:rPr>
              <a:t>turn_left</a:t>
            </a:r>
            <a:r>
              <a:rPr lang="en" sz="1300" b="1" dirty="0">
                <a:latin typeface="Courier"/>
                <a:ea typeface="Courier"/>
                <a:cs typeface="Courier"/>
                <a:sym typeface="Courier"/>
              </a:rPr>
              <a:t>()</a:t>
            </a:r>
            <a:endParaRPr sz="1300" b="1" dirty="0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 err="1">
                <a:latin typeface="Courier"/>
                <a:ea typeface="Courier"/>
                <a:cs typeface="Courier"/>
                <a:sym typeface="Courier"/>
              </a:rPr>
              <a:t>turn_left</a:t>
            </a:r>
            <a:r>
              <a:rPr lang="en" sz="1300" b="1" dirty="0">
                <a:latin typeface="Courier"/>
                <a:ea typeface="Courier"/>
                <a:cs typeface="Courier"/>
                <a:sym typeface="Courier"/>
              </a:rPr>
              <a:t>()</a:t>
            </a:r>
            <a:endParaRPr sz="1300" b="1" dirty="0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 err="1">
                <a:latin typeface="Courier"/>
                <a:ea typeface="Courier"/>
                <a:cs typeface="Courier"/>
                <a:sym typeface="Courier"/>
              </a:rPr>
              <a:t>turn_left</a:t>
            </a:r>
            <a:r>
              <a:rPr lang="en" sz="1300" b="1" dirty="0">
                <a:latin typeface="Courier"/>
                <a:ea typeface="Courier"/>
                <a:cs typeface="Courier"/>
                <a:sym typeface="Courier"/>
              </a:rPr>
              <a:t>()</a:t>
            </a:r>
            <a:endParaRPr sz="1300" b="1" dirty="0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 err="1">
                <a:latin typeface="Courier"/>
                <a:ea typeface="Courier"/>
                <a:cs typeface="Courier"/>
                <a:sym typeface="Courier"/>
              </a:rPr>
              <a:t>turn_left</a:t>
            </a:r>
            <a:r>
              <a:rPr lang="en" sz="1300" b="1" dirty="0">
                <a:latin typeface="Courier"/>
                <a:ea typeface="Courier"/>
                <a:cs typeface="Courier"/>
                <a:sym typeface="Courier"/>
              </a:rPr>
              <a:t>()</a:t>
            </a:r>
            <a:endParaRPr sz="1300" b="1" dirty="0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 err="1">
                <a:latin typeface="Courier"/>
                <a:ea typeface="Courier"/>
                <a:cs typeface="Courier"/>
                <a:sym typeface="Courier"/>
              </a:rPr>
              <a:t>turn_left</a:t>
            </a:r>
            <a:r>
              <a:rPr lang="en" sz="1300" b="1" dirty="0">
                <a:latin typeface="Courier"/>
                <a:ea typeface="Courier"/>
                <a:cs typeface="Courier"/>
                <a:sym typeface="Courier"/>
              </a:rPr>
              <a:t>()</a:t>
            </a:r>
            <a:endParaRPr sz="1300" b="1" dirty="0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 err="1">
                <a:latin typeface="Courier"/>
                <a:ea typeface="Courier"/>
                <a:cs typeface="Courier"/>
                <a:sym typeface="Courier"/>
              </a:rPr>
              <a:t>turn_left</a:t>
            </a:r>
            <a:r>
              <a:rPr lang="en" sz="1300" b="1" dirty="0">
                <a:latin typeface="Courier"/>
                <a:ea typeface="Courier"/>
                <a:cs typeface="Courier"/>
                <a:sym typeface="Courier"/>
              </a:rPr>
              <a:t>()</a:t>
            </a:r>
            <a:endParaRPr sz="1300" b="1" dirty="0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 err="1">
                <a:latin typeface="Courier"/>
                <a:ea typeface="Courier"/>
                <a:cs typeface="Courier"/>
                <a:sym typeface="Courier"/>
              </a:rPr>
              <a:t>turn_left</a:t>
            </a:r>
            <a:r>
              <a:rPr lang="en" sz="1300" b="1" dirty="0">
                <a:latin typeface="Courier"/>
                <a:ea typeface="Courier"/>
                <a:cs typeface="Courier"/>
                <a:sym typeface="Courier"/>
              </a:rPr>
              <a:t>()</a:t>
            </a:r>
            <a:endParaRPr sz="1300" b="1" dirty="0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 err="1">
                <a:latin typeface="Courier"/>
                <a:ea typeface="Courier"/>
                <a:cs typeface="Courier"/>
                <a:sym typeface="Courier"/>
              </a:rPr>
              <a:t>turn_left</a:t>
            </a:r>
            <a:r>
              <a:rPr lang="en" sz="1300" b="1" dirty="0">
                <a:latin typeface="Courier"/>
                <a:ea typeface="Courier"/>
                <a:cs typeface="Courier"/>
                <a:sym typeface="Courier"/>
              </a:rPr>
              <a:t>()</a:t>
            </a:r>
            <a:endParaRPr sz="1300" b="1" dirty="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Decomposition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356" name="Google Shape;356;p4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"/>
                <a:ea typeface="Courier"/>
                <a:cs typeface="Courier"/>
                <a:sym typeface="Courier"/>
              </a:rPr>
              <a:t>def main():</a:t>
            </a:r>
            <a:endParaRPr sz="1300" b="1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"/>
                <a:ea typeface="Courier"/>
                <a:cs typeface="Courier"/>
                <a:sym typeface="Courier"/>
              </a:rPr>
              <a:t>turn_left()</a:t>
            </a:r>
            <a:endParaRPr sz="1300" b="1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"/>
                <a:ea typeface="Courier"/>
                <a:cs typeface="Courier"/>
                <a:sym typeface="Courier"/>
              </a:rPr>
              <a:t>turn_left()</a:t>
            </a:r>
            <a:endParaRPr sz="1300" b="1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"/>
                <a:ea typeface="Courier"/>
                <a:cs typeface="Courier"/>
                <a:sym typeface="Courier"/>
              </a:rPr>
              <a:t>turn_left()</a:t>
            </a:r>
            <a:endParaRPr sz="1300" b="1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"/>
                <a:ea typeface="Courier"/>
                <a:cs typeface="Courier"/>
                <a:sym typeface="Courier"/>
              </a:rPr>
              <a:t>turn_left()</a:t>
            </a:r>
            <a:endParaRPr sz="1300" b="1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"/>
                <a:ea typeface="Courier"/>
                <a:cs typeface="Courier"/>
                <a:sym typeface="Courier"/>
              </a:rPr>
              <a:t>turn_left()</a:t>
            </a:r>
            <a:endParaRPr sz="1300" b="1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"/>
                <a:ea typeface="Courier"/>
                <a:cs typeface="Courier"/>
                <a:sym typeface="Courier"/>
              </a:rPr>
              <a:t>turn_left()</a:t>
            </a:r>
            <a:endParaRPr sz="1300" b="1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"/>
                <a:ea typeface="Courier"/>
                <a:cs typeface="Courier"/>
                <a:sym typeface="Courier"/>
              </a:rPr>
              <a:t>turn_left()</a:t>
            </a:r>
            <a:endParaRPr sz="1300" b="1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"/>
                <a:ea typeface="Courier"/>
                <a:cs typeface="Courier"/>
                <a:sym typeface="Courier"/>
              </a:rPr>
              <a:t>turn_left()</a:t>
            </a:r>
            <a:endParaRPr sz="1300" b="1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"/>
                <a:ea typeface="Courier"/>
                <a:cs typeface="Courier"/>
                <a:sym typeface="Courier"/>
              </a:rPr>
              <a:t>turn_left()</a:t>
            </a:r>
            <a:endParaRPr sz="1300" b="1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"/>
                <a:ea typeface="Courier"/>
                <a:cs typeface="Courier"/>
                <a:sym typeface="Courier"/>
              </a:rPr>
              <a:t>turn_left()</a:t>
            </a:r>
            <a:endParaRPr sz="1300" b="1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"/>
                <a:ea typeface="Courier"/>
                <a:cs typeface="Courier"/>
                <a:sym typeface="Courier"/>
              </a:rPr>
              <a:t>turn_left()</a:t>
            </a:r>
            <a:endParaRPr sz="1300" b="1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"/>
                <a:ea typeface="Courier"/>
                <a:cs typeface="Courier"/>
                <a:sym typeface="Courier"/>
              </a:rPr>
              <a:t>turn_left()</a:t>
            </a:r>
            <a:endParaRPr sz="1300" b="1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57" name="Google Shape;357;p46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"/>
                <a:ea typeface="Courier"/>
                <a:cs typeface="Courier"/>
                <a:sym typeface="Courier"/>
              </a:rPr>
              <a:t>def main():</a:t>
            </a:r>
            <a:endParaRPr sz="1300" b="1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"/>
                <a:ea typeface="Courier"/>
                <a:cs typeface="Courier"/>
                <a:sym typeface="Courier"/>
              </a:rPr>
              <a:t>spin()</a:t>
            </a:r>
            <a:endParaRPr sz="1300" b="1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"/>
                <a:ea typeface="Courier"/>
                <a:cs typeface="Courier"/>
                <a:sym typeface="Courier"/>
              </a:rPr>
              <a:t>spin()</a:t>
            </a:r>
            <a:endParaRPr sz="1300" b="1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"/>
                <a:ea typeface="Courier"/>
                <a:cs typeface="Courier"/>
                <a:sym typeface="Courier"/>
              </a:rPr>
              <a:t>spin()</a:t>
            </a:r>
            <a:endParaRPr sz="1300" b="1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"/>
                <a:ea typeface="Courier"/>
                <a:cs typeface="Courier"/>
                <a:sym typeface="Courier"/>
              </a:rPr>
              <a:t>def spin():</a:t>
            </a:r>
            <a:endParaRPr sz="1300" b="1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"/>
                <a:ea typeface="Courier"/>
                <a:cs typeface="Courier"/>
                <a:sym typeface="Courier"/>
              </a:rPr>
              <a:t>turn_left()</a:t>
            </a:r>
            <a:endParaRPr sz="1300" b="1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"/>
                <a:ea typeface="Courier"/>
                <a:cs typeface="Courier"/>
                <a:sym typeface="Courier"/>
              </a:rPr>
              <a:t>turn_left()</a:t>
            </a:r>
            <a:endParaRPr sz="1300" b="1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"/>
                <a:ea typeface="Courier"/>
                <a:cs typeface="Courier"/>
                <a:sym typeface="Courier"/>
              </a:rPr>
              <a:t>turn_left()</a:t>
            </a:r>
            <a:endParaRPr sz="1300" b="1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"/>
                <a:ea typeface="Courier"/>
                <a:cs typeface="Courier"/>
                <a:sym typeface="Courier"/>
              </a:rPr>
              <a:t>turn_left()</a:t>
            </a:r>
            <a:endParaRPr sz="1300" b="1">
              <a:latin typeface="Courier"/>
              <a:ea typeface="Courier"/>
              <a:cs typeface="Courier"/>
              <a:sym typeface="Courier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Congratulations!</a:t>
            </a:r>
            <a:endParaRPr dirty="0">
              <a:latin typeface="Garamond" panose="02020404030301010803" pitchFamily="18" charset="0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0" y="2362650"/>
            <a:ext cx="4762500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Pre/Post conditions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364" name="Google Shape;364;p4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Garamond" panose="02020404030301010803" pitchFamily="18" charset="0"/>
              </a:rPr>
              <a:t>Each helper function defines a contract.</a:t>
            </a:r>
            <a:endParaRPr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Fencepost problem</a:t>
            </a:r>
            <a:endParaRPr dirty="0">
              <a:latin typeface="Garamond" panose="02020404030301010803" pitchFamily="18" charset="0"/>
            </a:endParaRPr>
          </a:p>
        </p:txBody>
      </p:sp>
      <p:pic>
        <p:nvPicPr>
          <p:cNvPr id="371" name="Google Shape;37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8875" y="2441800"/>
            <a:ext cx="428625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9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ourier"/>
                <a:ea typeface="Courier"/>
                <a:cs typeface="Courier"/>
                <a:sym typeface="Courier"/>
              </a:rPr>
              <a:t>Hospital Karel</a:t>
            </a:r>
            <a:endParaRPr b="1" dirty="0"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precondition</a:t>
            </a:r>
            <a:endParaRPr/>
          </a:p>
        </p:txBody>
      </p:sp>
      <p:pic>
        <p:nvPicPr>
          <p:cNvPr id="385" name="Google Shape;38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300" y="76200"/>
            <a:ext cx="5083399" cy="224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postcondition</a:t>
            </a:r>
            <a:endParaRPr/>
          </a:p>
        </p:txBody>
      </p:sp>
      <p:pic>
        <p:nvPicPr>
          <p:cNvPr id="392" name="Google Shape;39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300" y="76200"/>
            <a:ext cx="5083399" cy="2249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0300" y="2346663"/>
            <a:ext cx="5083401" cy="228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1"/>
          <p:cNvSpPr/>
          <p:nvPr/>
        </p:nvSpPr>
        <p:spPr>
          <a:xfrm>
            <a:off x="7287622" y="1058906"/>
            <a:ext cx="1107275" cy="2069050"/>
          </a:xfrm>
          <a:custGeom>
            <a:avLst/>
            <a:gdLst/>
            <a:ahLst/>
            <a:cxnLst/>
            <a:rect l="l" t="t" r="r" b="b"/>
            <a:pathLst>
              <a:path w="44291" h="82762" extrusionOk="0">
                <a:moveTo>
                  <a:pt x="862" y="91"/>
                </a:moveTo>
                <a:cubicBezTo>
                  <a:pt x="8527" y="91"/>
                  <a:pt x="16337" y="-272"/>
                  <a:pt x="23819" y="1391"/>
                </a:cubicBezTo>
                <a:cubicBezTo>
                  <a:pt x="33287" y="3496"/>
                  <a:pt x="43607" y="12499"/>
                  <a:pt x="44176" y="22181"/>
                </a:cubicBezTo>
                <a:cubicBezTo>
                  <a:pt x="45093" y="37784"/>
                  <a:pt x="34888" y="53175"/>
                  <a:pt x="24252" y="64629"/>
                </a:cubicBezTo>
                <a:cubicBezTo>
                  <a:pt x="19243" y="70024"/>
                  <a:pt x="13918" y="75271"/>
                  <a:pt x="7793" y="79355"/>
                </a:cubicBezTo>
                <a:cubicBezTo>
                  <a:pt x="6227" y="80399"/>
                  <a:pt x="4359" y="83718"/>
                  <a:pt x="3028" y="82387"/>
                </a:cubicBezTo>
                <a:cubicBezTo>
                  <a:pt x="846" y="80205"/>
                  <a:pt x="4325" y="76347"/>
                  <a:pt x="4761" y="73292"/>
                </a:cubicBezTo>
                <a:cubicBezTo>
                  <a:pt x="4989" y="71694"/>
                  <a:pt x="6018" y="66961"/>
                  <a:pt x="5627" y="68527"/>
                </a:cubicBezTo>
                <a:cubicBezTo>
                  <a:pt x="4529" y="72923"/>
                  <a:pt x="-1601" y="77037"/>
                  <a:pt x="429" y="81088"/>
                </a:cubicBezTo>
                <a:cubicBezTo>
                  <a:pt x="886" y="82001"/>
                  <a:pt x="2440" y="80655"/>
                  <a:pt x="3461" y="80655"/>
                </a:cubicBezTo>
                <a:cubicBezTo>
                  <a:pt x="7074" y="80655"/>
                  <a:pt x="10727" y="80494"/>
                  <a:pt x="14290" y="81088"/>
                </a:cubicBezTo>
                <a:cubicBezTo>
                  <a:pt x="15190" y="81238"/>
                  <a:pt x="16888" y="81041"/>
                  <a:pt x="16888" y="81954"/>
                </a:cubicBezTo>
                <a:cubicBezTo>
                  <a:pt x="16888" y="83461"/>
                  <a:pt x="13684" y="81656"/>
                  <a:pt x="12557" y="80655"/>
                </a:cubicBezTo>
                <a:cubicBezTo>
                  <a:pt x="9383" y="77834"/>
                  <a:pt x="7093" y="74058"/>
                  <a:pt x="5194" y="70260"/>
                </a:cubicBezTo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2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More thoughts</a:t>
            </a:r>
            <a:endParaRPr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Getting started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407" name="Google Shape;407;p5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Setting up your environment is hard. </a:t>
            </a:r>
            <a:endParaRPr dirty="0">
              <a:latin typeface="Garamond" panose="02020404030301010803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You only have to do this once.</a:t>
            </a:r>
            <a:endParaRPr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Karel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414" name="Google Shape;414;p5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Visual = tangible. Run/watch to understand what you’re code is doing.</a:t>
            </a:r>
            <a:endParaRPr dirty="0">
              <a:latin typeface="Garamond" panose="02020404030301010803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Constraints because of narrow language → Creativity!</a:t>
            </a:r>
            <a:endParaRPr dirty="0">
              <a:latin typeface="Garamond" panose="02020404030301010803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Algorithmically challenging!</a:t>
            </a:r>
            <a:endParaRPr dirty="0">
              <a:latin typeface="Garamond" panose="02020404030301010803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Edge conditions.</a:t>
            </a:r>
            <a:endParaRPr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5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Follow-ups from questions</a:t>
            </a:r>
            <a:endParaRPr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Python style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427" name="Google Shape;427;p5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latin typeface="Garamond" panose="02020404030301010803" pitchFamily="18" charset="0"/>
                <a:hlinkClick r:id="rId3"/>
              </a:rPr>
              <a:t>PEP 8 style guide</a:t>
            </a:r>
            <a:r>
              <a:rPr lang="en" u="sng" dirty="0">
                <a:solidFill>
                  <a:schemeClr val="hlink"/>
                </a:solidFill>
                <a:latin typeface="Garamond" panose="02020404030301010803" pitchFamily="18" charset="0"/>
              </a:rPr>
              <a:t>: </a:t>
            </a:r>
            <a:r>
              <a:rPr lang="en-US" u="sng" dirty="0">
                <a:solidFill>
                  <a:schemeClr val="hlink"/>
                </a:solidFill>
                <a:latin typeface="Garamond" panose="02020404030301010803" pitchFamily="18" charset="0"/>
                <a:hlinkClick r:id="rId4"/>
              </a:rPr>
              <a:t>https://peps.python.org/pep-0008/</a:t>
            </a:r>
            <a:r>
              <a:rPr lang="en" dirty="0">
                <a:latin typeface="Garamond" panose="02020404030301010803" pitchFamily="18" charset="0"/>
              </a:rPr>
              <a:t>   is a great resource!</a:t>
            </a:r>
            <a:endParaRPr dirty="0">
              <a:latin typeface="Garamond" panose="02020404030301010803" pitchFamily="18" charset="0"/>
            </a:endParaRPr>
          </a:p>
          <a:p>
            <a:pPr algn="l"/>
            <a:r>
              <a:rPr lang="en" dirty="0">
                <a:latin typeface="Garamond" panose="02020404030301010803" pitchFamily="18" charset="0"/>
              </a:rPr>
              <a:t>It recommends </a:t>
            </a:r>
            <a:r>
              <a:rPr lang="en" b="1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snake_case</a:t>
            </a:r>
            <a:r>
              <a:rPr lang="en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" dirty="0">
                <a:latin typeface="Garamond" panose="02020404030301010803" pitchFamily="18" charset="0"/>
              </a:rPr>
              <a:t>over </a:t>
            </a:r>
            <a:r>
              <a:rPr lang="en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camelCase.</a:t>
            </a:r>
          </a:p>
          <a:p>
            <a:pPr algn="l"/>
            <a:r>
              <a:rPr lang="en-US" dirty="0">
                <a:latin typeface="Garamond" panose="02020404030301010803" pitchFamily="18" charset="0"/>
                <a:ea typeface="Courier"/>
                <a:cs typeface="Courier New" panose="02070309020205020404" pitchFamily="49" charset="0"/>
                <a:sym typeface="Courier"/>
              </a:rPr>
              <a:t>“Function and variable names should be lowercase, with words separated by underscores as necessary to improve readability.”</a:t>
            </a:r>
          </a:p>
          <a:p>
            <a:r>
              <a:rPr lang="en-US" dirty="0">
                <a:latin typeface="Garamond" panose="02020404030301010803" pitchFamily="18" charset="0"/>
                <a:ea typeface="Courier"/>
                <a:cs typeface="Courier New" panose="02070309020205020404" pitchFamily="49" charset="0"/>
                <a:sym typeface="Courier"/>
              </a:rPr>
              <a:t>e.g.,</a:t>
            </a:r>
            <a:r>
              <a:rPr lang="en-US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 </a:t>
            </a:r>
            <a:r>
              <a:rPr lang="en-US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def </a:t>
            </a:r>
            <a:r>
              <a:rPr lang="en-US" b="1" dirty="0" err="1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build_hospital</a:t>
            </a:r>
            <a:r>
              <a:rPr lang="en-US" b="1" dirty="0"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()</a:t>
            </a:r>
            <a:endParaRPr lang="en" b="1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114300" indent="0" algn="l">
              <a:buNone/>
            </a:pPr>
            <a:endParaRPr lang="en-US" dirty="0">
              <a:latin typeface="Garamond" panose="02020404030301010803" pitchFamily="18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algn="l"/>
            <a:endParaRPr lang="en-US" b="1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algn="l"/>
            <a:endParaRPr b="1" dirty="0"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460950" y="2065349"/>
            <a:ext cx="8222100" cy="15127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Introduction</a:t>
            </a:r>
            <a:br>
              <a:rPr lang="en" dirty="0">
                <a:latin typeface="Garamond" panose="02020404030301010803" pitchFamily="18" charset="0"/>
              </a:rPr>
            </a:br>
            <a:r>
              <a:rPr lang="en" dirty="0">
                <a:latin typeface="Garamond" panose="02020404030301010803" pitchFamily="18" charset="0"/>
              </a:rPr>
              <a:t>			</a:t>
            </a:r>
            <a:r>
              <a:rPr lang="en" sz="3200" dirty="0">
                <a:latin typeface="Garamond" panose="02020404030301010803" pitchFamily="18" charset="0"/>
              </a:rPr>
              <a:t>Let’s get to know each other!</a:t>
            </a:r>
            <a:endParaRPr sz="32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07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Materials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0A1D0F-0DD1-4732-E99E-3820ABDEFFC2}"/>
              </a:ext>
            </a:extLst>
          </p:cNvPr>
          <p:cNvSpPr txBox="1"/>
          <p:nvPr/>
        </p:nvSpPr>
        <p:spPr>
          <a:xfrm>
            <a:off x="471900" y="2196547"/>
            <a:ext cx="7921488" cy="254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Garamond" panose="02020404030301010803" pitchFamily="18" charset="0"/>
                <a:ea typeface="Roboto" panose="02000000000000000000" pitchFamily="2" charset="0"/>
                <a:cs typeface="Roboto" panose="02000000000000000000" pitchFamily="2" charset="0"/>
              </a:rPr>
              <a:t>Course Materials: </a:t>
            </a:r>
            <a:r>
              <a:rPr lang="en-US" sz="1800" dirty="0">
                <a:latin typeface="Garamond" panose="02020404030301010803" pitchFamily="18" charset="0"/>
                <a:ea typeface="Roboto" panose="02000000000000000000" pitchFamily="2" charset="0"/>
                <a:cs typeface="Roboto" panose="02000000000000000000" pitchFamily="2" charset="0"/>
                <a:hlinkClick r:id="rId3"/>
              </a:rPr>
              <a:t>https://github.com/mkrdip/codeinplace-2024</a:t>
            </a:r>
            <a:r>
              <a:rPr lang="en-US" sz="1800" dirty="0">
                <a:latin typeface="Garamond" panose="02020404030301010803" pitchFamily="18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Garamond" panose="02020404030301010803" pitchFamily="18" charset="0"/>
                <a:ea typeface="Roboto" panose="02000000000000000000" pitchFamily="2" charset="0"/>
                <a:cs typeface="Roboto" panose="02000000000000000000" pitchFamily="2" charset="0"/>
              </a:rPr>
              <a:t>Week 1: </a:t>
            </a:r>
            <a:r>
              <a:rPr lang="en-US" sz="1800" dirty="0">
                <a:latin typeface="Garamond" panose="02020404030301010803" pitchFamily="18" charset="0"/>
                <a:ea typeface="Roboto" panose="02000000000000000000" pitchFamily="2" charset="0"/>
                <a:cs typeface="Roboto" panose="02000000000000000000" pitchFamily="2" charset="0"/>
                <a:hlinkClick r:id="rId4"/>
              </a:rPr>
              <a:t>https://github.com/mkrdip/codeinplace-2024/tree/main/week1</a:t>
            </a:r>
            <a:r>
              <a:rPr lang="en-US" sz="1800" dirty="0">
                <a:latin typeface="Garamond" panose="02020404030301010803" pitchFamily="18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Garamond" panose="02020404030301010803" pitchFamily="18" charset="0"/>
                <a:ea typeface="Roboto" panose="02000000000000000000" pitchFamily="2" charset="0"/>
                <a:cs typeface="Roboto" panose="02000000000000000000" pitchFamily="2" charset="0"/>
              </a:rPr>
              <a:t>Section Leader: Mrinal (</a:t>
            </a:r>
            <a:r>
              <a:rPr lang="en-US" sz="1800" dirty="0" err="1">
                <a:latin typeface="Garamond" panose="02020404030301010803" pitchFamily="18" charset="0"/>
                <a:ea typeface="Roboto" panose="02000000000000000000" pitchFamily="2" charset="0"/>
                <a:cs typeface="Roboto" panose="02000000000000000000" pitchFamily="2" charset="0"/>
              </a:rPr>
              <a:t>Mree-nal</a:t>
            </a:r>
            <a:r>
              <a:rPr lang="en-US" sz="1800" dirty="0">
                <a:latin typeface="Garamond" panose="02020404030301010803" pitchFamily="18" charset="0"/>
                <a:ea typeface="Roboto" panose="02000000000000000000" pitchFamily="2" charset="0"/>
                <a:cs typeface="Roboto" panose="02000000000000000000" pitchFamily="2" charset="0"/>
              </a:rPr>
              <a:t>) Roy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Garamond" panose="02020404030301010803" pitchFamily="18" charset="0"/>
                <a:ea typeface="Roboto" panose="02000000000000000000" pitchFamily="2" charset="0"/>
                <a:cs typeface="Roboto" panose="02000000000000000000" pitchFamily="2" charset="0"/>
              </a:rPr>
              <a:t>Email: </a:t>
            </a:r>
            <a:r>
              <a:rPr lang="en-US" sz="1800" dirty="0">
                <a:latin typeface="Garamond" panose="02020404030301010803" pitchFamily="18" charset="0"/>
                <a:ea typeface="Roboto" panose="02000000000000000000" pitchFamily="2" charset="0"/>
                <a:cs typeface="Roboto" panose="02000000000000000000" pitchFamily="2" charset="0"/>
                <a:hlinkClick r:id="rId5"/>
              </a:rPr>
              <a:t>mkrdip@gmail.com</a:t>
            </a:r>
            <a:endParaRPr lang="en-US" sz="1800" dirty="0">
              <a:latin typeface="Garamond" panose="02020404030301010803" pitchFamily="18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Garamond" panose="02020404030301010803" pitchFamily="18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Garamond" panose="02020404030301010803" pitchFamily="18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22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Why are we here?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Section is what makes Code in Place different.</a:t>
            </a:r>
            <a:endParaRPr dirty="0">
              <a:latin typeface="Garamond" panose="02020404030301010803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595959"/>
                </a:solidFill>
                <a:latin typeface="Courier New" panose="02070309020205020404" pitchFamily="49" charset="0"/>
                <a:ea typeface="Courier"/>
                <a:cs typeface="Courier New" panose="02070309020205020404" pitchFamily="49" charset="0"/>
                <a:sym typeface="Courier"/>
              </a:rPr>
              <a:t>section != lecture</a:t>
            </a:r>
            <a:endParaRPr b="1" dirty="0">
              <a:solidFill>
                <a:srgbClr val="595959"/>
              </a:solidFill>
              <a:latin typeface="Courier New" panose="02070309020205020404" pitchFamily="49" charset="0"/>
              <a:ea typeface="Courier"/>
              <a:cs typeface="Courier New" panose="02070309020205020404" pitchFamily="49" charset="0"/>
              <a:sym typeface="Courier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Building a community of learners.</a:t>
            </a:r>
            <a:endParaRPr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How can you get the most out of this time?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This is your time.</a:t>
            </a:r>
            <a:endParaRPr dirty="0">
              <a:latin typeface="Garamond" panose="02020404030301010803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Finishing problem isn’t important.</a:t>
            </a:r>
            <a:endParaRPr dirty="0">
              <a:latin typeface="Garamond" panose="02020404030301010803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If we run over, no pressure to stay.</a:t>
            </a:r>
            <a:endParaRPr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Naming this section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139" name="Google Shape;139;p2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Naming Things is Hard </a:t>
            </a:r>
            <a:endParaRPr dirty="0">
              <a:latin typeface="Garamond" panose="02020404030301010803" pitchFamily="18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latin typeface="Garamond" panose="02020404030301010803" pitchFamily="18" charset="0"/>
            </a:endParaRPr>
          </a:p>
        </p:txBody>
      </p:sp>
      <p:sp>
        <p:nvSpPr>
          <p:cNvPr id="140" name="Google Shape;140;p23"/>
          <p:cNvSpPr txBox="1"/>
          <p:nvPr/>
        </p:nvSpPr>
        <p:spPr>
          <a:xfrm>
            <a:off x="5029200" y="3928175"/>
            <a:ext cx="3911700" cy="8535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chemeClr val="lt2"/>
                </a:solidFill>
                <a:highlight>
                  <a:srgbClr val="FFFFFF"/>
                </a:highlight>
                <a:latin typeface="Garamond" panose="02020404030301010803" pitchFamily="18" charset="0"/>
                <a:ea typeface="Roboto"/>
                <a:cs typeface="Roboto"/>
                <a:sym typeface="Roboto"/>
              </a:rPr>
              <a:t>There are two hard things in computer science: cache invalidation, naming things, and off-by-one errors.</a:t>
            </a:r>
            <a:endParaRPr sz="1200">
              <a:solidFill>
                <a:schemeClr val="lt2"/>
              </a:solidFill>
              <a:latin typeface="Garamond" panose="02020404030301010803" pitchFamily="18" charset="0"/>
              <a:ea typeface="Roboto"/>
              <a:cs typeface="Roboto"/>
              <a:sym typeface="Roboto"/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6172" y="1919075"/>
            <a:ext cx="1997624" cy="156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Naming this section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aramond" panose="02020404030301010803" pitchFamily="18" charset="0"/>
              </a:rPr>
              <a:t>Monty’s Coder Section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aramond" panose="02020404030301010803" pitchFamily="18" charset="0"/>
              </a:rPr>
              <a:t>Suggested by Arthur 2024</a:t>
            </a:r>
            <a:br>
              <a:rPr lang="en-US" dirty="0">
                <a:latin typeface="Garamond" panose="02020404030301010803" pitchFamily="18" charset="0"/>
              </a:rPr>
            </a:br>
            <a:br>
              <a:rPr lang="en-US" dirty="0">
                <a:latin typeface="Garamond" panose="02020404030301010803" pitchFamily="18" charset="0"/>
              </a:rPr>
            </a:b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Name this for 2025, comment </a:t>
            </a:r>
            <a:br>
              <a:rPr lang="en-US" dirty="0">
                <a:latin typeface="Garamond" panose="02020404030301010803" pitchFamily="18" charset="0"/>
              </a:rPr>
            </a:br>
            <a:r>
              <a:rPr lang="en-US" dirty="0">
                <a:latin typeface="Garamond" panose="02020404030301010803" pitchFamily="18" charset="0"/>
              </a:rPr>
              <a:t>in Introduction forum post.</a:t>
            </a:r>
            <a:endParaRPr dirty="0">
              <a:latin typeface="Garamond" panose="02020404030301010803" pitchFamily="18" charset="0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6172" y="1919075"/>
            <a:ext cx="1997624" cy="156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 rotWithShape="1">
          <a:blip r:embed="rId4">
            <a:alphaModFix/>
          </a:blip>
          <a:srcRect l="14802" r="17639" b="2553"/>
          <a:stretch/>
        </p:blipFill>
        <p:spPr>
          <a:xfrm>
            <a:off x="3410550" y="2146134"/>
            <a:ext cx="1997626" cy="161806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4"/>
          <p:cNvSpPr txBox="1"/>
          <p:nvPr/>
        </p:nvSpPr>
        <p:spPr>
          <a:xfrm>
            <a:off x="5029200" y="3928175"/>
            <a:ext cx="3911700" cy="8535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 dirty="0">
                <a:solidFill>
                  <a:schemeClr val="lt2"/>
                </a:solidFill>
                <a:highlight>
                  <a:srgbClr val="FFFFFF"/>
                </a:highlight>
                <a:latin typeface="Garamond" panose="02020404030301010803" pitchFamily="18" charset="0"/>
                <a:ea typeface="Roboto"/>
                <a:cs typeface="Roboto"/>
                <a:sym typeface="Roboto"/>
              </a:rPr>
              <a:t>There are two hard things in computer science: cache invalidation, naming things, and off-by-one errors.</a:t>
            </a:r>
            <a:endParaRPr sz="1200" dirty="0">
              <a:solidFill>
                <a:schemeClr val="lt2"/>
              </a:solidFill>
              <a:latin typeface="Garamond" panose="02020404030301010803" pitchFamily="18" charset="0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934</Words>
  <Application>Microsoft Macintosh PowerPoint</Application>
  <PresentationFormat>On-screen Show (16:9)</PresentationFormat>
  <Paragraphs>196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Courier</vt:lpstr>
      <vt:lpstr>Courier New</vt:lpstr>
      <vt:lpstr>Garamond</vt:lpstr>
      <vt:lpstr>Roboto</vt:lpstr>
      <vt:lpstr>Arial</vt:lpstr>
      <vt:lpstr>Material</vt:lpstr>
      <vt:lpstr>Monty’s Coders Section</vt:lpstr>
      <vt:lpstr>Welcome to the section!</vt:lpstr>
      <vt:lpstr>Congratulations!</vt:lpstr>
      <vt:lpstr>Introduction    Let’s get to know each other!</vt:lpstr>
      <vt:lpstr>Materials</vt:lpstr>
      <vt:lpstr>Why are we here?</vt:lpstr>
      <vt:lpstr>How can you get the most out of this time?</vt:lpstr>
      <vt:lpstr>Naming this section</vt:lpstr>
      <vt:lpstr>Naming this section</vt:lpstr>
      <vt:lpstr>Approaching a problem</vt:lpstr>
      <vt:lpstr>Approaching a problem</vt:lpstr>
      <vt:lpstr>Approaching a problem</vt:lpstr>
      <vt:lpstr>Approaching a problem</vt:lpstr>
      <vt:lpstr>Approaching a problem</vt:lpstr>
      <vt:lpstr>Control Flow</vt:lpstr>
      <vt:lpstr>Control flow </vt:lpstr>
      <vt:lpstr>Control flow </vt:lpstr>
      <vt:lpstr>Control flow </vt:lpstr>
      <vt:lpstr>Control flow </vt:lpstr>
      <vt:lpstr>Control flow </vt:lpstr>
      <vt:lpstr>Control flow </vt:lpstr>
      <vt:lpstr>Control flow </vt:lpstr>
      <vt:lpstr>Control flow </vt:lpstr>
      <vt:lpstr>Control flow </vt:lpstr>
      <vt:lpstr>Decomposition</vt:lpstr>
      <vt:lpstr>Decomposition</vt:lpstr>
      <vt:lpstr>Decomposition</vt:lpstr>
      <vt:lpstr>Decomposition</vt:lpstr>
      <vt:lpstr>Decomposition</vt:lpstr>
      <vt:lpstr>Pre/Post conditions</vt:lpstr>
      <vt:lpstr>Fencepost problem</vt:lpstr>
      <vt:lpstr>Hospital Karel</vt:lpstr>
      <vt:lpstr>PowerPoint Presentation</vt:lpstr>
      <vt:lpstr>PowerPoint Presentation</vt:lpstr>
      <vt:lpstr>More thoughts</vt:lpstr>
      <vt:lpstr>Getting started</vt:lpstr>
      <vt:lpstr>Karel</vt:lpstr>
      <vt:lpstr>Follow-ups from questions</vt:lpstr>
      <vt:lpstr>Python style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Monty’s Coders Section</dc:title>
  <cp:lastModifiedBy>Roy, Mrinal</cp:lastModifiedBy>
  <cp:revision>6</cp:revision>
  <dcterms:modified xsi:type="dcterms:W3CDTF">2025-04-25T01:22:25Z</dcterms:modified>
</cp:coreProperties>
</file>