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301" r:id="rId4"/>
    <p:sldId id="300" r:id="rId5"/>
    <p:sldId id="262" r:id="rId6"/>
    <p:sldId id="302" r:id="rId7"/>
    <p:sldId id="298" r:id="rId8"/>
    <p:sldId id="299" r:id="rId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53" d="100"/>
          <a:sy n="153" d="100"/>
        </p:scale>
        <p:origin x="6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a2b9bfa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a2b9bfa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6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2b9bf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2b9bf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I’ll post section materials on </a:t>
            </a:r>
            <a:r>
              <a:rPr lang="en" dirty="0" err="1"/>
              <a:t>Github</a:t>
            </a:r>
            <a:r>
              <a:rPr lang="en" dirty="0"/>
              <a:t> with notes.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4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2b9bf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2b9bf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2b9bf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2b9bf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93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ae84c9d7_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ae84c9d7_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added in response to questions from section.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3ae84c9d7_3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3ae84c9d7_3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dip/codeinplace-202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mkrdip@gmail.com" TargetMode="External"/><Relationship Id="rId4" Type="http://schemas.openxmlformats.org/officeDocument/2006/relationships/hyperlink" Target="https://github.com/mkrdip/codeinplace-2024/tree/main/week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ps.python.org/pep-00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6756621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Monty’s Coders Section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Week 1 [May 2, 2024]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146" y="1546035"/>
            <a:ext cx="160632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Garamond" panose="02020404030301010803" pitchFamily="18" charset="0"/>
                <a:ea typeface="Roboto"/>
                <a:cs typeface="Roboto"/>
                <a:sym typeface="Roboto"/>
              </a:rPr>
              <a:t>Mrinal Roy | Code in Place | 2024</a:t>
            </a:r>
            <a:endParaRPr sz="1000" dirty="0">
              <a:solidFill>
                <a:schemeClr val="accent4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Welcome to the section!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914402"/>
            <a:ext cx="8222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Agenda</a:t>
            </a:r>
            <a:br>
              <a:rPr lang="en" dirty="0">
                <a:latin typeface="Garamond" panose="02020404030301010803" pitchFamily="18" charset="0"/>
              </a:rPr>
            </a:br>
            <a:endParaRPr sz="3200" dirty="0">
              <a:latin typeface="Garamond" panose="02020404030301010803" pitchFamily="18" charset="0"/>
            </a:endParaRPr>
          </a:p>
        </p:txBody>
      </p:sp>
      <p:sp>
        <p:nvSpPr>
          <p:cNvPr id="3" name="Google Shape;75;p14">
            <a:extLst>
              <a:ext uri="{FF2B5EF4-FFF2-40B4-BE49-F238E27FC236}">
                <a16:creationId xmlns:a16="http://schemas.microsoft.com/office/drawing/2014/main" id="{315A2A98-8693-00B1-8554-68383EE6E0CF}"/>
              </a:ext>
            </a:extLst>
          </p:cNvPr>
          <p:cNvSpPr txBox="1">
            <a:spLocks/>
          </p:cNvSpPr>
          <p:nvPr/>
        </p:nvSpPr>
        <p:spPr>
          <a:xfrm>
            <a:off x="460950" y="1371602"/>
            <a:ext cx="8134410" cy="360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42950" indent="-742950"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Name your favorite food.</a:t>
            </a:r>
          </a:p>
          <a:p>
            <a:pPr marL="742950" indent="-742950"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How are we doing? </a:t>
            </a:r>
          </a:p>
          <a:p>
            <a:pPr marL="742950" indent="-742950"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Week 2 Problem: Spread Beepers (One Row).</a:t>
            </a:r>
          </a:p>
          <a:p>
            <a:pPr marL="742950" indent="-742950"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Bonus: Spread Multiple Rows of Beepers.</a:t>
            </a:r>
          </a:p>
          <a:p>
            <a:pPr marL="742950" indent="-742950">
              <a:buAutoNum type="arabicParenR"/>
            </a:pPr>
            <a:r>
              <a:rPr lang="en-US" sz="2800" dirty="0">
                <a:latin typeface="Garamond" panose="02020404030301010803" pitchFamily="18" charset="0"/>
              </a:rPr>
              <a:t>Bonus: Repeat-a-Message.</a:t>
            </a:r>
          </a:p>
          <a:p>
            <a:pPr marL="742950" indent="-742950">
              <a:buAutoNum type="arabicParenR"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Materials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1D0F-0DD1-4732-E99E-3820ABDEFFC2}"/>
              </a:ext>
            </a:extLst>
          </p:cNvPr>
          <p:cNvSpPr txBox="1"/>
          <p:nvPr/>
        </p:nvSpPr>
        <p:spPr>
          <a:xfrm>
            <a:off x="471900" y="2196547"/>
            <a:ext cx="7921488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Course Materials: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https://github.com/mkrdip/codeinplace-2024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Week 2: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https://github.com/mkrdip/codeinplace-2024/tree/main/week2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Section Leader: Mrinal (</a:t>
            </a:r>
            <a:r>
              <a:rPr lang="en-US" sz="1800" dirty="0" err="1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Mree-nal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) Roy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Email: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mkrdip@gmail.com</a:t>
            </a: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Week 2 Problem: Spread Beepers (One Row)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13300" y="3027498"/>
            <a:ext cx="4206240" cy="192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Garamond" panose="02020404030301010803" pitchFamily="18" charset="0"/>
              </a:rPr>
              <a:t>We have some number of beepers which are stacked in a single pile.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7AD5B-4C94-31DA-D3A4-E55E30E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0" y="1925426"/>
            <a:ext cx="4206240" cy="9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A12C77-977B-1593-0C3E-64799501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73" y="1925426"/>
            <a:ext cx="4422815" cy="9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1;p19">
            <a:extLst>
              <a:ext uri="{FF2B5EF4-FFF2-40B4-BE49-F238E27FC236}">
                <a16:creationId xmlns:a16="http://schemas.microsoft.com/office/drawing/2014/main" id="{F9F32CCF-E0D3-5D75-2CF5-0906861CC819}"/>
              </a:ext>
            </a:extLst>
          </p:cNvPr>
          <p:cNvSpPr txBox="1">
            <a:spLocks/>
          </p:cNvSpPr>
          <p:nvPr/>
        </p:nvSpPr>
        <p:spPr>
          <a:xfrm>
            <a:off x="4674581" y="3027498"/>
            <a:ext cx="4361353" cy="192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/>
            <a:r>
              <a:rPr lang="en-US" dirty="0">
                <a:latin typeface="Garamond" panose="02020404030301010803" pitchFamily="18" charset="0"/>
              </a:rPr>
              <a:t>We want to take these beepers and spread them out across the row.</a:t>
            </a:r>
          </a:p>
          <a:p>
            <a:pPr marL="285750" indent="-285750"/>
            <a:r>
              <a:rPr lang="en-US" dirty="0">
                <a:latin typeface="Garamond" panose="02020404030301010803" pitchFamily="18" charset="0"/>
              </a:rPr>
              <a:t>Notice how there are still only four beepers in the world!</a:t>
            </a:r>
          </a:p>
          <a:p>
            <a:pPr marL="285750" indent="-285750"/>
            <a:r>
              <a:rPr lang="en-US" dirty="0">
                <a:latin typeface="Garamond" panose="02020404030301010803" pitchFamily="18" charset="0"/>
              </a:rPr>
              <a:t>Karel is back to its original place.</a:t>
            </a:r>
          </a:p>
          <a:p>
            <a:pPr marL="0" indent="0">
              <a:buFont typeface="Roboto"/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Week 2 Problem: Spread Beepers (One Row)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164329" y="1952029"/>
            <a:ext cx="3750965" cy="88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The catch!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Karel has infinite beepers in its bag.</a:t>
            </a:r>
          </a:p>
          <a:p>
            <a:pPr marL="285750" indent="-285750" algn="ctr"/>
            <a:endParaRPr dirty="0">
              <a:latin typeface="Garamond" panose="02020404030301010803" pitchFamily="18" charset="0"/>
            </a:endParaRPr>
          </a:p>
        </p:txBody>
      </p:sp>
      <p:sp>
        <p:nvSpPr>
          <p:cNvPr id="2" name="Google Shape;111;p19">
            <a:extLst>
              <a:ext uri="{FF2B5EF4-FFF2-40B4-BE49-F238E27FC236}">
                <a16:creationId xmlns:a16="http://schemas.microsoft.com/office/drawing/2014/main" id="{F9F32CCF-E0D3-5D75-2CF5-0906861CC819}"/>
              </a:ext>
            </a:extLst>
          </p:cNvPr>
          <p:cNvSpPr txBox="1">
            <a:spLocks/>
          </p:cNvSpPr>
          <p:nvPr/>
        </p:nvSpPr>
        <p:spPr>
          <a:xfrm>
            <a:off x="4441283" y="1952030"/>
            <a:ext cx="3872045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dirty="0">
                <a:latin typeface="Garamond" panose="02020404030301010803" pitchFamily="18" charset="0"/>
              </a:rPr>
              <a:t>There is only one row in the world. The world is wide enough for all of the beepers</a:t>
            </a:r>
          </a:p>
          <a:p>
            <a:pPr marL="0" indent="0" algn="ctr">
              <a:buFont typeface="Roboto"/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09FEED-E4AD-D7DE-EA28-D020F9F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28" y="2833909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808A4D4-8164-ABFC-8A16-309D528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45" y="3282023"/>
            <a:ext cx="3399183" cy="4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DA4AF-ECA0-4399-FF2E-4A8F1C22A1FF}"/>
              </a:ext>
            </a:extLst>
          </p:cNvPr>
          <p:cNvSpPr txBox="1"/>
          <p:nvPr/>
        </p:nvSpPr>
        <p:spPr>
          <a:xfrm>
            <a:off x="145871" y="3763574"/>
            <a:ext cx="4212313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0E6790"/>
                </a:solidFill>
                <a:effectLst/>
                <a:latin typeface="Garamond" panose="02020404030301010803" pitchFamily="18" charset="0"/>
              </a:rPr>
              <a:t>The pile of beepers is on the second column. (In front of where Karel starts.)</a:t>
            </a:r>
            <a:endParaRPr lang="en-US" sz="1800" b="0" dirty="0">
              <a:effectLst/>
              <a:latin typeface="Garamond" panose="02020404030301010803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EB682D4-C435-FF8C-99D4-AF93029C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7" y="4538088"/>
            <a:ext cx="3475307" cy="4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Follow-ups from questions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Python style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  <a:hlinkClick r:id="rId3"/>
              </a:rPr>
              <a:t>PEP 8 style guide</a:t>
            </a: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</a:rPr>
              <a:t>: </a:t>
            </a:r>
            <a:r>
              <a:rPr lang="en-US" u="sng" dirty="0">
                <a:solidFill>
                  <a:schemeClr val="hlink"/>
                </a:solidFill>
                <a:latin typeface="Garamond" panose="02020404030301010803" pitchFamily="18" charset="0"/>
                <a:hlinkClick r:id="rId4"/>
              </a:rPr>
              <a:t>https://peps.python.org/pep-0008/</a:t>
            </a:r>
            <a:r>
              <a:rPr lang="en" dirty="0">
                <a:latin typeface="Garamond" panose="02020404030301010803" pitchFamily="18" charset="0"/>
              </a:rPr>
              <a:t>   is a great resource!</a:t>
            </a:r>
            <a:endParaRPr dirty="0">
              <a:latin typeface="Garamond" panose="02020404030301010803" pitchFamily="18" charset="0"/>
            </a:endParaRPr>
          </a:p>
          <a:p>
            <a:pPr algn="l"/>
            <a:r>
              <a:rPr lang="en" dirty="0">
                <a:latin typeface="Garamond" panose="02020404030301010803" pitchFamily="18" charset="0"/>
              </a:rPr>
              <a:t>It recommends </a:t>
            </a:r>
            <a:r>
              <a:rPr lang="en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snake_case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dirty="0">
                <a:latin typeface="Garamond" panose="02020404030301010803" pitchFamily="18" charset="0"/>
              </a:rPr>
              <a:t>over 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camelCase.</a:t>
            </a:r>
          </a:p>
          <a:p>
            <a:pPr algn="l"/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“Function and variable names should be lowercase, with words separated by underscores as necessary to improve readability.”</a:t>
            </a:r>
          </a:p>
          <a:p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e.g.,</a:t>
            </a:r>
            <a:r>
              <a:rPr lang="en-US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build_hospital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endParaRPr lang="en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114300" indent="0" algn="l">
              <a:buNone/>
            </a:pPr>
            <a:endParaRPr lang="en-US" dirty="0">
              <a:latin typeface="Garamond" panose="02020404030301010803" pitchFamily="18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302</Words>
  <Application>Microsoft Macintosh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Garamond</vt:lpstr>
      <vt:lpstr>Roboto</vt:lpstr>
      <vt:lpstr>Arial</vt:lpstr>
      <vt:lpstr>Material</vt:lpstr>
      <vt:lpstr>Monty’s Coders Section</vt:lpstr>
      <vt:lpstr>Welcome to the section!</vt:lpstr>
      <vt:lpstr>Agenda </vt:lpstr>
      <vt:lpstr>Materials</vt:lpstr>
      <vt:lpstr>Week 2 Problem: Spread Beepers (One Row)</vt:lpstr>
      <vt:lpstr>Week 2 Problem: Spread Beepers (One Row)</vt:lpstr>
      <vt:lpstr>Follow-ups from questions</vt:lpstr>
      <vt:lpstr>Python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Monty’s Coders Section</dc:title>
  <cp:lastModifiedBy>Roy, Mrinal</cp:lastModifiedBy>
  <cp:revision>6</cp:revision>
  <dcterms:modified xsi:type="dcterms:W3CDTF">2024-05-03T18:43:31Z</dcterms:modified>
</cp:coreProperties>
</file>