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64"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349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93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18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07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468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67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87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090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0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90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46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07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22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03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103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477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861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12/29/2019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65369980"/>
      </p:ext>
    </p:extLst>
  </p:cSld>
  <p:clrMap bg1="dk1" tx1="lt1" bg2="dk2" tx2="lt2" accent1="accent1" accent2="accent2" accent3="accent3" accent4="accent4" accent5="accent5" accent6="accent6" hlink="hlink" folHlink="folHlink"/>
  <p:sldLayoutIdLst>
    <p:sldLayoutId id="2147483737" r:id="rId1"/>
    <p:sldLayoutId id="2147483736" r:id="rId2"/>
    <p:sldLayoutId id="2147483735" r:id="rId3"/>
    <p:sldLayoutId id="2147483734" r:id="rId4"/>
    <p:sldLayoutId id="2147483733" r:id="rId5"/>
    <p:sldLayoutId id="2147483732" r:id="rId6"/>
    <p:sldLayoutId id="2147483731" r:id="rId7"/>
    <p:sldLayoutId id="2147483730" r:id="rId8"/>
    <p:sldLayoutId id="2147483729" r:id="rId9"/>
    <p:sldLayoutId id="2147483728"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car parked on the side of a road&#10;&#10;Description automatically generated">
            <a:extLst>
              <a:ext uri="{FF2B5EF4-FFF2-40B4-BE49-F238E27FC236}">
                <a16:creationId xmlns:a16="http://schemas.microsoft.com/office/drawing/2014/main" id="{E6034DC2-EB18-4526-A41C-B2AB22D43415}"/>
              </a:ext>
            </a:extLst>
          </p:cNvPr>
          <p:cNvPicPr>
            <a:picLocks noChangeAspect="1"/>
          </p:cNvPicPr>
          <p:nvPr/>
        </p:nvPicPr>
        <p:blipFill rotWithShape="1">
          <a:blip r:embed="rId3"/>
          <a:srcRect t="15070" b="660"/>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1BFE60-CC4E-4D6B-A095-F639EED9CCA4}"/>
              </a:ext>
            </a:extLst>
          </p:cNvPr>
          <p:cNvSpPr>
            <a:spLocks noGrp="1"/>
          </p:cNvSpPr>
          <p:nvPr>
            <p:ph type="ctrTitle"/>
          </p:nvPr>
        </p:nvSpPr>
        <p:spPr>
          <a:xfrm>
            <a:off x="7884543" y="1623412"/>
            <a:ext cx="3503122" cy="2287229"/>
          </a:xfrm>
        </p:spPr>
        <p:txBody>
          <a:bodyPr>
            <a:normAutofit/>
          </a:bodyPr>
          <a:lstStyle/>
          <a:p>
            <a:pPr algn="l">
              <a:lnSpc>
                <a:spcPct val="90000"/>
              </a:lnSpc>
            </a:pPr>
            <a:r>
              <a:rPr lang="en-IN" sz="3700" dirty="0"/>
              <a:t>Best location to open a car wash centre in Toronto</a:t>
            </a:r>
          </a:p>
        </p:txBody>
      </p:sp>
      <p:sp>
        <p:nvSpPr>
          <p:cNvPr id="3" name="Subtitle 2">
            <a:extLst>
              <a:ext uri="{FF2B5EF4-FFF2-40B4-BE49-F238E27FC236}">
                <a16:creationId xmlns:a16="http://schemas.microsoft.com/office/drawing/2014/main" id="{C27A6C60-1A38-4FE9-BBA0-9D9F7F533B73}"/>
              </a:ext>
            </a:extLst>
          </p:cNvPr>
          <p:cNvSpPr>
            <a:spLocks noGrp="1"/>
          </p:cNvSpPr>
          <p:nvPr>
            <p:ph type="subTitle" idx="1"/>
          </p:nvPr>
        </p:nvSpPr>
        <p:spPr>
          <a:xfrm>
            <a:off x="7884543" y="4009771"/>
            <a:ext cx="3503122" cy="1244361"/>
          </a:xfrm>
        </p:spPr>
        <p:txBody>
          <a:bodyPr>
            <a:normAutofit/>
          </a:bodyPr>
          <a:lstStyle/>
          <a:p>
            <a:pPr algn="l"/>
            <a:r>
              <a:rPr lang="en-IN" sz="1800"/>
              <a:t>MURALI KRISHNAN SAMPATH</a:t>
            </a:r>
          </a:p>
        </p:txBody>
      </p:sp>
    </p:spTree>
    <p:extLst>
      <p:ext uri="{BB962C8B-B14F-4D97-AF65-F5344CB8AC3E}">
        <p14:creationId xmlns:p14="http://schemas.microsoft.com/office/powerpoint/2010/main" val="45661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AE76-959F-4BD3-BC21-C40507D835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5FF64F8-6114-49F8-BB44-457C4421F84F}"/>
              </a:ext>
            </a:extLst>
          </p:cNvPr>
          <p:cNvSpPr>
            <a:spLocks noGrp="1"/>
          </p:cNvSpPr>
          <p:nvPr>
            <p:ph idx="1"/>
          </p:nvPr>
        </p:nvSpPr>
        <p:spPr/>
        <p:txBody>
          <a:bodyPr/>
          <a:lstStyle/>
          <a:p>
            <a:r>
              <a:rPr lang="en-IN" dirty="0">
                <a:effectLst/>
              </a:rPr>
              <a:t>In this study, I have analysed the entire Toronto city car wash centres to find the best location for the new car wash centre. The top nearby venues have been identified near the existing carwash locations to find exactly where the car wash centres are located. </a:t>
            </a:r>
          </a:p>
          <a:p>
            <a:r>
              <a:rPr lang="en-IN" dirty="0">
                <a:effectLst/>
              </a:rPr>
              <a:t>After identifying the common locations near the car wash centres, the neighbourhoods of Etobicoke, Downtown toronto and Mississauga which have very less car wash centres have been identified and selected for opening the new car wash centre.  </a:t>
            </a:r>
          </a:p>
          <a:p>
            <a:r>
              <a:rPr lang="en-IN" dirty="0">
                <a:effectLst/>
              </a:rPr>
              <a:t>As part of the study, I tried to identify the car wash centre types, price etc, which I felt very essential for the analysis, But I couldn’t able to get the proper information, so I left that work for future.</a:t>
            </a:r>
          </a:p>
          <a:p>
            <a:pPr marL="36900" indent="0">
              <a:buNone/>
            </a:pPr>
            <a:endParaRPr lang="en-IN" dirty="0"/>
          </a:p>
        </p:txBody>
      </p:sp>
    </p:spTree>
    <p:extLst>
      <p:ext uri="{BB962C8B-B14F-4D97-AF65-F5344CB8AC3E}">
        <p14:creationId xmlns:p14="http://schemas.microsoft.com/office/powerpoint/2010/main" val="11461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73D0-195E-4CFD-9F62-6211BCF3BC37}"/>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0D270453-A898-4286-A5EA-6BEDC450D7B8}"/>
              </a:ext>
            </a:extLst>
          </p:cNvPr>
          <p:cNvSpPr>
            <a:spLocks noGrp="1"/>
          </p:cNvSpPr>
          <p:nvPr>
            <p:ph idx="1"/>
          </p:nvPr>
        </p:nvSpPr>
        <p:spPr/>
        <p:txBody>
          <a:bodyPr/>
          <a:lstStyle/>
          <a:p>
            <a:r>
              <a:rPr lang="en-IN" dirty="0"/>
              <a:t> </a:t>
            </a:r>
            <a:r>
              <a:rPr lang="en-IN" dirty="0">
                <a:effectLst/>
                <a:latin typeface="Calibri" panose="020F0502020204030204" pitchFamily="34" charset="0"/>
                <a:cs typeface="Calibri" panose="020F0502020204030204" pitchFamily="34" charset="0"/>
              </a:rPr>
              <a:t>Starting a car wash business can be interesting, and profitable business.  For opening a car wash centre the existing car wash centres need to be analysed thoroughly.  Because there are car wash centres already located all over the city. To decide the best location, The following steps to needs to be executed to find the best location.</a:t>
            </a:r>
          </a:p>
          <a:p>
            <a:pPr lvl="1"/>
            <a:r>
              <a:rPr lang="en-IN" dirty="0">
                <a:effectLst/>
                <a:latin typeface="Calibri" panose="020F0502020204030204" pitchFamily="34" charset="0"/>
                <a:cs typeface="Calibri" panose="020F0502020204030204" pitchFamily="34" charset="0"/>
              </a:rPr>
              <a:t>Find the existing car wash centres in the entire Toronto city.</a:t>
            </a:r>
          </a:p>
          <a:p>
            <a:pPr lvl="1"/>
            <a:r>
              <a:rPr lang="en-IN" dirty="0">
                <a:effectLst/>
                <a:latin typeface="Calibri" panose="020F0502020204030204" pitchFamily="34" charset="0"/>
                <a:cs typeface="Calibri" panose="020F0502020204030204" pitchFamily="34" charset="0"/>
              </a:rPr>
              <a:t>Find the boroughs which has dense population and less car wash centres.</a:t>
            </a:r>
          </a:p>
          <a:p>
            <a:pPr lvl="1"/>
            <a:r>
              <a:rPr lang="en-IN" dirty="0">
                <a:effectLst/>
                <a:latin typeface="Calibri" panose="020F0502020204030204" pitchFamily="34" charset="0"/>
                <a:cs typeface="Calibri" panose="020F0502020204030204" pitchFamily="34" charset="0"/>
              </a:rPr>
              <a:t>Explore the nearby venues of the existing car wash centres and find which is the better location for new car wash centre.</a:t>
            </a:r>
          </a:p>
          <a:p>
            <a:pPr marL="450000" lvl="1" indent="0">
              <a:buNone/>
            </a:pPr>
            <a:endParaRPr lang="en-IN" dirty="0">
              <a:effectLst/>
            </a:endParaRPr>
          </a:p>
        </p:txBody>
      </p:sp>
    </p:spTree>
    <p:extLst>
      <p:ext uri="{BB962C8B-B14F-4D97-AF65-F5344CB8AC3E}">
        <p14:creationId xmlns:p14="http://schemas.microsoft.com/office/powerpoint/2010/main" val="8902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FA75-B6D8-4B5B-89BE-701665D5EEBB}"/>
              </a:ext>
            </a:extLst>
          </p:cNvPr>
          <p:cNvSpPr>
            <a:spLocks noGrp="1"/>
          </p:cNvSpPr>
          <p:nvPr>
            <p:ph type="title"/>
          </p:nvPr>
        </p:nvSpPr>
        <p:spPr/>
        <p:txBody>
          <a:bodyPr>
            <a:normAutofit/>
          </a:bodyPr>
          <a:lstStyle/>
          <a:p>
            <a:pPr algn="l"/>
            <a:r>
              <a:rPr lang="en-IN" b="1" dirty="0">
                <a:effectLst/>
              </a:rPr>
              <a:t>Data acquisition and cleaning</a:t>
            </a:r>
            <a:endParaRPr lang="en-IN" dirty="0"/>
          </a:p>
        </p:txBody>
      </p:sp>
      <p:sp>
        <p:nvSpPr>
          <p:cNvPr id="3" name="Content Placeholder 2">
            <a:extLst>
              <a:ext uri="{FF2B5EF4-FFF2-40B4-BE49-F238E27FC236}">
                <a16:creationId xmlns:a16="http://schemas.microsoft.com/office/drawing/2014/main" id="{18CB3178-C009-41D1-B6C5-C552EF69E506}"/>
              </a:ext>
            </a:extLst>
          </p:cNvPr>
          <p:cNvSpPr>
            <a:spLocks noGrp="1"/>
          </p:cNvSpPr>
          <p:nvPr>
            <p:ph idx="1"/>
          </p:nvPr>
        </p:nvSpPr>
        <p:spPr>
          <a:xfrm>
            <a:off x="913795" y="2076450"/>
            <a:ext cx="10353762" cy="4589393"/>
          </a:xfrm>
        </p:spPr>
        <p:txBody>
          <a:bodyPr>
            <a:normAutofit/>
          </a:bodyPr>
          <a:lstStyle/>
          <a:p>
            <a:r>
              <a:rPr lang="en-US" dirty="0"/>
              <a:t>a) Toronto city neighborhood information is scraped from this link https://en.wikipedia.org/wiki/List_of_postal_codes_of_Canada:_M</a:t>
            </a:r>
          </a:p>
          <a:p>
            <a:r>
              <a:rPr lang="en-US" dirty="0"/>
              <a:t>b) The boroughs which has more population is gathered from https://en.wikipedia.org/wiki/Demographics_of_Toronto.</a:t>
            </a:r>
          </a:p>
          <a:p>
            <a:r>
              <a:rPr lang="en-US" dirty="0"/>
              <a:t>c) Geographical information is required to explore the neighborhoods. This is information taken from Geospatial_Coordinates.csv</a:t>
            </a:r>
          </a:p>
          <a:p>
            <a:r>
              <a:rPr lang="en-US" dirty="0"/>
              <a:t>d) Using Foursquare API calls to get the nearest venues**(Car wash center)** of neighborhoods.</a:t>
            </a:r>
          </a:p>
          <a:p>
            <a:r>
              <a:rPr lang="en-IN" dirty="0"/>
              <a:t>Duplicate/unnecessary  values has been removed from the data.</a:t>
            </a:r>
          </a:p>
          <a:p>
            <a:r>
              <a:rPr lang="en-IN" dirty="0"/>
              <a:t> After cleaning the data, There were 191 unique car wash centres and 3065 nearby venues of these car wash centres within 10km radius has been taken out for further calculation.</a:t>
            </a:r>
          </a:p>
          <a:p>
            <a:endParaRPr lang="en-IN" dirty="0"/>
          </a:p>
        </p:txBody>
      </p:sp>
    </p:spTree>
    <p:extLst>
      <p:ext uri="{BB962C8B-B14F-4D97-AF65-F5344CB8AC3E}">
        <p14:creationId xmlns:p14="http://schemas.microsoft.com/office/powerpoint/2010/main" val="11835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A2146-1347-4540-B366-1D625BFB14D6}"/>
              </a:ext>
            </a:extLst>
          </p:cNvPr>
          <p:cNvSpPr>
            <a:spLocks noGrp="1"/>
          </p:cNvSpPr>
          <p:nvPr>
            <p:ph type="title"/>
          </p:nvPr>
        </p:nvSpPr>
        <p:spPr>
          <a:xfrm>
            <a:off x="707900" y="643467"/>
            <a:ext cx="3946393" cy="1956298"/>
          </a:xfrm>
        </p:spPr>
        <p:txBody>
          <a:bodyPr>
            <a:normAutofit/>
          </a:bodyPr>
          <a:lstStyle/>
          <a:p>
            <a:pPr algn="l"/>
            <a:r>
              <a:rPr lang="en-IN" sz="3600"/>
              <a:t>Methodology </a:t>
            </a:r>
          </a:p>
        </p:txBody>
      </p:sp>
      <p:sp>
        <p:nvSpPr>
          <p:cNvPr id="3" name="Content Placeholder 2">
            <a:extLst>
              <a:ext uri="{FF2B5EF4-FFF2-40B4-BE49-F238E27FC236}">
                <a16:creationId xmlns:a16="http://schemas.microsoft.com/office/drawing/2014/main" id="{AD23EEED-D3BE-4A9F-B2E3-2AE15E62B6B4}"/>
              </a:ext>
            </a:extLst>
          </p:cNvPr>
          <p:cNvSpPr>
            <a:spLocks noGrp="1"/>
          </p:cNvSpPr>
          <p:nvPr>
            <p:ph idx="1"/>
          </p:nvPr>
        </p:nvSpPr>
        <p:spPr>
          <a:xfrm>
            <a:off x="5139768" y="643467"/>
            <a:ext cx="6430560" cy="1956298"/>
          </a:xfrm>
        </p:spPr>
        <p:txBody>
          <a:bodyPr anchor="ctr">
            <a:normAutofit/>
          </a:bodyPr>
          <a:lstStyle/>
          <a:p>
            <a:r>
              <a:rPr lang="en-IN" sz="1800"/>
              <a:t> </a:t>
            </a:r>
            <a:r>
              <a:rPr lang="en-IN" sz="1800">
                <a:effectLst/>
              </a:rPr>
              <a:t>The analysis has been done on the prepared data to find the best car wash location. </a:t>
            </a:r>
          </a:p>
          <a:p>
            <a:r>
              <a:rPr lang="en-IN" sz="1800"/>
              <a:t> </a:t>
            </a:r>
            <a:r>
              <a:rPr lang="en-IN" sz="1800">
                <a:effectLst/>
              </a:rPr>
              <a:t>The unique car wash centres have been grouped based on boroughs to see the number of car wash centre per borough.  The below image shows the car wash centres per borough.</a:t>
            </a:r>
            <a:endParaRPr lang="en-IN" sz="1800"/>
          </a:p>
        </p:txBody>
      </p:sp>
      <p:pic>
        <p:nvPicPr>
          <p:cNvPr id="5" name="Picture 4">
            <a:extLst>
              <a:ext uri="{FF2B5EF4-FFF2-40B4-BE49-F238E27FC236}">
                <a16:creationId xmlns:a16="http://schemas.microsoft.com/office/drawing/2014/main" id="{9E739AEC-DE78-40D2-93A5-D54DA03CC799}"/>
              </a:ext>
            </a:extLst>
          </p:cNvPr>
          <p:cNvPicPr>
            <a:picLocks noChangeAspect="1"/>
          </p:cNvPicPr>
          <p:nvPr/>
        </p:nvPicPr>
        <p:blipFill>
          <a:blip r:embed="rId3"/>
          <a:stretch>
            <a:fillRect/>
          </a:stretch>
        </p:blipFill>
        <p:spPr>
          <a:xfrm>
            <a:off x="2070839" y="2952377"/>
            <a:ext cx="8072118" cy="3107766"/>
          </a:xfrm>
          <a:prstGeom prst="rect">
            <a:avLst/>
          </a:prstGeom>
        </p:spPr>
      </p:pic>
    </p:spTree>
    <p:extLst>
      <p:ext uri="{BB962C8B-B14F-4D97-AF65-F5344CB8AC3E}">
        <p14:creationId xmlns:p14="http://schemas.microsoft.com/office/powerpoint/2010/main" val="14930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3" name="Content Placeholder 2">
            <a:extLst>
              <a:ext uri="{FF2B5EF4-FFF2-40B4-BE49-F238E27FC236}">
                <a16:creationId xmlns:a16="http://schemas.microsoft.com/office/drawing/2014/main" id="{BB56D584-327D-4B5A-B58F-BFE834AE5151}"/>
              </a:ext>
            </a:extLst>
          </p:cNvPr>
          <p:cNvSpPr>
            <a:spLocks noGrp="1"/>
          </p:cNvSpPr>
          <p:nvPr>
            <p:ph idx="1"/>
          </p:nvPr>
        </p:nvSpPr>
        <p:spPr>
          <a:xfrm>
            <a:off x="6900492" y="393895"/>
            <a:ext cx="4606879" cy="5397305"/>
          </a:xfrm>
        </p:spPr>
        <p:txBody>
          <a:bodyPr anchor="t">
            <a:normAutofit/>
          </a:bodyPr>
          <a:lstStyle/>
          <a:p>
            <a:pPr marL="36900" indent="0">
              <a:buNone/>
            </a:pPr>
            <a:r>
              <a:rPr lang="en-IN" sz="1800" b="1" u="sng">
                <a:effectLst/>
              </a:rPr>
              <a:t>Map of the existing car wash centre by borough</a:t>
            </a:r>
          </a:p>
          <a:p>
            <a:pPr marL="36900" indent="0">
              <a:buNone/>
            </a:pPr>
            <a:r>
              <a:rPr lang="en-IN" sz="1800">
                <a:effectLst/>
              </a:rPr>
              <a:t>  In the map, </a:t>
            </a:r>
          </a:p>
          <a:p>
            <a:r>
              <a:rPr lang="en-IN">
                <a:effectLst/>
              </a:rPr>
              <a:t>1. North York and Scarborough are marked in Red colour</a:t>
            </a:r>
          </a:p>
          <a:p>
            <a:r>
              <a:rPr lang="en-IN">
                <a:effectLst/>
              </a:rPr>
              <a:t>2. Downtown toronto, Etobicoke, Mississauga are marked in Green colour.</a:t>
            </a:r>
          </a:p>
          <a:p>
            <a:r>
              <a:rPr lang="en-IN">
                <a:effectLst/>
              </a:rPr>
              <a:t>3. Others are marked in Yellow colour.</a:t>
            </a:r>
            <a:endParaRPr lang="en-IN" sz="1800">
              <a:effectLst/>
            </a:endParaRPr>
          </a:p>
          <a:p>
            <a:pPr marL="36900" indent="0">
              <a:buNone/>
            </a:pPr>
            <a:endParaRPr lang="en-IN" sz="1800">
              <a:effectLst/>
            </a:endParaRPr>
          </a:p>
          <a:p>
            <a:pPr marL="36900" indent="0">
              <a:buNone/>
            </a:pPr>
            <a:r>
              <a:rPr lang="en-IN" sz="1800"/>
              <a:t>As per the map and chart, The Etobicoke, Downtown toronto, </a:t>
            </a:r>
            <a:r>
              <a:rPr lang="en-IN" sz="1800">
                <a:effectLst/>
              </a:rPr>
              <a:t>Mississauga</a:t>
            </a:r>
            <a:r>
              <a:rPr lang="en-IN" sz="1800"/>
              <a:t>  boroughs have less car wash centres and more population.</a:t>
            </a:r>
            <a:endParaRPr lang="en-IN" sz="1800" dirty="0"/>
          </a:p>
        </p:txBody>
      </p:sp>
      <p:pic>
        <p:nvPicPr>
          <p:cNvPr id="13" name="Picture 12">
            <a:extLst>
              <a:ext uri="{FF2B5EF4-FFF2-40B4-BE49-F238E27FC236}">
                <a16:creationId xmlns:a16="http://schemas.microsoft.com/office/drawing/2014/main" id="{D9CFF79A-6AB3-4D71-B2BB-5D9A3B2825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453809" cy="6857999"/>
          </a:xfrm>
          <a:prstGeom prst="rect">
            <a:avLst/>
          </a:prstGeom>
          <a:noFill/>
          <a:ln>
            <a:noFill/>
          </a:ln>
        </p:spPr>
      </p:pic>
    </p:spTree>
    <p:extLst>
      <p:ext uri="{BB962C8B-B14F-4D97-AF65-F5344CB8AC3E}">
        <p14:creationId xmlns:p14="http://schemas.microsoft.com/office/powerpoint/2010/main" val="3027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A017FE1-84F0-4947-9F27-D4DBD50D9ED8}"/>
              </a:ext>
            </a:extLst>
          </p:cNvPr>
          <p:cNvSpPr>
            <a:spLocks noGrp="1"/>
          </p:cNvSpPr>
          <p:nvPr>
            <p:ph idx="1"/>
          </p:nvPr>
        </p:nvSpPr>
        <p:spPr>
          <a:xfrm>
            <a:off x="913795" y="1732449"/>
            <a:ext cx="3078749" cy="4058751"/>
          </a:xfrm>
        </p:spPr>
        <p:txBody>
          <a:bodyPr anchor="t">
            <a:normAutofit/>
          </a:bodyPr>
          <a:lstStyle/>
          <a:p>
            <a:pPr marL="36900" indent="0">
              <a:buNone/>
            </a:pPr>
            <a:r>
              <a:rPr lang="en-IN" sz="1500" b="1" dirty="0">
                <a:effectLst/>
              </a:rPr>
              <a:t>Common venues near the car wash centre:</a:t>
            </a:r>
          </a:p>
          <a:p>
            <a:r>
              <a:rPr lang="en-IN" sz="1500" dirty="0">
                <a:effectLst/>
              </a:rPr>
              <a:t>For opening a carwash centre, it’s important to understand the commonality of the existing car wash centre locations. </a:t>
            </a:r>
          </a:p>
          <a:p>
            <a:r>
              <a:rPr lang="en-IN" sz="1500" dirty="0">
                <a:effectLst/>
              </a:rPr>
              <a:t>The figure shows the top ten common venues of existing car wash centres</a:t>
            </a:r>
          </a:p>
          <a:p>
            <a:r>
              <a:rPr lang="en-IN" sz="1500" dirty="0">
                <a:effectLst/>
              </a:rPr>
              <a:t> KMeans algorithm also confirms the same.  </a:t>
            </a:r>
          </a:p>
          <a:p>
            <a:endParaRPr lang="en-IN" sz="1500" dirty="0">
              <a:effectLst/>
            </a:endParaRPr>
          </a:p>
          <a:p>
            <a:pPr marL="36900" indent="0">
              <a:buNone/>
            </a:pPr>
            <a:endParaRPr lang="en-IN" sz="1500" dirty="0"/>
          </a:p>
        </p:txBody>
      </p:sp>
      <p:pic>
        <p:nvPicPr>
          <p:cNvPr id="27" name="Picture 2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6" name="Picture 5">
            <a:extLst>
              <a:ext uri="{FF2B5EF4-FFF2-40B4-BE49-F238E27FC236}">
                <a16:creationId xmlns:a16="http://schemas.microsoft.com/office/drawing/2014/main" id="{D0CD71F9-7AF8-4264-9A0C-9C5F15FA2219}"/>
              </a:ext>
            </a:extLst>
          </p:cNvPr>
          <p:cNvPicPr/>
          <p:nvPr/>
        </p:nvPicPr>
        <p:blipFill rotWithShape="1">
          <a:blip r:embed="rId4">
            <a:extLst>
              <a:ext uri="{28A0092B-C50C-407E-A947-70E740481C1C}">
                <a14:useLocalDpi xmlns:a14="http://schemas.microsoft.com/office/drawing/2010/main" val="0"/>
              </a:ext>
            </a:extLst>
          </a:blip>
          <a:srcRect r="9708" b="2"/>
          <a:stretch/>
        </p:blipFill>
        <p:spPr bwMode="auto">
          <a:xfrm>
            <a:off x="4654295" y="10"/>
            <a:ext cx="7537705" cy="6857990"/>
          </a:xfrm>
          <a:prstGeom prst="rect">
            <a:avLst/>
          </a:prstGeom>
          <a:noFill/>
        </p:spPr>
      </p:pic>
    </p:spTree>
    <p:extLst>
      <p:ext uri="{BB962C8B-B14F-4D97-AF65-F5344CB8AC3E}">
        <p14:creationId xmlns:p14="http://schemas.microsoft.com/office/powerpoint/2010/main" val="133938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DE0442-833D-41DA-A653-AEE42F539028}"/>
              </a:ext>
            </a:extLst>
          </p:cNvPr>
          <p:cNvSpPr>
            <a:spLocks noGrp="1"/>
          </p:cNvSpPr>
          <p:nvPr>
            <p:ph type="title"/>
          </p:nvPr>
        </p:nvSpPr>
        <p:spPr>
          <a:xfrm>
            <a:off x="913796" y="643465"/>
            <a:ext cx="3382638" cy="1370605"/>
          </a:xfrm>
        </p:spPr>
        <p:txBody>
          <a:bodyPr>
            <a:normAutofit/>
          </a:bodyPr>
          <a:lstStyle/>
          <a:p>
            <a:pPr algn="l"/>
            <a:r>
              <a:rPr lang="en-IN" sz="3000" dirty="0"/>
              <a:t>Results</a:t>
            </a:r>
          </a:p>
        </p:txBody>
      </p:sp>
      <p:sp>
        <p:nvSpPr>
          <p:cNvPr id="3" name="Content Placeholder 2">
            <a:extLst>
              <a:ext uri="{FF2B5EF4-FFF2-40B4-BE49-F238E27FC236}">
                <a16:creationId xmlns:a16="http://schemas.microsoft.com/office/drawing/2014/main" id="{B10DB813-CA9C-418B-9E17-02E265603874}"/>
              </a:ext>
            </a:extLst>
          </p:cNvPr>
          <p:cNvSpPr>
            <a:spLocks noGrp="1"/>
          </p:cNvSpPr>
          <p:nvPr>
            <p:ph idx="1"/>
          </p:nvPr>
        </p:nvSpPr>
        <p:spPr>
          <a:xfrm>
            <a:off x="913796" y="2247153"/>
            <a:ext cx="3358084" cy="3544046"/>
          </a:xfrm>
        </p:spPr>
        <p:txBody>
          <a:bodyPr>
            <a:normAutofit lnSpcReduction="10000"/>
          </a:bodyPr>
          <a:lstStyle/>
          <a:p>
            <a:pPr marL="36900" indent="0">
              <a:buNone/>
            </a:pPr>
            <a:r>
              <a:rPr lang="en-IN" sz="1800" b="1" dirty="0">
                <a:effectLst/>
              </a:rPr>
              <a:t>Neighbourhoods with less/no car wash centres:</a:t>
            </a:r>
          </a:p>
          <a:p>
            <a:r>
              <a:rPr lang="en-IN" dirty="0">
                <a:effectLst/>
              </a:rPr>
              <a:t>The shown neighbourhoods don’t have any car wash centres. Its suggested for the stakeholders to pick location from one of these neighbourhoods which has more common venues mentioned in the above slide.</a:t>
            </a:r>
            <a:endParaRPr lang="en-IN" sz="1800" dirty="0">
              <a:effectLst/>
            </a:endParaRPr>
          </a:p>
        </p:txBody>
      </p:sp>
      <p:pic>
        <p:nvPicPr>
          <p:cNvPr id="4" name="Picture 3">
            <a:extLst>
              <a:ext uri="{FF2B5EF4-FFF2-40B4-BE49-F238E27FC236}">
                <a16:creationId xmlns:a16="http://schemas.microsoft.com/office/drawing/2014/main" id="{40DDC91A-542E-4B14-9FD3-49D536A180E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15348" y="758562"/>
            <a:ext cx="6633184" cy="4917540"/>
          </a:xfrm>
          <a:prstGeom prst="rect">
            <a:avLst/>
          </a:prstGeom>
          <a:noFill/>
        </p:spPr>
      </p:pic>
    </p:spTree>
    <p:extLst>
      <p:ext uri="{BB962C8B-B14F-4D97-AF65-F5344CB8AC3E}">
        <p14:creationId xmlns:p14="http://schemas.microsoft.com/office/powerpoint/2010/main" val="261381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85E07-D608-45BF-BA17-8CB3BF215180}"/>
              </a:ext>
            </a:extLst>
          </p:cNvPr>
          <p:cNvSpPr>
            <a:spLocks noGrp="1"/>
          </p:cNvSpPr>
          <p:nvPr>
            <p:ph type="title"/>
          </p:nvPr>
        </p:nvSpPr>
        <p:spPr>
          <a:xfrm>
            <a:off x="913795" y="609600"/>
            <a:ext cx="10353762" cy="1257300"/>
          </a:xfrm>
        </p:spPr>
        <p:txBody>
          <a:bodyPr>
            <a:normAutofit/>
          </a:bodyPr>
          <a:lstStyle/>
          <a:p>
            <a:pPr>
              <a:lnSpc>
                <a:spcPct val="90000"/>
              </a:lnSpc>
            </a:pPr>
            <a:r>
              <a:rPr lang="en-IN" dirty="0"/>
              <a:t>Selected neighbourhoods and near by car wash centres</a:t>
            </a:r>
          </a:p>
        </p:txBody>
      </p:sp>
      <p:sp>
        <p:nvSpPr>
          <p:cNvPr id="3" name="Content Placeholder 2">
            <a:extLst>
              <a:ext uri="{FF2B5EF4-FFF2-40B4-BE49-F238E27FC236}">
                <a16:creationId xmlns:a16="http://schemas.microsoft.com/office/drawing/2014/main" id="{E0154F70-627D-40A2-962D-C87A547705F7}"/>
              </a:ext>
            </a:extLst>
          </p:cNvPr>
          <p:cNvSpPr>
            <a:spLocks noGrp="1"/>
          </p:cNvSpPr>
          <p:nvPr>
            <p:ph idx="1"/>
          </p:nvPr>
        </p:nvSpPr>
        <p:spPr>
          <a:xfrm>
            <a:off x="913795" y="2132822"/>
            <a:ext cx="5546272" cy="3658378"/>
          </a:xfrm>
        </p:spPr>
        <p:txBody>
          <a:bodyPr anchor="ctr">
            <a:normAutofit/>
          </a:bodyPr>
          <a:lstStyle/>
          <a:p>
            <a:pPr marL="36900" indent="0">
              <a:buNone/>
            </a:pPr>
            <a:r>
              <a:rPr lang="en-IN" dirty="0"/>
              <a:t>In map, </a:t>
            </a:r>
          </a:p>
          <a:p>
            <a:pPr lvl="0"/>
            <a:r>
              <a:rPr lang="en-IN" dirty="0">
                <a:effectLst/>
              </a:rPr>
              <a:t>The selected neighbourhoods are marked in blue.</a:t>
            </a:r>
          </a:p>
          <a:p>
            <a:pPr lvl="0"/>
            <a:r>
              <a:rPr lang="en-IN" dirty="0">
                <a:effectLst/>
              </a:rPr>
              <a:t>The near by car wash centres are marked in red.</a:t>
            </a:r>
          </a:p>
          <a:p>
            <a:pPr marL="36900" indent="0">
              <a:buNone/>
            </a:pPr>
            <a:endParaRPr lang="en-IN" dirty="0"/>
          </a:p>
        </p:txBody>
      </p:sp>
      <p:pic>
        <p:nvPicPr>
          <p:cNvPr id="4" name="Picture 3">
            <a:extLst>
              <a:ext uri="{FF2B5EF4-FFF2-40B4-BE49-F238E27FC236}">
                <a16:creationId xmlns:a16="http://schemas.microsoft.com/office/drawing/2014/main" id="{224B601E-3925-4880-836B-EC73614AE8A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080626" y="2588455"/>
            <a:ext cx="4890979" cy="2799471"/>
          </a:xfrm>
          <a:prstGeom prst="rect">
            <a:avLst/>
          </a:prstGeom>
          <a:noFill/>
        </p:spPr>
      </p:pic>
    </p:spTree>
    <p:extLst>
      <p:ext uri="{BB962C8B-B14F-4D97-AF65-F5344CB8AC3E}">
        <p14:creationId xmlns:p14="http://schemas.microsoft.com/office/powerpoint/2010/main" val="17113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78CB-C0EA-4325-BC8E-C600D9ABCFCB}"/>
              </a:ext>
            </a:extLst>
          </p:cNvPr>
          <p:cNvSpPr>
            <a:spLocks noGrp="1"/>
          </p:cNvSpPr>
          <p:nvPr>
            <p:ph type="title"/>
          </p:nvPr>
        </p:nvSpPr>
        <p:spPr/>
        <p:txBody>
          <a:bodyPr/>
          <a:lstStyle/>
          <a:p>
            <a:pPr algn="l"/>
            <a:r>
              <a:rPr lang="en-IN" dirty="0"/>
              <a:t>Future Directions</a:t>
            </a:r>
          </a:p>
        </p:txBody>
      </p:sp>
      <p:sp>
        <p:nvSpPr>
          <p:cNvPr id="3" name="Content Placeholder 2">
            <a:extLst>
              <a:ext uri="{FF2B5EF4-FFF2-40B4-BE49-F238E27FC236}">
                <a16:creationId xmlns:a16="http://schemas.microsoft.com/office/drawing/2014/main" id="{756F8FF5-9A28-4FB5-8FF8-CAA47C0B54F3}"/>
              </a:ext>
            </a:extLst>
          </p:cNvPr>
          <p:cNvSpPr>
            <a:spLocks noGrp="1"/>
          </p:cNvSpPr>
          <p:nvPr>
            <p:ph idx="1"/>
          </p:nvPr>
        </p:nvSpPr>
        <p:spPr/>
        <p:txBody>
          <a:bodyPr/>
          <a:lstStyle/>
          <a:p>
            <a:r>
              <a:rPr lang="en-IN" dirty="0">
                <a:effectLst/>
              </a:rPr>
              <a:t>The further analysis can be done on the type of car wash centres, ratings, price. There are many types of car wash centres, (i.e.) </a:t>
            </a:r>
            <a:r>
              <a:rPr lang="en-IN" b="1" dirty="0">
                <a:effectLst/>
              </a:rPr>
              <a:t>Self-service car wash, Tunnel car washes, Automotive car wash, Hand wash service, Bikini car wash etc. </a:t>
            </a:r>
            <a:r>
              <a:rPr lang="en-IN" dirty="0">
                <a:effectLst/>
              </a:rPr>
              <a:t>  </a:t>
            </a:r>
          </a:p>
          <a:p>
            <a:r>
              <a:rPr lang="en-IN" dirty="0">
                <a:effectLst/>
              </a:rPr>
              <a:t>The analysis can be carried based on the types of car wash centre, user ratings, price etc. Since the foursquare API response doesn’t have any information or less information for these features, the analysis couldn’t be done.  When this information is available, we can further enhance the results.</a:t>
            </a:r>
          </a:p>
          <a:p>
            <a:endParaRPr lang="en-IN" dirty="0"/>
          </a:p>
        </p:txBody>
      </p:sp>
    </p:spTree>
    <p:extLst>
      <p:ext uri="{BB962C8B-B14F-4D97-AF65-F5344CB8AC3E}">
        <p14:creationId xmlns:p14="http://schemas.microsoft.com/office/powerpoint/2010/main" val="4033621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Wingdings 2</vt:lpstr>
      <vt:lpstr>SlateVTI</vt:lpstr>
      <vt:lpstr>Best location to open a car wash centre in Toronto</vt:lpstr>
      <vt:lpstr>Introduction</vt:lpstr>
      <vt:lpstr>Data acquisition and cleaning</vt:lpstr>
      <vt:lpstr>Methodology </vt:lpstr>
      <vt:lpstr>PowerPoint Presentation</vt:lpstr>
      <vt:lpstr>PowerPoint Presentation</vt:lpstr>
      <vt:lpstr>Results</vt:lpstr>
      <vt:lpstr>Selected neighbourhoods and near by car wash centres</vt:lpstr>
      <vt:lpstr>Future Directions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car wash centre in Toronto</dc:title>
  <dc:creator>MURALI KRISHNAN SAMPATH</dc:creator>
  <cp:lastModifiedBy>MURALI KRISHNAN SAMPATH</cp:lastModifiedBy>
  <cp:revision>1</cp:revision>
  <dcterms:created xsi:type="dcterms:W3CDTF">2020-01-01T09:12:38Z</dcterms:created>
  <dcterms:modified xsi:type="dcterms:W3CDTF">2020-01-01T09:13:30Z</dcterms:modified>
</cp:coreProperties>
</file>