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4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D1A20-ABBA-454C-9D53-DFBEBEF5C192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3FD88-2F16-4769-A61A-04CC50FA2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1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xfrm>
            <a:off x="742653" y="4038298"/>
            <a:ext cx="5048250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6E16BFE7-04A2-4741-A17D-8250B92DB685}" type="slidenum">
              <a:rPr lang="en-US" smtClean="0"/>
              <a:pPr defTabSz="958764">
                <a:defRPr/>
              </a:pPr>
              <a:t>1</a:t>
            </a:fld>
            <a:endParaRPr lang="en-US" dirty="0" smtClean="0"/>
          </a:p>
        </p:txBody>
      </p:sp>
      <p:sp>
        <p:nvSpPr>
          <p:cNvPr id="3072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035AABD-ABF2-4BEC-8027-E1A62EB35E9B}" type="slidenum">
              <a:rPr lang="en-US" smtClean="0"/>
              <a:pPr defTabSz="958764">
                <a:defRPr/>
              </a:pPr>
              <a:t>10</a:t>
            </a:fld>
            <a:endParaRPr lang="en-US" dirty="0" smtClean="0"/>
          </a:p>
        </p:txBody>
      </p:sp>
      <p:sp>
        <p:nvSpPr>
          <p:cNvPr id="3994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88629891-20AF-4FB6-BFAC-64071A2EEA48}" type="slidenum">
              <a:rPr lang="en-US" smtClean="0"/>
              <a:pPr defTabSz="958764">
                <a:defRPr/>
              </a:pPr>
              <a:t>11</a:t>
            </a:fld>
            <a:endParaRPr lang="en-US" dirty="0" smtClean="0"/>
          </a:p>
        </p:txBody>
      </p:sp>
      <p:sp>
        <p:nvSpPr>
          <p:cNvPr id="4096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A4374B8-4182-48EC-90D7-F71DF6DAF347}" type="slidenum">
              <a:rPr lang="en-US" smtClean="0"/>
              <a:pPr defTabSz="958764">
                <a:defRPr/>
              </a:pPr>
              <a:t>12</a:t>
            </a:fld>
            <a:endParaRPr lang="en-US" dirty="0" smtClean="0"/>
          </a:p>
        </p:txBody>
      </p:sp>
      <p:sp>
        <p:nvSpPr>
          <p:cNvPr id="4198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38B763F-3012-4739-B168-DDE179F2E069}" type="slidenum">
              <a:rPr lang="en-US" smtClean="0"/>
              <a:pPr defTabSz="958764">
                <a:defRPr/>
              </a:pPr>
              <a:t>13</a:t>
            </a:fld>
            <a:endParaRPr lang="en-US" dirty="0" smtClean="0"/>
          </a:p>
        </p:txBody>
      </p:sp>
      <p:sp>
        <p:nvSpPr>
          <p:cNvPr id="4301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B441688-A418-4A24-A023-D5C728F1E48E}" type="slidenum">
              <a:rPr lang="en-US" smtClean="0"/>
              <a:pPr defTabSz="958764">
                <a:defRPr/>
              </a:pPr>
              <a:t>14</a:t>
            </a:fld>
            <a:endParaRPr lang="en-US" dirty="0" smtClean="0"/>
          </a:p>
        </p:txBody>
      </p:sp>
      <p:sp>
        <p:nvSpPr>
          <p:cNvPr id="4403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26978DC-2393-4B70-80AA-AC62E19A09C2}" type="slidenum">
              <a:rPr lang="en-US" smtClean="0"/>
              <a:pPr defTabSz="958764">
                <a:defRPr/>
              </a:pPr>
              <a:t>15</a:t>
            </a:fld>
            <a:endParaRPr lang="en-US" dirty="0" smtClean="0"/>
          </a:p>
        </p:txBody>
      </p:sp>
      <p:sp>
        <p:nvSpPr>
          <p:cNvPr id="4506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3671957-14AF-4D10-A24A-9C538D5AE0CF}" type="slidenum">
              <a:rPr lang="en-US" smtClean="0"/>
              <a:pPr defTabSz="958764">
                <a:defRPr/>
              </a:pPr>
              <a:t>16</a:t>
            </a:fld>
            <a:endParaRPr lang="en-US" dirty="0" smtClean="0"/>
          </a:p>
        </p:txBody>
      </p:sp>
      <p:sp>
        <p:nvSpPr>
          <p:cNvPr id="4608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BE8FE6A-6939-4F33-B05E-BB2A056CEC1C}" type="slidenum">
              <a:rPr lang="en-US" smtClean="0"/>
              <a:pPr defTabSz="958764">
                <a:defRPr/>
              </a:pPr>
              <a:t>17</a:t>
            </a:fld>
            <a:endParaRPr lang="en-US" dirty="0" smtClean="0"/>
          </a:p>
        </p:txBody>
      </p:sp>
      <p:sp>
        <p:nvSpPr>
          <p:cNvPr id="4710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397B20E-1570-431A-BED7-4AA2A6D66EC2}" type="slidenum">
              <a:rPr lang="en-US" smtClean="0"/>
              <a:pPr defTabSz="958764">
                <a:defRPr/>
              </a:pPr>
              <a:t>18</a:t>
            </a:fld>
            <a:endParaRPr lang="en-US" dirty="0" smtClean="0"/>
          </a:p>
        </p:txBody>
      </p:sp>
      <p:sp>
        <p:nvSpPr>
          <p:cNvPr id="4813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6E87631-62DC-4683-90F6-85962360D7A3}" type="slidenum">
              <a:rPr lang="en-US" smtClean="0"/>
              <a:pPr defTabSz="958764">
                <a:defRPr/>
              </a:pPr>
              <a:t>19</a:t>
            </a:fld>
            <a:endParaRPr lang="en-US" dirty="0" smtClean="0"/>
          </a:p>
        </p:txBody>
      </p:sp>
      <p:sp>
        <p:nvSpPr>
          <p:cNvPr id="4915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B25CCF2A-3FD4-4A24-96E2-4878FF93AD38}" type="slidenum">
              <a:rPr lang="en-US" smtClean="0"/>
              <a:pPr defTabSz="958764">
                <a:defRPr/>
              </a:pPr>
              <a:t>20</a:t>
            </a:fld>
            <a:endParaRPr lang="en-US" dirty="0" smtClean="0"/>
          </a:p>
        </p:txBody>
      </p:sp>
      <p:sp>
        <p:nvSpPr>
          <p:cNvPr id="5018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665E0C4-7ED6-448C-8D90-ABDFC1C81A83}" type="slidenum">
              <a:rPr lang="en-US" smtClean="0"/>
              <a:pPr defTabSz="958764">
                <a:defRPr/>
              </a:pPr>
              <a:t>21</a:t>
            </a:fld>
            <a:endParaRPr lang="en-US" dirty="0" smtClean="0"/>
          </a:p>
        </p:txBody>
      </p:sp>
      <p:sp>
        <p:nvSpPr>
          <p:cNvPr id="5120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5414C4A3-3BD5-46EE-9BF9-C8E0EB6DEC27}" type="slidenum">
              <a:rPr lang="en-US" smtClean="0"/>
              <a:pPr defTabSz="958764">
                <a:defRPr/>
              </a:pPr>
              <a:t>3</a:t>
            </a:fld>
            <a:endParaRPr lang="en-US" dirty="0" smtClean="0"/>
          </a:p>
        </p:txBody>
      </p:sp>
      <p:sp>
        <p:nvSpPr>
          <p:cNvPr id="3277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ADB2BD3-83D1-469D-88CC-C294AA4FB7CA}" type="slidenum">
              <a:rPr lang="en-US" smtClean="0"/>
              <a:pPr defTabSz="958764">
                <a:defRPr/>
              </a:pPr>
              <a:t>4</a:t>
            </a:fld>
            <a:endParaRPr lang="en-US" dirty="0" smtClean="0"/>
          </a:p>
        </p:txBody>
      </p:sp>
      <p:sp>
        <p:nvSpPr>
          <p:cNvPr id="3379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151CE28-2D3F-4261-B7AC-9C9513D20D8E}" type="slidenum">
              <a:rPr lang="en-US" smtClean="0"/>
              <a:pPr defTabSz="958764">
                <a:defRPr/>
              </a:pPr>
              <a:t>5</a:t>
            </a:fld>
            <a:endParaRPr lang="en-US" dirty="0" smtClean="0"/>
          </a:p>
        </p:txBody>
      </p:sp>
      <p:sp>
        <p:nvSpPr>
          <p:cNvPr id="3482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7A0B3EC-6194-4F5E-8F58-12A6DC787C4B}" type="slidenum">
              <a:rPr lang="en-US" smtClean="0"/>
              <a:pPr defTabSz="958764">
                <a:defRPr/>
              </a:pPr>
              <a:t>6</a:t>
            </a:fld>
            <a:endParaRPr lang="en-US" dirty="0" smtClean="0"/>
          </a:p>
        </p:txBody>
      </p:sp>
      <p:sp>
        <p:nvSpPr>
          <p:cNvPr id="3584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B961D2F3-7C4D-4338-A4BC-5A05A490D98A}" type="slidenum">
              <a:rPr lang="en-US" smtClean="0"/>
              <a:pPr defTabSz="958764">
                <a:defRPr/>
              </a:pPr>
              <a:t>7</a:t>
            </a:fld>
            <a:endParaRPr lang="en-US" dirty="0" smtClean="0"/>
          </a:p>
        </p:txBody>
      </p:sp>
      <p:sp>
        <p:nvSpPr>
          <p:cNvPr id="3686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63784F31-FCD2-4309-8993-1DC31F988D65}" type="slidenum">
              <a:rPr lang="en-US" smtClean="0"/>
              <a:pPr defTabSz="958764">
                <a:defRPr/>
              </a:pPr>
              <a:t>8</a:t>
            </a:fld>
            <a:endParaRPr lang="en-US" dirty="0" smtClean="0"/>
          </a:p>
        </p:txBody>
      </p:sp>
      <p:sp>
        <p:nvSpPr>
          <p:cNvPr id="3789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70E7924-9ED8-4DD6-9E47-8B6073C76F59}" type="slidenum">
              <a:rPr lang="en-US" smtClean="0"/>
              <a:pPr defTabSz="958764">
                <a:defRPr/>
              </a:pPr>
              <a:t>9</a:t>
            </a:fld>
            <a:endParaRPr lang="en-US" dirty="0" smtClean="0"/>
          </a:p>
        </p:txBody>
      </p:sp>
      <p:sp>
        <p:nvSpPr>
          <p:cNvPr id="3891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991-AE4F-4AB1-B2F1-42810FE1816C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13D-C069-4B48-8F48-32647278D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991-AE4F-4AB1-B2F1-42810FE1816C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13D-C069-4B48-8F48-32647278D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991-AE4F-4AB1-B2F1-42810FE1816C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13D-C069-4B48-8F48-32647278D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8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fld id="{762C2CE9-6690-4FEF-A0C4-C8CEB8DB27AF}" type="slidenum">
              <a:rPr lang="en-US">
                <a:solidFill>
                  <a:srgbClr val="FCFBF9"/>
                </a:solidFill>
              </a:rPr>
              <a:pPr algn="r"/>
              <a:t>‹#›</a:t>
            </a:fld>
            <a:endParaRPr lang="en-US">
              <a:solidFill>
                <a:srgbClr val="FCFBF9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8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fld id="{F72D6B36-E3D7-42BE-80F1-6561195228D2}" type="slidenum">
              <a:rPr lang="en-US">
                <a:solidFill>
                  <a:srgbClr val="FCFBF9"/>
                </a:solidFill>
              </a:rPr>
              <a:pPr algn="r"/>
              <a:t>‹#›</a:t>
            </a:fld>
            <a:endParaRPr lang="en-US">
              <a:solidFill>
                <a:srgbClr val="FCFBF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991-AE4F-4AB1-B2F1-42810FE1816C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13D-C069-4B48-8F48-32647278D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991-AE4F-4AB1-B2F1-42810FE1816C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13D-C069-4B48-8F48-32647278D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991-AE4F-4AB1-B2F1-42810FE1816C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13D-C069-4B48-8F48-32647278D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991-AE4F-4AB1-B2F1-42810FE1816C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13D-C069-4B48-8F48-32647278D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991-AE4F-4AB1-B2F1-42810FE1816C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13D-C069-4B48-8F48-32647278D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991-AE4F-4AB1-B2F1-42810FE1816C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13D-C069-4B48-8F48-32647278D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991-AE4F-4AB1-B2F1-42810FE1816C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13D-C069-4B48-8F48-32647278D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991-AE4F-4AB1-B2F1-42810FE1816C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D13D-C069-4B48-8F48-32647278D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D991-AE4F-4AB1-B2F1-42810FE1816C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3D13D-C069-4B48-8F48-32647278D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P_159"/>
          <p:cNvSpPr>
            <a:spLocks noGrp="1" noChangeArrowheads="1"/>
          </p:cNvSpPr>
          <p:nvPr>
            <p:ph type="ctrTitle" sz="quarter"/>
          </p:nvPr>
        </p:nvSpPr>
        <p:spPr>
          <a:xfrm>
            <a:off x="392113" y="2330450"/>
            <a:ext cx="8439150" cy="838200"/>
          </a:xfrm>
          <a:solidFill>
            <a:srgbClr val="96C93D"/>
          </a:solidFill>
          <a:ln/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charset="2"/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Java </a:t>
            </a:r>
            <a:r>
              <a:rPr lang="en-US" sz="3200" dirty="0" err="1" smtClean="0">
                <a:solidFill>
                  <a:schemeClr val="bg1"/>
                </a:solidFill>
              </a:rPr>
              <a:t>Fondation</a:t>
            </a:r>
            <a:r>
              <a:rPr lang="en-US" sz="3200" dirty="0" smtClean="0">
                <a:solidFill>
                  <a:schemeClr val="bg1"/>
                </a:solidFill>
              </a:rPr>
              <a:t> Course</a:t>
            </a:r>
          </a:p>
        </p:txBody>
      </p:sp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384175" y="3802063"/>
            <a:ext cx="8432800" cy="2389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3600" dirty="0">
                <a:solidFill>
                  <a:srgbClr val="F6882E"/>
                </a:solidFill>
              </a:rPr>
              <a:t>Module: Core of Java </a:t>
            </a: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pPr>
              <a:lnSpc>
                <a:spcPts val="3000"/>
              </a:lnSpc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Topic: Abstract Classes &amp;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681038"/>
            <a:ext cx="892016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Classes Properties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5263" y="1277938"/>
            <a:ext cx="8778875" cy="825500"/>
            <a:chOff x="280737" y="1425342"/>
            <a:chExt cx="8778240" cy="825365"/>
          </a:xfrm>
        </p:grpSpPr>
        <p:sp>
          <p:nvSpPr>
            <p:cNvPr id="17416" name="TextBox 14"/>
            <p:cNvSpPr txBox="1">
              <a:spLocks noChangeArrowheads="1"/>
            </p:cNvSpPr>
            <p:nvPr/>
          </p:nvSpPr>
          <p:spPr bwMode="auto">
            <a:xfrm>
              <a:off x="280737" y="1427747"/>
              <a:ext cx="8778240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A subclass that does not implement all of the superclass abstract methods is itself abstract; and it cannot be instantiated.</a:t>
              </a: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5681" y="1699923"/>
              <a:ext cx="822191" cy="2730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193675" y="2189163"/>
            <a:ext cx="8756650" cy="33115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AU" altLang="en-AU" sz="1600" kern="0" dirty="0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AU" altLang="en-AU" sz="1600" kern="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class Shape {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AU" altLang="en-AU" sz="16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abstract double area(); 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public void move() { // non-abstract method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     // implementation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public             Rectangle extends Shape {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	protected double w, h;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	public Rectangle() { w = 0.0; h=0.0; 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200025" y="5635625"/>
            <a:ext cx="8736013" cy="5857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Rectangle rectangle</a:t>
            </a:r>
            <a:r>
              <a:rPr lang="en-US" sz="2000" b="0" noProof="1">
                <a:cs typeface="Courier New" pitchFamily="49" charset="0"/>
              </a:rPr>
              <a:t> = new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sz="2000" b="0" noProof="1">
                <a:cs typeface="Courier New" pitchFamily="49" charset="0"/>
              </a:rPr>
              <a:t>(); // Illegal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39813" y="3824288"/>
            <a:ext cx="1190625" cy="304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abstract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681038"/>
            <a:ext cx="4454525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68275" y="1520825"/>
            <a:ext cx="8778875" cy="825500"/>
            <a:chOff x="280737" y="1425342"/>
            <a:chExt cx="8778240" cy="825365"/>
          </a:xfrm>
        </p:grpSpPr>
        <p:sp>
          <p:nvSpPr>
            <p:cNvPr id="18443" name="TextBox 14"/>
            <p:cNvSpPr txBox="1">
              <a:spLocks noChangeArrowheads="1"/>
            </p:cNvSpPr>
            <p:nvPr/>
          </p:nvSpPr>
          <p:spPr bwMode="auto">
            <a:xfrm>
              <a:off x="280737" y="1427747"/>
              <a:ext cx="8778240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Interface  is a  conceptual entity similar to an Abstract class.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5681" y="1699923"/>
              <a:ext cx="822191" cy="2730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68275" y="2668588"/>
            <a:ext cx="8778875" cy="825500"/>
            <a:chOff x="280737" y="1425342"/>
            <a:chExt cx="8778240" cy="825365"/>
          </a:xfrm>
        </p:grpSpPr>
        <p:sp>
          <p:nvSpPr>
            <p:cNvPr id="18441" name="TextBox 14"/>
            <p:cNvSpPr txBox="1">
              <a:spLocks noChangeArrowheads="1"/>
            </p:cNvSpPr>
            <p:nvPr/>
          </p:nvSpPr>
          <p:spPr bwMode="auto">
            <a:xfrm>
              <a:off x="280737" y="1427747"/>
              <a:ext cx="8778240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Can contain only constants (final variables) and abstract method (no implementation) - Different from Abstract classes.</a:t>
              </a:r>
            </a:p>
          </p:txBody>
        </p:sp>
        <p:sp>
          <p:nvSpPr>
            <p:cNvPr id="21" name="Isosceles Triangle 20"/>
            <p:cNvSpPr/>
            <p:nvPr/>
          </p:nvSpPr>
          <p:spPr>
            <a:xfrm rot="5400000">
              <a:off x="15681" y="1699923"/>
              <a:ext cx="822191" cy="2730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68275" y="3802063"/>
            <a:ext cx="8778875" cy="866775"/>
            <a:chOff x="280737" y="1425342"/>
            <a:chExt cx="8778240" cy="825364"/>
          </a:xfrm>
        </p:grpSpPr>
        <p:sp>
          <p:nvSpPr>
            <p:cNvPr id="18439" name="TextBox 14"/>
            <p:cNvSpPr txBox="1">
              <a:spLocks noChangeArrowheads="1"/>
            </p:cNvSpPr>
            <p:nvPr/>
          </p:nvSpPr>
          <p:spPr bwMode="auto">
            <a:xfrm>
              <a:off x="280737" y="1427746"/>
              <a:ext cx="8778240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Use when a  number of classes share a common interface. Each class should implement the interface.</a:t>
              </a:r>
            </a:p>
          </p:txBody>
        </p:sp>
        <p:sp>
          <p:nvSpPr>
            <p:cNvPr id="24" name="Isosceles Triangle 23"/>
            <p:cNvSpPr/>
            <p:nvPr/>
          </p:nvSpPr>
          <p:spPr>
            <a:xfrm rot="5400000">
              <a:off x="15606" y="1699997"/>
              <a:ext cx="822341" cy="2730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681038"/>
            <a:ext cx="9144000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Interfaces: An informal way of realising multiple inheritance</a:t>
            </a:r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1125538" y="1296988"/>
            <a:ext cx="6973887" cy="13081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An interface is basically a kind of class - it contains methods and variables, but they have to be only abstract classes and final fields/variables.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1125538" y="2701925"/>
            <a:ext cx="6973887" cy="13573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Therefore, it is the responsibility of the class that implements an interface to supply the code for methods.</a:t>
            </a: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1125538" y="4159250"/>
            <a:ext cx="6973887" cy="18811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 class can implement any number of interfaces, but cannot extend more than one class at a time. Therefore, interfaces are considered as an informal way of realising multiple inheritance in Java.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681038"/>
            <a:ext cx="892016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 - Example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100388" y="2262188"/>
            <a:ext cx="2943225" cy="549275"/>
          </a:xfrm>
          <a:prstGeom prst="rect">
            <a:avLst/>
          </a:prstGeom>
          <a:solidFill>
            <a:sysClr val="window" lastClr="FFFFFF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/>
              <a:t>speak()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092450" y="1441450"/>
            <a:ext cx="2959100" cy="8366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/>
              <a:t>&lt;&lt;Interface&gt;&gt;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/>
              <a:t>Speaker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31775" y="4127500"/>
            <a:ext cx="2620963" cy="1387475"/>
            <a:chOff x="232230" y="4127959"/>
            <a:chExt cx="2620963" cy="1387308"/>
          </a:xfrm>
        </p:grpSpPr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235405" y="4889867"/>
              <a:ext cx="2614613" cy="625400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0" kern="0"/>
                <a:t>speak()</a:t>
              </a: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232230" y="4127959"/>
              <a:ext cx="2620963" cy="77778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0" kern="0" dirty="0"/>
                <a:t>Politician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3262313" y="4127500"/>
            <a:ext cx="2620962" cy="1371600"/>
            <a:chOff x="3261519" y="4127959"/>
            <a:chExt cx="2620963" cy="1371433"/>
          </a:xfrm>
        </p:grpSpPr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3264694" y="4889866"/>
              <a:ext cx="2614613" cy="609526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0" kern="0" dirty="0"/>
                <a:t>speak()</a:t>
              </a: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3261519" y="4127959"/>
              <a:ext cx="2620963" cy="7777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0" kern="0" dirty="0"/>
                <a:t>Priest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324600" y="4127500"/>
            <a:ext cx="2620963" cy="1371600"/>
            <a:chOff x="6324600" y="4127959"/>
            <a:chExt cx="2620963" cy="1371433"/>
          </a:xfrm>
        </p:grpSpPr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6324600" y="4889866"/>
              <a:ext cx="2597150" cy="609526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0" kern="0"/>
                <a:t>speak()</a:t>
              </a: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6324600" y="4127959"/>
              <a:ext cx="2620963" cy="7777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0" kern="0" dirty="0"/>
                <a:t>Lecturer</a:t>
              </a:r>
            </a:p>
          </p:txBody>
        </p:sp>
      </p:grpSp>
      <p:cxnSp>
        <p:nvCxnSpPr>
          <p:cNvPr id="33" name="Elbow Connector 32"/>
          <p:cNvCxnSpPr/>
          <p:nvPr/>
        </p:nvCxnSpPr>
        <p:spPr>
          <a:xfrm rot="5400000" flipH="1" flipV="1">
            <a:off x="2063750" y="2417763"/>
            <a:ext cx="1316037" cy="210343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V="1">
            <a:off x="5896769" y="2372519"/>
            <a:ext cx="1316037" cy="219392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0"/>
            <a:endCxn id="16" idx="2"/>
          </p:cNvCxnSpPr>
          <p:nvPr/>
        </p:nvCxnSpPr>
        <p:spPr>
          <a:xfrm rot="16200000" flipV="1">
            <a:off x="3913981" y="3469482"/>
            <a:ext cx="131603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1298575" y="1552575"/>
            <a:ext cx="6556375" cy="194117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defTabSz="38576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altLang="en-AU" sz="2000" kern="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InterfaceName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defTabSz="38576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// Constant/Final Variable Declaration</a:t>
            </a:r>
          </a:p>
          <a:p>
            <a:pPr algn="l" defTabSz="38576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// Methods Declaration  </a:t>
            </a:r>
            <a:r>
              <a:rPr lang="en-AU" altLang="en-AU" sz="2000" kern="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only</a:t>
            </a:r>
            <a:endParaRPr lang="en-AU" altLang="en-AU" sz="2000" kern="0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defTabSz="38576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1306513" y="4772025"/>
            <a:ext cx="6556375" cy="14795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defTabSz="38576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Speaker {</a:t>
            </a:r>
          </a:p>
          <a:p>
            <a:pPr algn="l" defTabSz="38576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public void speak( );</a:t>
            </a:r>
          </a:p>
          <a:p>
            <a:pPr algn="l" defTabSz="38576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1" name="TextBox 14"/>
          <p:cNvSpPr txBox="1">
            <a:spLocks noChangeArrowheads="1"/>
          </p:cNvSpPr>
          <p:nvPr/>
        </p:nvSpPr>
        <p:spPr bwMode="auto">
          <a:xfrm>
            <a:off x="1284288" y="1012825"/>
            <a:ext cx="6583362" cy="58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Ins="0" bIns="91440" anchor="ctr"/>
          <a:lstStyle/>
          <a:p>
            <a:pPr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>
                <a:cs typeface="Courier New" pitchFamily="49" charset="0"/>
              </a:rPr>
              <a:t>Interface Syntax</a:t>
            </a:r>
          </a:p>
        </p:txBody>
      </p:sp>
      <p:sp>
        <p:nvSpPr>
          <p:cNvPr id="52" name="TextBox 14"/>
          <p:cNvSpPr txBox="1">
            <a:spLocks noChangeArrowheads="1"/>
          </p:cNvSpPr>
          <p:nvPr/>
        </p:nvSpPr>
        <p:spPr bwMode="auto">
          <a:xfrm>
            <a:off x="1293813" y="4197350"/>
            <a:ext cx="6583362" cy="585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Ins="0" bIns="91440" anchor="ctr"/>
          <a:lstStyle/>
          <a:p>
            <a:pPr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>
                <a:cs typeface="Courier New" pitchFamily="49" charset="0"/>
              </a:rPr>
              <a:t>Interface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304800" y="3725863"/>
            <a:ext cx="8534400" cy="120332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AU" altLang="en-AU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altLang="en-AU" sz="180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implements </a:t>
            </a:r>
            <a:r>
              <a:rPr lang="en-AU" altLang="en-AU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InterfaceName</a:t>
            </a: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[,InterfaceName2, …]</a:t>
            </a:r>
          </a:p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// Body of Class</a:t>
            </a:r>
          </a:p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0" y="681038"/>
            <a:ext cx="892016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Interfaces</a:t>
            </a:r>
          </a:p>
        </p:txBody>
      </p:sp>
      <p:sp>
        <p:nvSpPr>
          <p:cNvPr id="54" name="TextBox 14"/>
          <p:cNvSpPr txBox="1">
            <a:spLocks noChangeArrowheads="1"/>
          </p:cNvSpPr>
          <p:nvPr/>
        </p:nvSpPr>
        <p:spPr bwMode="auto">
          <a:xfrm>
            <a:off x="290513" y="2333625"/>
            <a:ext cx="8548687" cy="14112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Interfaces are used like super-classes who properties are inherited by classes. This is achieved by creating a class that implements the given interface as follows: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144463" y="1346200"/>
            <a:ext cx="8832850" cy="132556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0" bIns="46800" anchor="ctr">
            <a:spAutoFit/>
          </a:bodyPr>
          <a:lstStyle/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Politician implements Speaker {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public void speak(){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AU" altLang="en-AU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(“Talk politics”);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0" y="681038"/>
            <a:ext cx="892016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Interfaces Examples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4463" y="3095625"/>
            <a:ext cx="8832850" cy="132556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0" bIns="46800" anchor="ctr">
            <a:spAutoFit/>
          </a:bodyPr>
          <a:lstStyle/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Priest implements Speaker {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public void speak(){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AU" altLang="en-AU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(“Religious Talks”);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4463" y="4843463"/>
            <a:ext cx="8832850" cy="132556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0" bIns="46800" anchor="ctr">
            <a:spAutoFit/>
          </a:bodyPr>
          <a:lstStyle/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Lecturer implements Speaker {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public void speak(){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AU" altLang="en-AU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(“Talks Object Oriented Design and Programming!”);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87313" y="2319338"/>
            <a:ext cx="8943975" cy="147955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0" bIns="46800" anchor="ctr">
            <a:spAutoFit/>
          </a:bodyPr>
          <a:lstStyle/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AU" altLang="en-AU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altLang="en-AU" sz="180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AU" altLang="en-AU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SuperClass</a:t>
            </a:r>
            <a:r>
              <a:rPr lang="en-AU" altLang="en-AU" sz="180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AU" altLang="en-AU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InterfaceName</a:t>
            </a: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[, InterfaceName2, …]</a:t>
            </a:r>
          </a:p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// Body of Class</a:t>
            </a:r>
          </a:p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0" y="681038"/>
            <a:ext cx="892016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 and Interface Implementation</a:t>
            </a:r>
          </a:p>
        </p:txBody>
      </p:sp>
      <p:sp>
        <p:nvSpPr>
          <p:cNvPr id="54" name="TextBox 14"/>
          <p:cNvSpPr txBox="1">
            <a:spLocks noChangeArrowheads="1"/>
          </p:cNvSpPr>
          <p:nvPr/>
        </p:nvSpPr>
        <p:spPr bwMode="auto">
          <a:xfrm>
            <a:off x="73025" y="1712913"/>
            <a:ext cx="8958263" cy="623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 general form of interface implementation: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93663" y="3998913"/>
            <a:ext cx="8956675" cy="17494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This shows a class can extended another class while implementing one or more interfaces. It appears like a </a:t>
            </a:r>
            <a:r>
              <a:rPr lang="en-US" sz="2000" noProof="1">
                <a:cs typeface="Courier New" pitchFamily="49" charset="0"/>
              </a:rPr>
              <a:t>multiple inheritance</a:t>
            </a:r>
            <a:r>
              <a:rPr lang="en-US" sz="2000" b="0" noProof="1">
                <a:cs typeface="Courier New" pitchFamily="49" charset="0"/>
              </a:rPr>
              <a:t> (if we consider interfaces as special kind of classes with certain restrictions or special features).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0" y="681038"/>
            <a:ext cx="892016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</a:t>
            </a:r>
          </a:p>
        </p:txBody>
      </p:sp>
      <p:sp>
        <p:nvSpPr>
          <p:cNvPr id="13" name="Oval 12"/>
          <p:cNvSpPr/>
          <p:nvPr/>
        </p:nvSpPr>
        <p:spPr>
          <a:xfrm>
            <a:off x="3548063" y="4160838"/>
            <a:ext cx="1763712" cy="1763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97300" y="2197100"/>
            <a:ext cx="1216025" cy="78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548063" y="1252538"/>
            <a:ext cx="1763712" cy="1763712"/>
            <a:chOff x="3526972" y="1252742"/>
            <a:chExt cx="1763486" cy="1763486"/>
          </a:xfrm>
        </p:grpSpPr>
        <p:sp>
          <p:nvSpPr>
            <p:cNvPr id="11" name="Oval 10"/>
            <p:cNvSpPr/>
            <p:nvPr/>
          </p:nvSpPr>
          <p:spPr>
            <a:xfrm>
              <a:off x="3526972" y="1252742"/>
              <a:ext cx="1763486" cy="1763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14" name="TextBox 14"/>
            <p:cNvSpPr txBox="1">
              <a:spLocks noChangeArrowheads="1"/>
            </p:cNvSpPr>
            <p:nvPr/>
          </p:nvSpPr>
          <p:spPr bwMode="auto">
            <a:xfrm>
              <a:off x="3903545" y="1900762"/>
              <a:ext cx="10103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chemeClr val="bg1"/>
                  </a:solidFill>
                </a:rPr>
                <a:t>Parent</a:t>
              </a:r>
            </a:p>
          </p:txBody>
        </p:sp>
      </p:grpSp>
      <p:sp>
        <p:nvSpPr>
          <p:cNvPr id="25607" name="TextBox 15"/>
          <p:cNvSpPr txBox="1">
            <a:spLocks noChangeArrowheads="1"/>
          </p:cNvSpPr>
          <p:nvPr/>
        </p:nvSpPr>
        <p:spPr bwMode="auto">
          <a:xfrm>
            <a:off x="4024313" y="5003800"/>
            <a:ext cx="827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Child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892675" y="4367213"/>
            <a:ext cx="3451225" cy="400050"/>
            <a:chOff x="4893276" y="4367092"/>
            <a:chExt cx="3450901" cy="400110"/>
          </a:xfrm>
        </p:grpSpPr>
        <p:sp>
          <p:nvSpPr>
            <p:cNvPr id="25611" name="Rectangle 16"/>
            <p:cNvSpPr>
              <a:spLocks noChangeArrowheads="1"/>
            </p:cNvSpPr>
            <p:nvPr/>
          </p:nvSpPr>
          <p:spPr bwMode="auto">
            <a:xfrm>
              <a:off x="5607723" y="4367092"/>
              <a:ext cx="27364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en-AU" sz="2000" b="0"/>
                <a:t>Inherited Capability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893276" y="4584612"/>
              <a:ext cx="741293" cy="158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rot="5400000" flipH="1" flipV="1">
            <a:off x="3851275" y="3587750"/>
            <a:ext cx="1081088" cy="15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332163"/>
            <a:ext cx="55403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185 L 0.00556 0.2900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" y="1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681038"/>
            <a:ext cx="8920163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Classes: A way for Preventing Classes being extended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3838" y="2808288"/>
            <a:ext cx="8559800" cy="21542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tIns="91440" bIns="91440" anchor="ctr">
            <a:spAutoFit/>
          </a:bodyPr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0000FF"/>
                </a:solidFill>
                <a:latin typeface="Calibri"/>
                <a:cs typeface="+mn-cs"/>
              </a:rPr>
              <a:t>final</a:t>
            </a:r>
            <a:r>
              <a:rPr lang="en-GB" sz="2000" b="0" dirty="0">
                <a:solidFill>
                  <a:prstClr val="black"/>
                </a:solidFill>
                <a:latin typeface="Calibri"/>
                <a:cs typeface="+mn-cs"/>
              </a:rPr>
              <a:t> class </a:t>
            </a:r>
            <a:r>
              <a:rPr lang="en-GB" sz="2000" dirty="0" smtClean="0">
                <a:solidFill>
                  <a:prstClr val="black"/>
                </a:solidFill>
                <a:latin typeface="Calibri"/>
              </a:rPr>
              <a:t>Person</a:t>
            </a:r>
            <a:endParaRPr lang="en-GB" sz="2000" b="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b="0" dirty="0">
                <a:solidFill>
                  <a:prstClr val="black"/>
                </a:solidFill>
                <a:latin typeface="Calibri"/>
                <a:cs typeface="+mn-cs"/>
              </a:rPr>
              <a:t>{ // members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b="0" dirty="0">
                <a:solidFill>
                  <a:prstClr val="black"/>
                </a:solidFill>
                <a:latin typeface="Calibri"/>
                <a:cs typeface="+mn-cs"/>
              </a:rPr>
              <a:t>}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0000FF"/>
                </a:solidFill>
                <a:latin typeface="Calibri"/>
                <a:cs typeface="+mn-cs"/>
              </a:rPr>
              <a:t>final</a:t>
            </a:r>
            <a:r>
              <a:rPr lang="en-GB" sz="2000" b="0" dirty="0">
                <a:solidFill>
                  <a:prstClr val="black"/>
                </a:solidFill>
                <a:latin typeface="Calibri"/>
                <a:cs typeface="+mn-cs"/>
              </a:rPr>
              <a:t> class Student extends Person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b="0" dirty="0">
                <a:solidFill>
                  <a:prstClr val="black"/>
                </a:solidFill>
                <a:latin typeface="Calibri"/>
                <a:cs typeface="+mn-cs"/>
              </a:rPr>
              <a:t>{ // members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b="0" dirty="0">
                <a:solidFill>
                  <a:prstClr val="black"/>
                </a:solidFill>
                <a:latin typeface="Calibri"/>
                <a:cs typeface="+mn-cs"/>
              </a:rPr>
              <a:t>}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223838" y="1528763"/>
            <a:ext cx="8567737" cy="13430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We can prevent an inheritance of classes by other classes by declaring them as final classes. This is achieved in Java by using the following keyword final:</a:t>
            </a:r>
          </a:p>
        </p:txBody>
      </p:sp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263525" y="5338763"/>
            <a:ext cx="8569325" cy="628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Any attempt to inherit these classes will cause an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-69850" y="1209675"/>
            <a:ext cx="9245600" cy="4845050"/>
            <a:chOff x="169863" y="1174750"/>
            <a:chExt cx="8802687" cy="4845050"/>
          </a:xfrm>
        </p:grpSpPr>
        <p:sp>
          <p:nvSpPr>
            <p:cNvPr id="7" name="Rectangle 6"/>
            <p:cNvSpPr/>
            <p:nvPr/>
          </p:nvSpPr>
          <p:spPr>
            <a:xfrm>
              <a:off x="325543" y="1174750"/>
              <a:ext cx="8485282" cy="4691063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127000">
              <a:solidFill>
                <a:schemeClr val="bg1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69863" y="6019800"/>
              <a:ext cx="8802687" cy="0"/>
            </a:xfrm>
            <a:prstGeom prst="lin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127000">
              <a:solidFill>
                <a:schemeClr val="bg1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7532688" y="5826125"/>
              <a:ext cx="914400" cy="109538"/>
              <a:chOff x="7532688" y="5826125"/>
              <a:chExt cx="914400" cy="109538"/>
            </a:xfrm>
          </p:grpSpPr>
          <p:sp>
            <p:nvSpPr>
              <p:cNvPr id="17" name="Rectangle 16"/>
              <p:cNvSpPr/>
              <p:nvPr/>
            </p:nvSpPr>
            <p:spPr bwMode="auto">
              <a:xfrm flipV="1">
                <a:off x="7595620" y="5826125"/>
                <a:ext cx="850946" cy="10953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  <a:gs pos="55000">
                    <a:schemeClr val="bg1"/>
                  </a:gs>
                  <a:gs pos="97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8" name="Flowchart: Stored Data 17"/>
              <p:cNvSpPr/>
              <p:nvPr/>
            </p:nvSpPr>
            <p:spPr bwMode="auto">
              <a:xfrm flipV="1">
                <a:off x="7530627" y="5856288"/>
                <a:ext cx="64993" cy="53975"/>
              </a:xfrm>
              <a:prstGeom prst="flowChartOnlineStorag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9" name="Flowchart: Stored Data 18"/>
              <p:cNvSpPr/>
              <p:nvPr/>
            </p:nvSpPr>
            <p:spPr bwMode="auto">
              <a:xfrm flipV="1">
                <a:off x="7559345" y="5826125"/>
                <a:ext cx="128473" cy="109538"/>
              </a:xfrm>
              <a:prstGeom prst="flowChartOnlineStorag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691368" y="5715000"/>
              <a:ext cx="1208569" cy="301625"/>
              <a:chOff x="1798320" y="1828800"/>
              <a:chExt cx="4267200" cy="13716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824810" y="2059806"/>
                <a:ext cx="4194575" cy="114059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98128" y="1828800"/>
                <a:ext cx="4269288" cy="57029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215900" y="1355725"/>
            <a:ext cx="8678863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The content in this presentation is aimed at teaching  learners to:</a:t>
            </a:r>
          </a:p>
        </p:txBody>
      </p:sp>
      <p:sp>
        <p:nvSpPr>
          <p:cNvPr id="9220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8275" y="2192338"/>
            <a:ext cx="8913813" cy="4062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1775" indent="-231775" algn="l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Define abstract class</a:t>
            </a:r>
          </a:p>
          <a:p>
            <a:pPr marL="231775" indent="-231775" algn="l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Explain why abstract classes are needed</a:t>
            </a:r>
          </a:p>
          <a:p>
            <a:pPr marL="231775" indent="-231775" algn="l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Use abstract classes in writing small java applications</a:t>
            </a:r>
          </a:p>
          <a:p>
            <a:pPr marL="231775" indent="-231775" algn="l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Define interface</a:t>
            </a:r>
          </a:p>
          <a:p>
            <a:pPr marL="231775" indent="-231775" algn="l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Use interfaces in writing small java applications</a:t>
            </a:r>
          </a:p>
          <a:p>
            <a:pPr marL="231775" indent="-231775" algn="l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Use “final” keyword</a:t>
            </a:r>
          </a:p>
          <a:p>
            <a:pPr marL="231775" indent="-231775" algn="l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4"/>
          <p:cNvSpPr txBox="1">
            <a:spLocks noChangeArrowheads="1"/>
          </p:cNvSpPr>
          <p:nvPr/>
        </p:nvSpPr>
        <p:spPr bwMode="auto">
          <a:xfrm>
            <a:off x="1543050" y="3602038"/>
            <a:ext cx="5953125" cy="1182687"/>
          </a:xfrm>
          <a:prstGeom prst="rect">
            <a:avLst/>
          </a:prstGeom>
          <a:noFill/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Example: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- final int marks = 100;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- final void display();</a:t>
            </a:r>
          </a:p>
        </p:txBody>
      </p:sp>
      <p:sp>
        <p:nvSpPr>
          <p:cNvPr id="27651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0" y="681038"/>
            <a:ext cx="8920163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Members: A way for Preventing Overriding of Members in Subclasses</a:t>
            </a:r>
          </a:p>
        </p:txBody>
      </p:sp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1546225" y="1685925"/>
            <a:ext cx="5957888" cy="8778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All methods and variables can be overridden by default in subclasses. </a:t>
            </a: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1546225" y="2747963"/>
            <a:ext cx="5957888" cy="877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This can be prevented by declaring them as final using the keyword “final” as a modifier.</a:t>
            </a:r>
          </a:p>
        </p:txBody>
      </p:sp>
      <p:sp>
        <p:nvSpPr>
          <p:cNvPr id="22" name="TextBox 14"/>
          <p:cNvSpPr txBox="1">
            <a:spLocks noChangeArrowheads="1"/>
          </p:cNvSpPr>
          <p:nvPr/>
        </p:nvSpPr>
        <p:spPr bwMode="auto">
          <a:xfrm>
            <a:off x="1546225" y="4954588"/>
            <a:ext cx="5957888" cy="12112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This ensures that functionality defined in this method cannot be altered any. Similarly, the value of a final variable cannot be altered.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19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 txBox="1">
            <a:spLocks/>
          </p:cNvSpPr>
          <p:nvPr/>
        </p:nvSpPr>
        <p:spPr bwMode="auto">
          <a:xfrm>
            <a:off x="0" y="130175"/>
            <a:ext cx="87328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  <a:ea typeface="SimSun" pitchFamily="2" charset="-122"/>
              </a:rPr>
              <a:t>Abstract Classes &amp; Interfaces</a:t>
            </a:r>
            <a:endParaRPr lang="en-US" sz="2400">
              <a:solidFill>
                <a:srgbClr val="3B4A1E"/>
              </a:solidFill>
            </a:endParaRPr>
          </a:p>
        </p:txBody>
      </p:sp>
      <p:pic>
        <p:nvPicPr>
          <p:cNvPr id="10" name="Picture 2" descr="Qand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9388" y="2143125"/>
            <a:ext cx="3657600" cy="274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pitchFamily="2" charset="-122"/>
              </a:rPr>
              <a:t>Abstract Classes &amp; Interfaces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617663" y="5056188"/>
            <a:ext cx="5908675" cy="835025"/>
            <a:chOff x="1647816" y="5056689"/>
            <a:chExt cx="5908007" cy="835025"/>
          </a:xfrm>
        </p:grpSpPr>
        <p:sp>
          <p:nvSpPr>
            <p:cNvPr id="10251" name="TextBox 14"/>
            <p:cNvSpPr txBox="1">
              <a:spLocks noChangeArrowheads="1"/>
            </p:cNvSpPr>
            <p:nvPr/>
          </p:nvSpPr>
          <p:spPr bwMode="auto">
            <a:xfrm>
              <a:off x="1647816" y="5056689"/>
              <a:ext cx="5908007" cy="83072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just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Cannot be instantiated – objects cannot  be created.</a:t>
              </a:r>
            </a:p>
          </p:txBody>
        </p:sp>
        <p:sp>
          <p:nvSpPr>
            <p:cNvPr id="33" name="Isosceles Triangle 32"/>
            <p:cNvSpPr/>
            <p:nvPr/>
          </p:nvSpPr>
          <p:spPr bwMode="auto">
            <a:xfrm rot="5400000">
              <a:off x="1385861" y="5339279"/>
              <a:ext cx="831850" cy="27301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617663" y="3671888"/>
            <a:ext cx="5908675" cy="838200"/>
            <a:chOff x="1647816" y="3672389"/>
            <a:chExt cx="5908007" cy="838200"/>
          </a:xfrm>
        </p:grpSpPr>
        <p:sp>
          <p:nvSpPr>
            <p:cNvPr id="10249" name="TextBox 14"/>
            <p:cNvSpPr txBox="1">
              <a:spLocks noChangeArrowheads="1"/>
            </p:cNvSpPr>
            <p:nvPr/>
          </p:nvSpPr>
          <p:spPr bwMode="auto">
            <a:xfrm>
              <a:off x="1647816" y="3677848"/>
              <a:ext cx="5908007" cy="83274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just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Provides a common root for a group of classes, nicely tied together in a package.</a:t>
              </a:r>
            </a:p>
          </p:txBody>
        </p:sp>
        <p:sp>
          <p:nvSpPr>
            <p:cNvPr id="40" name="Isosceles Triangle 39"/>
            <p:cNvSpPr/>
            <p:nvPr/>
          </p:nvSpPr>
          <p:spPr bwMode="auto">
            <a:xfrm rot="5400000">
              <a:off x="1377130" y="3952598"/>
              <a:ext cx="833437" cy="27301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614488" y="2284413"/>
            <a:ext cx="5915025" cy="841375"/>
            <a:chOff x="1643054" y="2284914"/>
            <a:chExt cx="5914797" cy="841375"/>
          </a:xfrm>
        </p:grpSpPr>
        <p:sp>
          <p:nvSpPr>
            <p:cNvPr id="10247" name="TextBox 14"/>
            <p:cNvSpPr txBox="1">
              <a:spLocks noChangeArrowheads="1"/>
            </p:cNvSpPr>
            <p:nvPr/>
          </p:nvSpPr>
          <p:spPr bwMode="auto">
            <a:xfrm>
              <a:off x="1643054" y="2284914"/>
              <a:ext cx="5914797" cy="829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just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Is a conceptual class.</a:t>
              </a:r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5400000">
              <a:off x="1385078" y="2574638"/>
              <a:ext cx="830263" cy="2730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5" name="TextBox 14"/>
          <p:cNvSpPr txBox="1">
            <a:spLocks noChangeArrowheads="1"/>
          </p:cNvSpPr>
          <p:nvPr/>
        </p:nvSpPr>
        <p:spPr bwMode="auto">
          <a:xfrm>
            <a:off x="1614488" y="1298575"/>
            <a:ext cx="5915025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91440" rIns="0" bIns="91440" anchor="ctr"/>
          <a:lstStyle/>
          <a:p>
            <a:pPr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>
                <a:cs typeface="Courier New" pitchFamily="49" charset="0"/>
              </a:rPr>
              <a:t>Abstract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87338" y="5565775"/>
            <a:ext cx="8569325" cy="838200"/>
            <a:chOff x="238376" y="3736557"/>
            <a:chExt cx="8568740" cy="838200"/>
          </a:xfrm>
        </p:grpSpPr>
        <p:sp>
          <p:nvSpPr>
            <p:cNvPr id="11276" name="TextBox 14"/>
            <p:cNvSpPr txBox="1">
              <a:spLocks noChangeArrowheads="1"/>
            </p:cNvSpPr>
            <p:nvPr/>
          </p:nvSpPr>
          <p:spPr bwMode="auto">
            <a:xfrm>
              <a:off x="238376" y="3742016"/>
              <a:ext cx="8568740" cy="83274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We cannot declare abstract constructors or abstract static methods.</a:t>
              </a:r>
            </a:p>
          </p:txBody>
        </p:sp>
        <p:sp>
          <p:nvSpPr>
            <p:cNvPr id="24" name="Isosceles Triangle 23"/>
            <p:cNvSpPr/>
            <p:nvPr/>
          </p:nvSpPr>
          <p:spPr bwMode="auto">
            <a:xfrm rot="5400000">
              <a:off x="-32303" y="4016760"/>
              <a:ext cx="833438" cy="273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87338" y="4619625"/>
            <a:ext cx="8569325" cy="838200"/>
            <a:chOff x="238376" y="3736557"/>
            <a:chExt cx="8568740" cy="838200"/>
          </a:xfrm>
        </p:grpSpPr>
        <p:sp>
          <p:nvSpPr>
            <p:cNvPr id="11274" name="TextBox 14"/>
            <p:cNvSpPr txBox="1">
              <a:spLocks noChangeArrowheads="1"/>
            </p:cNvSpPr>
            <p:nvPr/>
          </p:nvSpPr>
          <p:spPr bwMode="auto">
            <a:xfrm>
              <a:off x="238376" y="3742016"/>
              <a:ext cx="8568740" cy="83274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The abstract methods of an abstract class must be defined in its subclass.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-32303" y="4016760"/>
              <a:ext cx="833438" cy="273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268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681038"/>
            <a:ext cx="4454525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Class Syntax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7750" y="1203325"/>
            <a:ext cx="4508500" cy="2332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tIns="91440" bIns="91440" anchor="ctr">
            <a:spAutoFit/>
          </a:bodyPr>
          <a:lstStyle/>
          <a:p>
            <a:pPr marL="342900" indent="-342900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GB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endParaRPr lang="en-GB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 MethodName1();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 Method2() 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// method body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87338" y="3671888"/>
            <a:ext cx="8569325" cy="838200"/>
            <a:chOff x="238376" y="3736557"/>
            <a:chExt cx="8568740" cy="838200"/>
          </a:xfrm>
        </p:grpSpPr>
        <p:sp>
          <p:nvSpPr>
            <p:cNvPr id="11272" name="TextBox 14"/>
            <p:cNvSpPr txBox="1">
              <a:spLocks noChangeArrowheads="1"/>
            </p:cNvSpPr>
            <p:nvPr/>
          </p:nvSpPr>
          <p:spPr bwMode="auto">
            <a:xfrm>
              <a:off x="238376" y="3742016"/>
              <a:ext cx="8568740" cy="83274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When a class contains </a:t>
              </a:r>
              <a:r>
                <a:rPr lang="en-US" sz="2000" noProof="1" smtClean="0">
                  <a:cs typeface="Courier New" pitchFamily="49" charset="0"/>
                </a:rPr>
                <a:t>ONE</a:t>
              </a:r>
              <a:r>
                <a:rPr lang="en-US" sz="2000" b="0" noProof="1" smtClean="0">
                  <a:cs typeface="Courier New" pitchFamily="49" charset="0"/>
                </a:rPr>
                <a:t> </a:t>
              </a:r>
              <a:r>
                <a:rPr lang="en-US" sz="2000" b="0" noProof="1">
                  <a:cs typeface="Courier New" pitchFamily="49" charset="0"/>
                </a:rPr>
                <a:t>or more abstract methods, it should be declared as abstract class. 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-32303" y="4016760"/>
              <a:ext cx="833437" cy="273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681038"/>
            <a:ext cx="892016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Class -Example</a:t>
            </a:r>
          </a:p>
        </p:txBody>
      </p:sp>
      <p:sp>
        <p:nvSpPr>
          <p:cNvPr id="30" name="Oval 29"/>
          <p:cNvSpPr/>
          <p:nvPr/>
        </p:nvSpPr>
        <p:spPr>
          <a:xfrm>
            <a:off x="1233488" y="1217613"/>
            <a:ext cx="1220787" cy="11985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608763" y="1474788"/>
            <a:ext cx="1273175" cy="674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08413" y="1557338"/>
            <a:ext cx="1527175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SHAPE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1219200" y="2551113"/>
            <a:ext cx="6705600" cy="172878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AU" altLang="en-AU" sz="2000" kern="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class Shape {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public </a:t>
            </a:r>
            <a:r>
              <a:rPr lang="en-AU" altLang="en-AU" sz="20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abstract 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double area(); 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public void move() { // non-abstract method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     // implementation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9" name="TextBox 14"/>
          <p:cNvSpPr txBox="1">
            <a:spLocks noChangeArrowheads="1"/>
          </p:cNvSpPr>
          <p:nvPr/>
        </p:nvSpPr>
        <p:spPr bwMode="auto">
          <a:xfrm>
            <a:off x="1211263" y="4375150"/>
            <a:ext cx="6721475" cy="7747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Is the following statement valid?</a:t>
            </a:r>
          </a:p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Shape s = new Shape();</a:t>
            </a:r>
          </a:p>
        </p:txBody>
      </p:sp>
      <p:sp>
        <p:nvSpPr>
          <p:cNvPr id="40" name="TextBox 14"/>
          <p:cNvSpPr txBox="1">
            <a:spLocks noChangeArrowheads="1"/>
          </p:cNvSpPr>
          <p:nvPr/>
        </p:nvSpPr>
        <p:spPr bwMode="auto">
          <a:xfrm>
            <a:off x="1211263" y="5229225"/>
            <a:ext cx="6721475" cy="11795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>
                <a:cs typeface="Courier New" pitchFamily="49" charset="0"/>
              </a:rPr>
              <a:t>No. It is illegal because the Shape class is an abstract class, which cannot be instantiated to create its objects.</a:t>
            </a:r>
          </a:p>
        </p:txBody>
      </p:sp>
      <p:cxnSp>
        <p:nvCxnSpPr>
          <p:cNvPr id="43" name="Straight Arrow Connector 42"/>
          <p:cNvCxnSpPr>
            <a:stCxn id="30" idx="6"/>
            <a:endCxn id="35" idx="1"/>
          </p:cNvCxnSpPr>
          <p:nvPr/>
        </p:nvCxnSpPr>
        <p:spPr>
          <a:xfrm>
            <a:off x="2454275" y="1817688"/>
            <a:ext cx="12811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2" idx="1"/>
            <a:endCxn id="35" idx="3"/>
          </p:cNvCxnSpPr>
          <p:nvPr/>
        </p:nvCxnSpPr>
        <p:spPr>
          <a:xfrm rot="10800000" flipV="1">
            <a:off x="5329238" y="1817688"/>
            <a:ext cx="1279525" cy="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5" grpId="0"/>
      <p:bldP spid="38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681038"/>
            <a:ext cx="892016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Classes</a:t>
            </a:r>
          </a:p>
        </p:txBody>
      </p:sp>
      <p:sp>
        <p:nvSpPr>
          <p:cNvPr id="39" name="TextBox 14"/>
          <p:cNvSpPr txBox="1">
            <a:spLocks noChangeArrowheads="1"/>
          </p:cNvSpPr>
          <p:nvPr/>
        </p:nvSpPr>
        <p:spPr bwMode="auto">
          <a:xfrm>
            <a:off x="441325" y="1379538"/>
            <a:ext cx="8261350" cy="47974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public Circle extends Shape {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protected double r;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protected static final double PI =3.1415926535;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public Circle() { r = 1.0; </a:t>
            </a: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public double area() { return PI * r * r; 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public Rectangle extends Shape {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protected double w, h;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public Rectangle() { w = 0.0; h=0.0; 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public double area() { return w * h; 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681038"/>
            <a:ext cx="892016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Classes Properties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8275" y="1360488"/>
            <a:ext cx="8778875" cy="825500"/>
            <a:chOff x="280737" y="1425342"/>
            <a:chExt cx="8778240" cy="825365"/>
          </a:xfrm>
        </p:grpSpPr>
        <p:sp>
          <p:nvSpPr>
            <p:cNvPr id="14344" name="TextBox 14"/>
            <p:cNvSpPr txBox="1">
              <a:spLocks noChangeArrowheads="1"/>
            </p:cNvSpPr>
            <p:nvPr/>
          </p:nvSpPr>
          <p:spPr bwMode="auto">
            <a:xfrm>
              <a:off x="280737" y="1427747"/>
              <a:ext cx="8778240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A class with one or more abstract methods is automatically abstract and it cannot be instantiated.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15681" y="1699923"/>
              <a:ext cx="822191" cy="2730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79388" y="2330450"/>
            <a:ext cx="8756650" cy="14795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AU" altLang="en-AU" sz="2000" kern="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class Shape {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public </a:t>
            </a:r>
            <a:r>
              <a:rPr lang="en-AU" altLang="en-AU" sz="20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abstract 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double area(); 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public void move() { // non-abstract method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     // implementation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200025" y="3959225"/>
            <a:ext cx="8736013" cy="7747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Shape s = new Shape(); // Error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330325" y="2355850"/>
            <a:ext cx="1233488" cy="2492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/>
              <a:t>abstract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681038"/>
            <a:ext cx="892016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Classes Properties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8275" y="1344613"/>
            <a:ext cx="8778875" cy="663575"/>
            <a:chOff x="280737" y="1271146"/>
            <a:chExt cx="8778240" cy="1110106"/>
          </a:xfrm>
        </p:grpSpPr>
        <p:sp>
          <p:nvSpPr>
            <p:cNvPr id="15367" name="TextBox 14"/>
            <p:cNvSpPr txBox="1">
              <a:spLocks noChangeArrowheads="1"/>
            </p:cNvSpPr>
            <p:nvPr/>
          </p:nvSpPr>
          <p:spPr bwMode="auto">
            <a:xfrm>
              <a:off x="280737" y="1271146"/>
              <a:ext cx="8778240" cy="111010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A class declared abstract, even with no abstract methods can not be instantiated.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-75191" y="1697619"/>
              <a:ext cx="1019810" cy="25715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07963" y="2198688"/>
            <a:ext cx="8728075" cy="21717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AU" altLang="en-AU" sz="2000" kern="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class Triangle {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private </a:t>
            </a:r>
            <a:r>
              <a:rPr lang="en-AU" altLang="en-AU" sz="2000" kern="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radius;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		public double area(){// non-abstract method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					// implementation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		 } 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public void move() { // non-abstract method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     // implementation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214313" y="4541838"/>
            <a:ext cx="8736012" cy="9302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Triangle triagle = new Triangle(); //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681038"/>
            <a:ext cx="892016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Classes Properties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8275" y="1239838"/>
            <a:ext cx="8778875" cy="825500"/>
            <a:chOff x="280737" y="1425342"/>
            <a:chExt cx="8778240" cy="825365"/>
          </a:xfrm>
        </p:grpSpPr>
        <p:sp>
          <p:nvSpPr>
            <p:cNvPr id="16391" name="TextBox 14"/>
            <p:cNvSpPr txBox="1">
              <a:spLocks noChangeArrowheads="1"/>
            </p:cNvSpPr>
            <p:nvPr/>
          </p:nvSpPr>
          <p:spPr bwMode="auto">
            <a:xfrm>
              <a:off x="280737" y="1427747"/>
              <a:ext cx="8778240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A subclass of an abstract class can be instantiated if it overrides all abstract methods by implementation them.</a:t>
              </a:r>
            </a:p>
          </p:txBody>
        </p:sp>
        <p:sp>
          <p:nvSpPr>
            <p:cNvPr id="14" name="Isosceles Triangle 13"/>
            <p:cNvSpPr/>
            <p:nvPr/>
          </p:nvSpPr>
          <p:spPr>
            <a:xfrm rot="5400000">
              <a:off x="15681" y="1699923"/>
              <a:ext cx="822191" cy="2730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193675" y="2189163"/>
            <a:ext cx="8756650" cy="33115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AU" altLang="en-AU" sz="1600" kern="0" dirty="0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AU" altLang="en-AU" sz="1600" kern="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class Shape {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AU" altLang="en-AU" sz="16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abstract double area(); 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public void move() { // non-abstract method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     // implementation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public Rectangle extends Shape {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	protected double w, h;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	public Rectangle() { w = 0.0; h=0.0; 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500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double area() { return w * h; 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200025" y="5635625"/>
            <a:ext cx="8736013" cy="5857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Rectangle rectangle</a:t>
            </a:r>
            <a:r>
              <a:rPr lang="en-US" sz="2000" b="0" noProof="1">
                <a:cs typeface="Courier New" pitchFamily="49" charset="0"/>
              </a:rPr>
              <a:t> = new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sz="2000" b="0" noProof="1">
                <a:cs typeface="Courier New" pitchFamily="49" charset="0"/>
              </a:rPr>
              <a:t>(); // Legal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1221</Words>
  <Application>Microsoft Office PowerPoint</Application>
  <PresentationFormat>On-screen Show (4:3)</PresentationFormat>
  <Paragraphs>240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Java Fondation Course</vt:lpstr>
      <vt:lpstr>Abstract Classes &amp; Interfaces</vt:lpstr>
      <vt:lpstr>Abstract Classes &amp; Interfaces</vt:lpstr>
      <vt:lpstr>Abstract Classes &amp; Interfaces</vt:lpstr>
      <vt:lpstr>Abstract Classes &amp; Interfaces</vt:lpstr>
      <vt:lpstr>Abstract Classes &amp; Interfaces</vt:lpstr>
      <vt:lpstr>Abstract Classes &amp; Interfaces</vt:lpstr>
      <vt:lpstr>Abstract Classes &amp; Interfaces</vt:lpstr>
      <vt:lpstr>Abstract Classes &amp; Interfaces</vt:lpstr>
      <vt:lpstr>Abstract Classes &amp; Interfaces</vt:lpstr>
      <vt:lpstr>Abstract Classes &amp; Interfaces</vt:lpstr>
      <vt:lpstr>Abstract Classes &amp; Interfaces</vt:lpstr>
      <vt:lpstr>Abstract Classes &amp; Interfaces</vt:lpstr>
      <vt:lpstr>Abstract Classes &amp; Interfaces</vt:lpstr>
      <vt:lpstr>Abstract Classes &amp; Interfaces</vt:lpstr>
      <vt:lpstr>Abstract Classes &amp; Interfaces</vt:lpstr>
      <vt:lpstr>Abstract Classes &amp; Interfaces</vt:lpstr>
      <vt:lpstr>Abstract Classes &amp; Interfaces</vt:lpstr>
      <vt:lpstr>Abstract Classes &amp; Interfaces</vt:lpstr>
      <vt:lpstr>Abstract Classes &amp; Interfaces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hm</dc:creator>
  <cp:lastModifiedBy>joy</cp:lastModifiedBy>
  <cp:revision>8</cp:revision>
  <dcterms:created xsi:type="dcterms:W3CDTF">2015-06-21T01:38:16Z</dcterms:created>
  <dcterms:modified xsi:type="dcterms:W3CDTF">2016-08-30T11:22:16Z</dcterms:modified>
</cp:coreProperties>
</file>