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1DAF1-0C2D-4321-A63E-27DE29E4C88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C1469-C055-4D00-99DF-D998246DA3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FF79D4-39BB-4283-B04B-7F712D4C48E8}" type="slidenum">
              <a:rPr lang="en-US" smtClean="0">
                <a:ea typeface="DejaVu Sans" charset="0"/>
              </a:rPr>
              <a:pPr/>
              <a:t>1</a:t>
            </a:fld>
            <a:endParaRPr lang="en-US" smtClean="0">
              <a:ea typeface="DejaVu Sans" charset="0"/>
            </a:endParaRPr>
          </a:p>
        </p:txBody>
      </p:sp>
      <p:sp>
        <p:nvSpPr>
          <p:cNvPr id="28675" name="Text Box 1"/>
          <p:cNvSpPr>
            <a:spLocks noChangeArrowheads="1"/>
          </p:cNvSpPr>
          <p:nvPr>
            <p:ph type="body"/>
          </p:nvPr>
        </p:nvSpPr>
        <p:spPr>
          <a:xfrm>
            <a:off x="742653" y="4038298"/>
            <a:ext cx="5048250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2C981445-BB87-4067-A553-63BD463CFA38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677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676275" y="301625"/>
            <a:ext cx="4694238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CFF729-46B9-4C58-AE05-958C4B585F78}" type="slidenum">
              <a:rPr lang="en-US" smtClean="0">
                <a:ea typeface="DejaVu Sans" charset="0"/>
              </a:rPr>
              <a:pPr/>
              <a:t>10</a:t>
            </a:fld>
            <a:endParaRPr lang="en-US" smtClean="0">
              <a:ea typeface="DejaVu Sans" charset="0"/>
            </a:endParaRPr>
          </a:p>
        </p:txBody>
      </p:sp>
      <p:sp>
        <p:nvSpPr>
          <p:cNvPr id="37891" name="Rectangle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B51A7FDB-2440-407C-9A96-9523A1C2D4CC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10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893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8B504A6-0BFF-42AF-9261-2CAFD15E768B}" type="slidenum">
              <a:rPr lang="en-US" smtClean="0">
                <a:ea typeface="DejaVu Sans" charset="0"/>
              </a:rPr>
              <a:pPr/>
              <a:t>11</a:t>
            </a:fld>
            <a:endParaRPr lang="en-US" smtClean="0">
              <a:ea typeface="DejaVu Sans" charset="0"/>
            </a:endParaRPr>
          </a:p>
        </p:txBody>
      </p:sp>
      <p:sp>
        <p:nvSpPr>
          <p:cNvPr id="38915" name="Text Box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49EBD25D-F220-4231-A74F-94AF0F566798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11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917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676275" y="301625"/>
            <a:ext cx="4694238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4DE1DA-B2F2-45ED-B65D-3B1216252957}" type="slidenum">
              <a:rPr lang="en-US" smtClean="0">
                <a:ea typeface="DejaVu Sans" charset="0"/>
              </a:rPr>
              <a:pPr/>
              <a:t>12</a:t>
            </a:fld>
            <a:endParaRPr lang="en-US" smtClean="0">
              <a:ea typeface="DejaVu Sans" charset="0"/>
            </a:endParaRPr>
          </a:p>
        </p:txBody>
      </p:sp>
      <p:sp>
        <p:nvSpPr>
          <p:cNvPr id="39939" name="Rectangle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64687B04-8DA5-4B8E-91C5-2E051E76E5B8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12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941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9EA69D0-B086-4A33-91B8-4BD37352C81E}" type="slidenum">
              <a:rPr lang="en-US" smtClean="0">
                <a:ea typeface="DejaVu Sans" charset="0"/>
              </a:rPr>
              <a:pPr/>
              <a:t>13</a:t>
            </a:fld>
            <a:endParaRPr lang="en-US" smtClean="0">
              <a:ea typeface="DejaVu Sans" charset="0"/>
            </a:endParaRPr>
          </a:p>
        </p:txBody>
      </p:sp>
      <p:sp>
        <p:nvSpPr>
          <p:cNvPr id="40963" name="Rectangle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D07504A5-B261-4655-9092-699913C539D3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965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66EBF4-FE25-4AC8-9AC5-B41C6CA68D7A}" type="slidenum">
              <a:rPr lang="en-US" smtClean="0">
                <a:ea typeface="DejaVu Sans" charset="0"/>
              </a:rPr>
              <a:pPr/>
              <a:t>14</a:t>
            </a:fld>
            <a:endParaRPr lang="en-US" smtClean="0">
              <a:ea typeface="DejaVu Sans" charset="0"/>
            </a:endParaRPr>
          </a:p>
        </p:txBody>
      </p:sp>
      <p:sp>
        <p:nvSpPr>
          <p:cNvPr id="41987" name="Rectangle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CDE7C639-5192-4CFC-8DBE-E96A68ABE901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14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989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775E91-7312-4DF4-A3D9-8F07D2ACFDC7}" type="slidenum">
              <a:rPr lang="en-US" smtClean="0">
                <a:ea typeface="DejaVu Sans" charset="0"/>
              </a:rPr>
              <a:pPr/>
              <a:t>15</a:t>
            </a:fld>
            <a:endParaRPr lang="en-US" smtClean="0">
              <a:ea typeface="DejaVu Sans" charset="0"/>
            </a:endParaRPr>
          </a:p>
        </p:txBody>
      </p:sp>
      <p:sp>
        <p:nvSpPr>
          <p:cNvPr id="43011" name="Rectangle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731AE4DF-0D5B-44FB-97D7-ADB09159E988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013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EE8030A-36F5-4BCD-86D9-46A05DBAEC0B}" type="slidenum">
              <a:rPr lang="en-US" smtClean="0">
                <a:ea typeface="DejaVu Sans" charset="0"/>
              </a:rPr>
              <a:pPr/>
              <a:t>16</a:t>
            </a:fld>
            <a:endParaRPr lang="en-US" smtClean="0">
              <a:ea typeface="DejaVu Sans" charset="0"/>
            </a:endParaRPr>
          </a:p>
        </p:txBody>
      </p:sp>
      <p:sp>
        <p:nvSpPr>
          <p:cNvPr id="44035" name="Rectangle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A1F5374F-3BD2-4931-848F-60A6552A4550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16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037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DB8A0F-62FA-4AF0-A909-6FD2163EB492}" type="slidenum">
              <a:rPr lang="en-US" smtClean="0">
                <a:ea typeface="DejaVu Sans" charset="0"/>
              </a:rPr>
              <a:pPr/>
              <a:t>17</a:t>
            </a:fld>
            <a:endParaRPr lang="en-US" smtClean="0">
              <a:ea typeface="DejaVu Sans" charset="0"/>
            </a:endParaRPr>
          </a:p>
        </p:txBody>
      </p:sp>
      <p:sp>
        <p:nvSpPr>
          <p:cNvPr id="450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ChangeArrowheads="1"/>
          </p:cNvSpPr>
          <p:nvPr>
            <p:ph type="body" idx="1"/>
          </p:nvPr>
        </p:nvSpPr>
        <p:spPr>
          <a:xfrm>
            <a:off x="590848" y="3897691"/>
            <a:ext cx="5048250" cy="468539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62D1A6-C7D7-4A82-8DCE-4B902E893AF6}" type="slidenum">
              <a:rPr lang="en-US" smtClean="0">
                <a:ea typeface="DejaVu Sans" charset="0"/>
              </a:rPr>
              <a:pPr/>
              <a:t>18</a:t>
            </a:fld>
            <a:endParaRPr lang="en-US" smtClean="0">
              <a:ea typeface="DejaVu Sans" charset="0"/>
            </a:endParaRPr>
          </a:p>
        </p:txBody>
      </p:sp>
      <p:sp>
        <p:nvSpPr>
          <p:cNvPr id="46083" name="Rectangle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5A8490FF-3238-496A-A084-22A0E68EA38F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18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085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14AEF8-6726-4D76-94C3-225FDD498826}" type="slidenum">
              <a:rPr lang="en-US" smtClean="0">
                <a:ea typeface="DejaVu Sans" charset="0"/>
              </a:rPr>
              <a:pPr/>
              <a:t>2</a:t>
            </a:fld>
            <a:endParaRPr lang="en-US" smtClean="0">
              <a:ea typeface="DejaVu Sans" charset="0"/>
            </a:endParaRPr>
          </a:p>
        </p:txBody>
      </p:sp>
      <p:sp>
        <p:nvSpPr>
          <p:cNvPr id="296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635175-EEA8-4774-B948-8781FA3DBCD0}" type="slidenum">
              <a:rPr lang="en-US" smtClean="0">
                <a:ea typeface="DejaVu Sans" charset="0"/>
              </a:rPr>
              <a:pPr/>
              <a:t>3</a:t>
            </a:fld>
            <a:endParaRPr lang="en-US" smtClean="0">
              <a:ea typeface="DejaVu Sans" charset="0"/>
            </a:endParaRPr>
          </a:p>
        </p:txBody>
      </p:sp>
      <p:sp>
        <p:nvSpPr>
          <p:cNvPr id="30723" name="Text Box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4BEBAB1C-27FF-4A4B-8307-90C9D02948C5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25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958031"/>
            <a:fld id="{5458CF8B-C9CD-47F9-8DA0-74825389BFA2}" type="slidenum">
              <a:rPr lang="en-US" smtClean="0">
                <a:ea typeface="DejaVu Sans" charset="0"/>
              </a:rPr>
              <a:pPr defTabSz="958031"/>
              <a:t>4</a:t>
            </a:fld>
            <a:endParaRPr lang="en-US" dirty="0" smtClean="0">
              <a:ea typeface="DejaVu Sans" charset="0"/>
            </a:endParaRPr>
          </a:p>
        </p:txBody>
      </p:sp>
      <p:sp>
        <p:nvSpPr>
          <p:cNvPr id="317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0D8244-AC54-45C3-9268-9143DAC379A1}" type="slidenum">
              <a:rPr lang="en-US" smtClean="0">
                <a:ea typeface="DejaVu Sans" charset="0"/>
              </a:rPr>
              <a:pPr/>
              <a:t>5</a:t>
            </a:fld>
            <a:endParaRPr lang="en-US" smtClean="0">
              <a:ea typeface="DejaVu Sans" charset="0"/>
            </a:endParaRPr>
          </a:p>
        </p:txBody>
      </p:sp>
      <p:sp>
        <p:nvSpPr>
          <p:cNvPr id="32771" name="Text Box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54A0CFBC-1318-42C7-817A-D913C6602372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773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8B1F19-AB94-43CA-AE03-4818EE25E6FF}" type="slidenum">
              <a:rPr lang="en-US" smtClean="0">
                <a:ea typeface="DejaVu Sans" charset="0"/>
              </a:rPr>
              <a:pPr/>
              <a:t>6</a:t>
            </a:fld>
            <a:endParaRPr lang="en-US" smtClean="0">
              <a:ea typeface="DejaVu Sans" charset="0"/>
            </a:endParaRPr>
          </a:p>
        </p:txBody>
      </p:sp>
      <p:sp>
        <p:nvSpPr>
          <p:cNvPr id="33795" name="Text Box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A4C0BA46-DEF1-48C5-8851-AB594537B870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6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797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DA5F38-958F-45DA-9750-76B51BC15DA3}" type="slidenum">
              <a:rPr lang="en-US" smtClean="0">
                <a:ea typeface="DejaVu Sans" charset="0"/>
              </a:rPr>
              <a:pPr/>
              <a:t>7</a:t>
            </a:fld>
            <a:endParaRPr lang="en-US" smtClean="0">
              <a:ea typeface="DejaVu Sans" charset="0"/>
            </a:endParaRPr>
          </a:p>
        </p:txBody>
      </p:sp>
      <p:sp>
        <p:nvSpPr>
          <p:cNvPr id="34819" name="Text Box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A3D38325-F77F-4641-BEF6-2D98E788A280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7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821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1C168D-6DDE-4D3E-BFCA-1F10CED60B3A}" type="slidenum">
              <a:rPr lang="en-US" smtClean="0">
                <a:ea typeface="DejaVu Sans" charset="0"/>
              </a:rPr>
              <a:pPr/>
              <a:t>8</a:t>
            </a:fld>
            <a:endParaRPr lang="en-US" smtClean="0">
              <a:ea typeface="DejaVu Sans" charset="0"/>
            </a:endParaRPr>
          </a:p>
        </p:txBody>
      </p:sp>
      <p:sp>
        <p:nvSpPr>
          <p:cNvPr id="35843" name="Rectangle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04ED963E-22D3-4B9B-A493-09155D4A4A2F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8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845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D12A360-67E9-4713-8E98-19D10D741C7B}" type="slidenum">
              <a:rPr lang="en-US" smtClean="0">
                <a:ea typeface="DejaVu Sans" charset="0"/>
              </a:rPr>
              <a:pPr/>
              <a:t>9</a:t>
            </a:fld>
            <a:endParaRPr lang="en-US" smtClean="0">
              <a:ea typeface="DejaVu Sans" charset="0"/>
            </a:endParaRPr>
          </a:p>
        </p:txBody>
      </p:sp>
      <p:sp>
        <p:nvSpPr>
          <p:cNvPr id="36867" name="Rectangle 1"/>
          <p:cNvSpPr>
            <a:spLocks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779AF034-D0D2-4CCB-82A8-4E0CF9651EE6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9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869" name="Rectangle 3"/>
          <p:cNvSpPr>
            <a:spLocks noChangeArrowheads="1" noTextEdit="1"/>
          </p:cNvSpPr>
          <p:nvPr>
            <p:ph type="sldImg" idx="1"/>
          </p:nvPr>
        </p:nvSpPr>
        <p:spPr>
          <a:xfrm>
            <a:off x="712888" y="302381"/>
            <a:ext cx="4621113" cy="352122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0512398-7E01-4798-8D9A-0397CC7F530D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2C52-CF9A-47B5-AFB0-43E5DB9FC6AF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4FB67-8B37-4EF2-85EA-71561E9200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2113" y="2330450"/>
            <a:ext cx="8439150" cy="838200"/>
          </a:xfrm>
          <a:prstGeom prst="rect">
            <a:avLst/>
          </a:prstGeom>
          <a:solidFill>
            <a:srgbClr val="96C93D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SzPct val="8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>
                <a:solidFill>
                  <a:srgbClr val="FFFFFF"/>
                </a:solidFill>
              </a:rPr>
              <a:t>Software Engineering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84175" y="3802063"/>
            <a:ext cx="8432800" cy="2389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SzPct val="8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>
                <a:solidFill>
                  <a:srgbClr val="F6882E"/>
                </a:solidFill>
              </a:rPr>
              <a:t>Module: Core of Java </a:t>
            </a:r>
          </a:p>
          <a:p>
            <a:pPr>
              <a:buClrTx/>
              <a:buSzPct val="8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>
              <a:solidFill>
                <a:srgbClr val="F6882E"/>
              </a:solidFill>
            </a:endParaRPr>
          </a:p>
          <a:p>
            <a:pPr>
              <a:lnSpc>
                <a:spcPct val="150000"/>
              </a:lnSpc>
              <a:buClrTx/>
              <a:buSzPct val="8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>
                <a:solidFill>
                  <a:srgbClr val="595959"/>
                </a:solidFill>
              </a:rPr>
              <a:t>Topic: Packages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201988" y="6519863"/>
            <a:ext cx="312609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dirty="0" smtClean="0">
                <a:solidFill>
                  <a:srgbClr val="595959"/>
                </a:solidFill>
                <a:cs typeface="Calibri" pitchFamily="34" charset="0"/>
              </a:rPr>
              <a:t> Value Minds IT Services </a:t>
            </a:r>
            <a:r>
              <a:rPr lang="en-US" b="0" dirty="0" err="1" smtClean="0">
                <a:solidFill>
                  <a:srgbClr val="595959"/>
                </a:solidFill>
                <a:cs typeface="Calibri" pitchFamily="34" charset="0"/>
              </a:rPr>
              <a:t>Pvt</a:t>
            </a:r>
            <a:r>
              <a:rPr lang="en-US" b="0" dirty="0" smtClean="0">
                <a:solidFill>
                  <a:srgbClr val="595959"/>
                </a:solidFill>
                <a:cs typeface="Calibri" pitchFamily="34" charset="0"/>
              </a:rPr>
              <a:t> Ltd</a:t>
            </a:r>
            <a:endParaRPr lang="en-US" sz="1100" b="0" dirty="0">
              <a:solidFill>
                <a:srgbClr val="FFFFFF"/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14313" y="2286000"/>
            <a:ext cx="8572500" cy="2500313"/>
          </a:xfrm>
          <a:prstGeom prst="rect">
            <a:avLst/>
          </a:prstGeom>
          <a:noFill/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Syntax: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packagename.subpackage.*;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Asterisk(*) represents all the classes present in that package.</a:t>
            </a:r>
          </a:p>
          <a:p>
            <a:pPr algn="l">
              <a:lnSpc>
                <a:spcPts val="2988"/>
              </a:lnSpc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Example: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java.lang.*;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While importing the packages we need to mention the fully qualified package name as above.</a:t>
            </a:r>
            <a:br>
              <a:rPr lang="en-US" sz="2000">
                <a:solidFill>
                  <a:srgbClr val="000000"/>
                </a:solidFill>
                <a:cs typeface="Courier New" pitchFamily="49" charset="0"/>
              </a:rPr>
            </a:b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0" y="130175"/>
            <a:ext cx="8732838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0" y="681038"/>
            <a:ext cx="8504238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404040"/>
                </a:solidFill>
              </a:rPr>
              <a:t>Importing an Entire Package: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3200" y="1189038"/>
            <a:ext cx="8655050" cy="11684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We can access multiple classes present in the same package using single import statement as follows: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313" y="4357688"/>
            <a:ext cx="8501062" cy="207168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Note: It is a good programming practice to mention the fully qualified name of number of classes which are  accessed from the same package. </a:t>
            </a:r>
          </a:p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Ex: import java.lang.Integer;</a:t>
            </a:r>
          </a:p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     import java.lang.Double;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0" y="96838"/>
            <a:ext cx="8229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0" y="681038"/>
            <a:ext cx="4454525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404040"/>
                </a:solidFill>
              </a:rPr>
              <a:t>Points to remember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0063" y="1285875"/>
            <a:ext cx="8643937" cy="3500438"/>
            <a:chOff x="358" y="810"/>
            <a:chExt cx="4933" cy="1020"/>
          </a:xfrm>
        </p:grpSpPr>
        <p:sp>
          <p:nvSpPr>
            <p:cNvPr id="19462" name="Text Box 4"/>
            <p:cNvSpPr txBox="1">
              <a:spLocks noChangeArrowheads="1"/>
            </p:cNvSpPr>
            <p:nvPr/>
          </p:nvSpPr>
          <p:spPr bwMode="auto">
            <a:xfrm>
              <a:off x="360" y="810"/>
              <a:ext cx="4931" cy="1020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  <a:cs typeface="Courier New" pitchFamily="49" charset="0"/>
                </a:rPr>
                <a:t>The industry convention for creating a user-defined package is called as </a:t>
              </a:r>
              <a:r>
                <a:rPr lang="en-US" sz="2000" dirty="0">
                  <a:solidFill>
                    <a:schemeClr val="accent2"/>
                  </a:solidFill>
                  <a:cs typeface="Courier New" pitchFamily="49" charset="0"/>
                </a:rPr>
                <a:t>Reverse Domain Naming Convention principle.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syntax :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 </a:t>
              </a:r>
              <a:r>
                <a:rPr lang="en-US" sz="2000" b="0" dirty="0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package </a:t>
              </a:r>
              <a:r>
                <a:rPr lang="en-US" sz="2000" b="0" dirty="0" err="1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domainname.</a:t>
              </a:r>
              <a:r>
                <a:rPr lang="en-US" sz="1800" b="0" dirty="0" err="1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companyname.projectname.modulename</a:t>
              </a:r>
              <a:r>
                <a:rPr lang="en-US" sz="1800" dirty="0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;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dirty="0">
                <a:solidFill>
                  <a:schemeClr val="tx1"/>
                </a:solidFill>
                <a:cs typeface="Courier New" pitchFamily="49" charset="0"/>
              </a:endParaRP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dirty="0">
                  <a:solidFill>
                    <a:schemeClr val="tx1"/>
                  </a:solidFill>
                  <a:cs typeface="Courier New" pitchFamily="49" charset="0"/>
                </a:rPr>
                <a:t>Example : package </a:t>
              </a:r>
              <a:r>
                <a:rPr lang="en-US" sz="1800" smtClean="0">
                  <a:solidFill>
                    <a:schemeClr val="tx1"/>
                  </a:solidFill>
                  <a:cs typeface="Courier New" pitchFamily="49" charset="0"/>
                </a:rPr>
                <a:t>com.value</a:t>
              </a:r>
              <a:r>
                <a:rPr lang="en-US" smtClean="0">
                  <a:cs typeface="Courier New" pitchFamily="49" charset="0"/>
                </a:rPr>
                <a:t>minds</a:t>
              </a:r>
              <a:r>
                <a:rPr lang="en-US" sz="1800" smtClean="0">
                  <a:solidFill>
                    <a:schemeClr val="tx1"/>
                  </a:solidFill>
                  <a:cs typeface="Courier New" pitchFamily="49" charset="0"/>
                </a:rPr>
                <a:t>.pms.departments;</a:t>
              </a:r>
              <a:endParaRPr lang="en-US" sz="1800" dirty="0">
                <a:solidFill>
                  <a:schemeClr val="tx1"/>
                </a:solidFill>
                <a:cs typeface="Courier New" pitchFamily="49" charset="0"/>
              </a:endParaRP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000" dirty="0">
                <a:solidFill>
                  <a:schemeClr val="accent2"/>
                </a:solidFill>
                <a:cs typeface="Courier New" pitchFamily="49" charset="0"/>
              </a:endParaRP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000" dirty="0">
                <a:solidFill>
                  <a:schemeClr val="accent2"/>
                </a:solidFill>
                <a:cs typeface="Courier New" pitchFamily="49" charset="0"/>
              </a:endParaRPr>
            </a:p>
          </p:txBody>
        </p:sp>
        <p:sp>
          <p:nvSpPr>
            <p:cNvPr id="19463" name="AutoShape 5"/>
            <p:cNvSpPr>
              <a:spLocks noChangeArrowheads="1"/>
            </p:cNvSpPr>
            <p:nvPr/>
          </p:nvSpPr>
          <p:spPr bwMode="auto">
            <a:xfrm rot="5400000">
              <a:off x="87" y="1127"/>
              <a:ext cx="714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28625" y="4500563"/>
            <a:ext cx="8358188" cy="192881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36576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To access the sub-package classes one has to explicitly import it.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Ex: import javax.servlet.*;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     import javax.servlet.http.*;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5429250" y="4714875"/>
            <a:ext cx="259873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(declared without an access modifier)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0" y="130175"/>
            <a:ext cx="8732838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Access Modifier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25563" y="1000125"/>
            <a:ext cx="7034212" cy="11557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64008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Access specifiers specifies who can access them. There are four access specifiers used in java.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55938" y="2225675"/>
            <a:ext cx="2428875" cy="811213"/>
            <a:chOff x="1925" y="1402"/>
            <a:chExt cx="1530" cy="511"/>
          </a:xfrm>
        </p:grpSpPr>
        <p:sp>
          <p:nvSpPr>
            <p:cNvPr id="20497" name="Text Box 5"/>
            <p:cNvSpPr txBox="1">
              <a:spLocks noChangeArrowheads="1"/>
            </p:cNvSpPr>
            <p:nvPr/>
          </p:nvSpPr>
          <p:spPr bwMode="auto">
            <a:xfrm>
              <a:off x="2271" y="1456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public</a:t>
              </a:r>
            </a:p>
          </p:txBody>
        </p:sp>
        <p:pic>
          <p:nvPicPr>
            <p:cNvPr id="2049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1402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55938" y="3079750"/>
            <a:ext cx="2428875" cy="811213"/>
            <a:chOff x="1925" y="1940"/>
            <a:chExt cx="1530" cy="511"/>
          </a:xfrm>
        </p:grpSpPr>
        <p:sp>
          <p:nvSpPr>
            <p:cNvPr id="20495" name="Text Box 8"/>
            <p:cNvSpPr txBox="1">
              <a:spLocks noChangeArrowheads="1"/>
            </p:cNvSpPr>
            <p:nvPr/>
          </p:nvSpPr>
          <p:spPr bwMode="auto">
            <a:xfrm>
              <a:off x="2271" y="1994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private</a:t>
              </a:r>
            </a:p>
          </p:txBody>
        </p:sp>
        <p:pic>
          <p:nvPicPr>
            <p:cNvPr id="20496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1940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55938" y="3933825"/>
            <a:ext cx="2428875" cy="811213"/>
            <a:chOff x="1925" y="2478"/>
            <a:chExt cx="1530" cy="511"/>
          </a:xfrm>
        </p:grpSpPr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2271" y="2532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protected</a:t>
              </a:r>
            </a:p>
          </p:txBody>
        </p:sp>
        <p:pic>
          <p:nvPicPr>
            <p:cNvPr id="20494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2478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055938" y="4733925"/>
            <a:ext cx="2428875" cy="811213"/>
            <a:chOff x="1925" y="2982"/>
            <a:chExt cx="1530" cy="511"/>
          </a:xfrm>
        </p:grpSpPr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2271" y="3036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default </a:t>
              </a:r>
            </a:p>
          </p:txBody>
        </p:sp>
        <p:pic>
          <p:nvPicPr>
            <p:cNvPr id="20492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2982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335088" y="5600700"/>
            <a:ext cx="6473825" cy="8223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Access Specifiers regulates the access to classes, constructors, methods and fields.</a:t>
            </a:r>
          </a:p>
        </p:txBody>
      </p:sp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063" y="1127125"/>
            <a:ext cx="1133475" cy="113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3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0" y="130175"/>
            <a:ext cx="8732838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Access Modifier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0" y="681038"/>
            <a:ext cx="8504238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404040"/>
                </a:solidFill>
              </a:rPr>
              <a:t>Access modifiers are restricted to two levels :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473325" y="2103438"/>
            <a:ext cx="4748213" cy="8223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64008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Class level access specifiers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8825" y="1898650"/>
            <a:ext cx="1133475" cy="1131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479675" y="3892550"/>
            <a:ext cx="4675188" cy="8223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64008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Member level access specifiers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6763" y="3687763"/>
            <a:ext cx="1131887" cy="1131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308225" y="2281238"/>
            <a:ext cx="4918075" cy="4381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For java classes only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0" y="130175"/>
            <a:ext cx="8732838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Access Modifier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681038"/>
            <a:ext cx="8504238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404040"/>
                </a:solidFill>
              </a:rPr>
              <a:t>Access modifiers are restricted to two levels 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28825" y="1127125"/>
            <a:ext cx="5191125" cy="1131888"/>
            <a:chOff x="1278" y="710"/>
            <a:chExt cx="3270" cy="713"/>
          </a:xfrm>
        </p:grpSpPr>
        <p:sp>
          <p:nvSpPr>
            <p:cNvPr id="22543" name="Text Box 5"/>
            <p:cNvSpPr txBox="1">
              <a:spLocks noChangeArrowheads="1"/>
            </p:cNvSpPr>
            <p:nvPr/>
          </p:nvSpPr>
          <p:spPr bwMode="auto">
            <a:xfrm>
              <a:off x="1557" y="840"/>
              <a:ext cx="2992" cy="51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Class level access specifiers</a:t>
              </a:r>
            </a:p>
          </p:txBody>
        </p:sp>
        <p:pic>
          <p:nvPicPr>
            <p:cNvPr id="2254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" y="710"/>
              <a:ext cx="713" cy="7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57438" y="2857500"/>
            <a:ext cx="4918075" cy="6540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Two access specifiers are allowed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95338" y="4006850"/>
            <a:ext cx="1895475" cy="811213"/>
            <a:chOff x="501" y="2524"/>
            <a:chExt cx="1194" cy="511"/>
          </a:xfrm>
        </p:grpSpPr>
        <p:sp>
          <p:nvSpPr>
            <p:cNvPr id="22541" name="Text Box 9"/>
            <p:cNvSpPr txBox="1">
              <a:spLocks noChangeArrowheads="1"/>
            </p:cNvSpPr>
            <p:nvPr/>
          </p:nvSpPr>
          <p:spPr bwMode="auto">
            <a:xfrm>
              <a:off x="817" y="2551"/>
              <a:ext cx="879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public</a:t>
              </a:r>
            </a:p>
          </p:txBody>
        </p:sp>
        <p:pic>
          <p:nvPicPr>
            <p:cNvPr id="2254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" y="2524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87400" y="5229225"/>
            <a:ext cx="2212975" cy="811213"/>
            <a:chOff x="496" y="3294"/>
            <a:chExt cx="1171" cy="511"/>
          </a:xfrm>
        </p:grpSpPr>
        <p:sp>
          <p:nvSpPr>
            <p:cNvPr id="22539" name="Text Box 12"/>
            <p:cNvSpPr txBox="1">
              <a:spLocks noChangeArrowheads="1"/>
            </p:cNvSpPr>
            <p:nvPr/>
          </p:nvSpPr>
          <p:spPr bwMode="auto">
            <a:xfrm>
              <a:off x="787" y="3325"/>
              <a:ext cx="881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default </a:t>
              </a:r>
            </a:p>
          </p:txBody>
        </p:sp>
        <p:pic>
          <p:nvPicPr>
            <p:cNvPr id="22540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6" y="3294"/>
              <a:ext cx="511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674938" y="4049713"/>
            <a:ext cx="5688012" cy="698500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from anywhere. 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3000375" y="5286375"/>
            <a:ext cx="5337175" cy="687388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only be accessed from ‘same package’.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2308225" y="2281238"/>
            <a:ext cx="5978525" cy="4381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For java variables and java methods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0" y="130175"/>
            <a:ext cx="8732838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Access Modifier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0" y="681038"/>
            <a:ext cx="8504238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404040"/>
                </a:solidFill>
              </a:rPr>
              <a:t>Access modifiers are restricted to two levels 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28825" y="1127125"/>
            <a:ext cx="6257925" cy="1131888"/>
            <a:chOff x="1278" y="710"/>
            <a:chExt cx="3270" cy="713"/>
          </a:xfrm>
        </p:grpSpPr>
        <p:sp>
          <p:nvSpPr>
            <p:cNvPr id="23575" name="Text Box 5"/>
            <p:cNvSpPr txBox="1">
              <a:spLocks noChangeArrowheads="1"/>
            </p:cNvSpPr>
            <p:nvPr/>
          </p:nvSpPr>
          <p:spPr bwMode="auto">
            <a:xfrm>
              <a:off x="1557" y="840"/>
              <a:ext cx="2992" cy="51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Member level access specifiers</a:t>
              </a:r>
            </a:p>
          </p:txBody>
        </p:sp>
        <p:pic>
          <p:nvPicPr>
            <p:cNvPr id="2357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" y="710"/>
              <a:ext cx="713" cy="7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308225" y="2825750"/>
            <a:ext cx="6049963" cy="43973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All four access specifiers are allowed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2875" y="3286125"/>
            <a:ext cx="2787650" cy="812800"/>
            <a:chOff x="570" y="2078"/>
            <a:chExt cx="1341" cy="512"/>
          </a:xfrm>
        </p:grpSpPr>
        <p:sp>
          <p:nvSpPr>
            <p:cNvPr id="23573" name="Text Box 9"/>
            <p:cNvSpPr txBox="1">
              <a:spLocks noChangeArrowheads="1"/>
            </p:cNvSpPr>
            <p:nvPr/>
          </p:nvSpPr>
          <p:spPr bwMode="auto">
            <a:xfrm>
              <a:off x="913" y="2105"/>
              <a:ext cx="998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public</a:t>
              </a:r>
            </a:p>
          </p:txBody>
        </p:sp>
        <p:pic>
          <p:nvPicPr>
            <p:cNvPr id="23574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0" y="2078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85750" y="4071938"/>
            <a:ext cx="2643188" cy="882650"/>
            <a:chOff x="504" y="2596"/>
            <a:chExt cx="1386" cy="512"/>
          </a:xfrm>
        </p:grpSpPr>
        <p:sp>
          <p:nvSpPr>
            <p:cNvPr id="23571" name="Text Box 12"/>
            <p:cNvSpPr txBox="1">
              <a:spLocks noChangeArrowheads="1"/>
            </p:cNvSpPr>
            <p:nvPr/>
          </p:nvSpPr>
          <p:spPr bwMode="auto">
            <a:xfrm>
              <a:off x="796" y="2627"/>
              <a:ext cx="1094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private</a:t>
              </a:r>
            </a:p>
          </p:txBody>
        </p:sp>
        <p:pic>
          <p:nvPicPr>
            <p:cNvPr id="23572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4" y="2596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011488" y="3343275"/>
            <a:ext cx="5775325" cy="698500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from anywhere. 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998788" y="4170363"/>
            <a:ext cx="5808662" cy="693737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with in the class.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85750" y="4929188"/>
            <a:ext cx="2643188" cy="811212"/>
            <a:chOff x="504" y="3093"/>
            <a:chExt cx="1385" cy="511"/>
          </a:xfrm>
        </p:grpSpPr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796" y="3124"/>
              <a:ext cx="1094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protected</a:t>
              </a:r>
            </a:p>
          </p:txBody>
        </p:sp>
        <p:pic>
          <p:nvPicPr>
            <p:cNvPr id="23570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4" y="3093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998788" y="4959350"/>
            <a:ext cx="5788025" cy="695325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from ‘same package’ and a subclass existing in any package.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57188" y="5715000"/>
            <a:ext cx="2500312" cy="812800"/>
            <a:chOff x="513" y="3591"/>
            <a:chExt cx="1710" cy="512"/>
          </a:xfrm>
        </p:grpSpPr>
        <p:sp>
          <p:nvSpPr>
            <p:cNvPr id="23567" name="Text Box 21"/>
            <p:cNvSpPr txBox="1">
              <a:spLocks noChangeArrowheads="1"/>
            </p:cNvSpPr>
            <p:nvPr/>
          </p:nvSpPr>
          <p:spPr bwMode="auto">
            <a:xfrm>
              <a:off x="804" y="3622"/>
              <a:ext cx="1419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default </a:t>
              </a:r>
            </a:p>
          </p:txBody>
        </p:sp>
        <p:pic>
          <p:nvPicPr>
            <p:cNvPr id="23568" name="Picture 2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3" y="3591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3013075" y="5749925"/>
            <a:ext cx="5803900" cy="693738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with in the 'same package'.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9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0" y="130175"/>
            <a:ext cx="8732838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Access Modifier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0" y="681038"/>
            <a:ext cx="8504238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404040"/>
                </a:solidFill>
              </a:rPr>
              <a:t>Tabular formulation of member level access: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28825" y="1127125"/>
            <a:ext cx="5191125" cy="1131888"/>
            <a:chOff x="1278" y="710"/>
            <a:chExt cx="3270" cy="713"/>
          </a:xfrm>
        </p:grpSpPr>
        <p:sp>
          <p:nvSpPr>
            <p:cNvPr id="24612" name="Text Box 4"/>
            <p:cNvSpPr txBox="1">
              <a:spLocks noChangeArrowheads="1"/>
            </p:cNvSpPr>
            <p:nvPr/>
          </p:nvSpPr>
          <p:spPr bwMode="auto">
            <a:xfrm>
              <a:off x="1557" y="840"/>
              <a:ext cx="2992" cy="51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Member level access specifiers</a:t>
              </a:r>
            </a:p>
          </p:txBody>
        </p:sp>
        <p:pic>
          <p:nvPicPr>
            <p:cNvPr id="2461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" y="710"/>
              <a:ext cx="713" cy="7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aphicFrame>
        <p:nvGraphicFramePr>
          <p:cNvPr id="15366" name="Group 6"/>
          <p:cNvGraphicFramePr>
            <a:graphicFrameLocks noGrp="1"/>
          </p:cNvGraphicFramePr>
          <p:nvPr/>
        </p:nvGraphicFramePr>
        <p:xfrm>
          <a:off x="285750" y="2239963"/>
          <a:ext cx="8825685" cy="4070711"/>
        </p:xfrm>
        <a:graphic>
          <a:graphicData uri="http://schemas.openxmlformats.org/drawingml/2006/table">
            <a:tbl>
              <a:tblPr/>
              <a:tblGrid>
                <a:gridCol w="3641855"/>
                <a:gridCol w="1040425"/>
                <a:gridCol w="1250328"/>
                <a:gridCol w="1711258"/>
                <a:gridCol w="1181819"/>
              </a:tblGrid>
              <a:tr h="62702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Visibility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Public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Private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Protected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Default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</a:tr>
              <a:tr h="36283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the same class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63175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any class in the same package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63175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 subclass in the same package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8912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 subclass out side the same package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Yes, through inheritance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8912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any non subclass out side the same package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90000" marR="9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912813"/>
            <a:ext cx="8229600" cy="5373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33363" indent="-231775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0">
                <a:solidFill>
                  <a:srgbClr val="000000"/>
                </a:solidFill>
              </a:rPr>
              <a:t>Exercise Program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0" y="130175"/>
            <a:ext cx="8732838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Access Modifier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57188" y="1714500"/>
            <a:ext cx="5143500" cy="4643438"/>
          </a:xfrm>
          <a:prstGeom prst="rect">
            <a:avLst/>
          </a:prstGeom>
          <a:noFill/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071563" y="1285875"/>
            <a:ext cx="3071812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</a:rPr>
              <a:t>package samePackage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1357313"/>
            <a:ext cx="2947988" cy="4962525"/>
            <a:chOff x="3600" y="855"/>
            <a:chExt cx="1857" cy="3126"/>
          </a:xfrm>
        </p:grpSpPr>
        <p:sp>
          <p:nvSpPr>
            <p:cNvPr id="25633" name="Rectangle 6"/>
            <p:cNvSpPr>
              <a:spLocks noChangeArrowheads="1"/>
            </p:cNvSpPr>
            <p:nvPr/>
          </p:nvSpPr>
          <p:spPr bwMode="auto">
            <a:xfrm>
              <a:off x="3643" y="1076"/>
              <a:ext cx="1789" cy="2905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4" name="Text Box 7"/>
            <p:cNvSpPr txBox="1">
              <a:spLocks noChangeArrowheads="1"/>
            </p:cNvSpPr>
            <p:nvPr/>
          </p:nvSpPr>
          <p:spPr bwMode="auto">
            <a:xfrm>
              <a:off x="3600" y="855"/>
              <a:ext cx="1857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package differentPackage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1500" y="1928813"/>
            <a:ext cx="3500438" cy="1905000"/>
            <a:chOff x="1146" y="1018"/>
            <a:chExt cx="1451" cy="1003"/>
          </a:xfrm>
        </p:grpSpPr>
        <p:sp>
          <p:nvSpPr>
            <p:cNvPr id="25631" name="Rectangle 9"/>
            <p:cNvSpPr>
              <a:spLocks noChangeArrowheads="1"/>
            </p:cNvSpPr>
            <p:nvPr/>
          </p:nvSpPr>
          <p:spPr bwMode="auto">
            <a:xfrm>
              <a:off x="1146" y="1213"/>
              <a:ext cx="1451" cy="808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2" name="Text Box 10"/>
            <p:cNvSpPr txBox="1">
              <a:spLocks noChangeArrowheads="1"/>
            </p:cNvSpPr>
            <p:nvPr/>
          </p:nvSpPr>
          <p:spPr bwMode="auto">
            <a:xfrm>
              <a:off x="1177" y="1018"/>
              <a:ext cx="1127" cy="1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class sameClass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838825" y="1747838"/>
            <a:ext cx="2808288" cy="1966912"/>
            <a:chOff x="3678" y="1101"/>
            <a:chExt cx="1769" cy="1239"/>
          </a:xfrm>
        </p:grpSpPr>
        <p:sp>
          <p:nvSpPr>
            <p:cNvPr id="25629" name="Rectangle 12"/>
            <p:cNvSpPr>
              <a:spLocks noChangeArrowheads="1"/>
            </p:cNvSpPr>
            <p:nvPr/>
          </p:nvSpPr>
          <p:spPr bwMode="auto">
            <a:xfrm>
              <a:off x="3850" y="1283"/>
              <a:ext cx="1415" cy="1057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0" name="Text Box 13"/>
            <p:cNvSpPr txBox="1">
              <a:spLocks noChangeArrowheads="1"/>
            </p:cNvSpPr>
            <p:nvPr/>
          </p:nvSpPr>
          <p:spPr bwMode="auto">
            <a:xfrm>
              <a:off x="3678" y="1101"/>
              <a:ext cx="1769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class DiffPackageSubClass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815013" y="4067175"/>
            <a:ext cx="2808287" cy="2084388"/>
            <a:chOff x="3663" y="2562"/>
            <a:chExt cx="1769" cy="1313"/>
          </a:xfrm>
        </p:grpSpPr>
        <p:sp>
          <p:nvSpPr>
            <p:cNvPr id="25627" name="Rectangle 15"/>
            <p:cNvSpPr>
              <a:spLocks noChangeArrowheads="1"/>
            </p:cNvSpPr>
            <p:nvPr/>
          </p:nvSpPr>
          <p:spPr bwMode="auto">
            <a:xfrm>
              <a:off x="3865" y="2734"/>
              <a:ext cx="1324" cy="1141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8" name="Text Box 16"/>
            <p:cNvSpPr txBox="1">
              <a:spLocks noChangeArrowheads="1"/>
            </p:cNvSpPr>
            <p:nvPr/>
          </p:nvSpPr>
          <p:spPr bwMode="auto">
            <a:xfrm>
              <a:off x="3663" y="2562"/>
              <a:ext cx="1769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class DiffPackageNonSubClass</a:t>
              </a:r>
            </a:p>
          </p:txBody>
        </p:sp>
      </p:grpSp>
      <p:sp>
        <p:nvSpPr>
          <p:cNvPr id="15370" name="Rectangle 17"/>
          <p:cNvSpPr>
            <a:spLocks noChangeArrowheads="1"/>
          </p:cNvSpPr>
          <p:nvPr/>
        </p:nvSpPr>
        <p:spPr bwMode="auto">
          <a:xfrm>
            <a:off x="571500" y="4572000"/>
            <a:ext cx="2428875" cy="1339850"/>
          </a:xfrm>
          <a:prstGeom prst="rect">
            <a:avLst/>
          </a:prstGeom>
          <a:noFill/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Text Box 18"/>
          <p:cNvSpPr txBox="1">
            <a:spLocks noChangeArrowheads="1"/>
          </p:cNvSpPr>
          <p:nvPr/>
        </p:nvSpPr>
        <p:spPr bwMode="auto">
          <a:xfrm>
            <a:off x="571500" y="5929313"/>
            <a:ext cx="3143250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</a:rPr>
              <a:t>class SamePackageSubClass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500313" y="3914775"/>
            <a:ext cx="3357562" cy="2014538"/>
            <a:chOff x="1501" y="2466"/>
            <a:chExt cx="1874" cy="618"/>
          </a:xfrm>
        </p:grpSpPr>
        <p:sp>
          <p:nvSpPr>
            <p:cNvPr id="25625" name="Rectangle 20"/>
            <p:cNvSpPr>
              <a:spLocks noChangeArrowheads="1"/>
            </p:cNvSpPr>
            <p:nvPr/>
          </p:nvSpPr>
          <p:spPr bwMode="auto">
            <a:xfrm>
              <a:off x="1959" y="2572"/>
              <a:ext cx="1177" cy="512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6" name="Text Box 21"/>
            <p:cNvSpPr txBox="1">
              <a:spLocks noChangeArrowheads="1"/>
            </p:cNvSpPr>
            <p:nvPr/>
          </p:nvSpPr>
          <p:spPr bwMode="auto">
            <a:xfrm>
              <a:off x="1501" y="2466"/>
              <a:ext cx="1874" cy="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class SamePackageNonSubClass</a:t>
              </a:r>
            </a:p>
          </p:txBody>
        </p:sp>
      </p:grpSp>
      <p:cxnSp>
        <p:nvCxnSpPr>
          <p:cNvPr id="15373" name="AutoShape 22"/>
          <p:cNvCxnSpPr>
            <a:cxnSpLocks noChangeShapeType="1"/>
            <a:stCxn id="25629" idx="1"/>
            <a:endCxn id="25631" idx="3"/>
          </p:cNvCxnSpPr>
          <p:nvPr/>
        </p:nvCxnSpPr>
        <p:spPr bwMode="auto">
          <a:xfrm rot="10800000" flipV="1">
            <a:off x="4071938" y="2876550"/>
            <a:ext cx="2039937" cy="190500"/>
          </a:xfrm>
          <a:prstGeom prst="straightConnector1">
            <a:avLst/>
          </a:prstGeom>
          <a:noFill/>
          <a:ln w="255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15374" name="AutoShape 23"/>
          <p:cNvCxnSpPr>
            <a:cxnSpLocks noChangeShapeType="1"/>
          </p:cNvCxnSpPr>
          <p:nvPr/>
        </p:nvCxnSpPr>
        <p:spPr bwMode="auto">
          <a:xfrm rot="5400000" flipH="1" flipV="1">
            <a:off x="1750218" y="4107657"/>
            <a:ext cx="785813" cy="285750"/>
          </a:xfrm>
          <a:prstGeom prst="straightConnector1">
            <a:avLst/>
          </a:prstGeom>
          <a:noFill/>
          <a:ln w="255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15375" name="Text Box 24"/>
          <p:cNvSpPr txBox="1">
            <a:spLocks noChangeArrowheads="1"/>
          </p:cNvSpPr>
          <p:nvPr/>
        </p:nvSpPr>
        <p:spPr bwMode="auto">
          <a:xfrm>
            <a:off x="714375" y="2571750"/>
            <a:ext cx="3929063" cy="83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</a:rPr>
              <a:t>private  String  privateVariable; 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</a:rPr>
              <a:t>String defaultVariable;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</a:rPr>
              <a:t>protected String protectedVariable;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</a:rPr>
              <a:t>public String  publicVariable;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500438" y="4643438"/>
            <a:ext cx="17668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publicVariable</a:t>
            </a:r>
            <a:endParaRPr lang="en-IN" sz="14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571875" y="5143500"/>
            <a:ext cx="17287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defaultVariable</a:t>
            </a:r>
            <a:endParaRPr lang="en-IN" sz="140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286500" y="2571750"/>
            <a:ext cx="2000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protectedVariable</a:t>
            </a:r>
            <a:endParaRPr lang="en-IN" sz="14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85813" y="4714875"/>
            <a:ext cx="1624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publicVariable</a:t>
            </a:r>
            <a:endParaRPr lang="en-IN" sz="140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57250" y="5072063"/>
            <a:ext cx="17287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defaultVariable</a:t>
            </a:r>
            <a:endParaRPr lang="en-IN" sz="14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57250" y="5429250"/>
            <a:ext cx="198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protectedVariable</a:t>
            </a:r>
            <a:endParaRPr lang="en-IN" sz="140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429000" y="5500688"/>
            <a:ext cx="198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protectedVariable</a:t>
            </a:r>
            <a:endParaRPr lang="en-IN" sz="140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215063" y="3143250"/>
            <a:ext cx="21224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publicVariable</a:t>
            </a:r>
            <a:endParaRPr lang="en-IN" sz="16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286500" y="5072063"/>
            <a:ext cx="19288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publicVariable</a:t>
            </a:r>
            <a:endParaRPr lang="en-IN" sz="1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/>
      <p:bldP spid="15370" grpId="0" animBg="1"/>
      <p:bldP spid="15371" grpId="0"/>
      <p:bldP spid="15375" grpId="0"/>
      <p:bldP spid="26" grpId="0"/>
      <p:bldP spid="27" grpId="0"/>
      <p:bldP spid="28" grpId="0"/>
      <p:bldP spid="32" grpId="0"/>
      <p:bldP spid="33" grpId="0"/>
      <p:bldP spid="34" grpId="0"/>
      <p:bldP spid="35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0" y="130175"/>
            <a:ext cx="8732838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Packages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9388" y="2143125"/>
            <a:ext cx="3657600" cy="274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1260475"/>
            <a:ext cx="9244013" cy="4843463"/>
            <a:chOff x="0" y="794"/>
            <a:chExt cx="5823" cy="3051"/>
          </a:xfrm>
        </p:grpSpPr>
        <p:sp>
          <p:nvSpPr>
            <p:cNvPr id="10246" name="Rectangle 2"/>
            <p:cNvSpPr>
              <a:spLocks noChangeArrowheads="1"/>
            </p:cNvSpPr>
            <p:nvPr/>
          </p:nvSpPr>
          <p:spPr bwMode="auto">
            <a:xfrm>
              <a:off x="103" y="794"/>
              <a:ext cx="5614" cy="2955"/>
            </a:xfrm>
            <a:prstGeom prst="rect">
              <a:avLst/>
            </a:prstGeom>
            <a:gradFill rotWithShape="0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0" scaled="1"/>
            </a:gradFill>
            <a:ln w="127080">
              <a:solidFill>
                <a:srgbClr val="A6A6A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7" name="Line 3"/>
            <p:cNvSpPr>
              <a:spLocks noChangeShapeType="1"/>
            </p:cNvSpPr>
            <p:nvPr/>
          </p:nvSpPr>
          <p:spPr bwMode="auto">
            <a:xfrm>
              <a:off x="0" y="3846"/>
              <a:ext cx="5824" cy="1"/>
            </a:xfrm>
            <a:prstGeom prst="line">
              <a:avLst/>
            </a:prstGeom>
            <a:noFill/>
            <a:ln w="127080">
              <a:solidFill>
                <a:srgbClr val="A6A6A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872" y="3724"/>
              <a:ext cx="604" cy="68"/>
              <a:chOff x="4872" y="3724"/>
              <a:chExt cx="604" cy="68"/>
            </a:xfrm>
          </p:grpSpPr>
          <p:sp>
            <p:nvSpPr>
              <p:cNvPr id="10252" name="Rectangle 5"/>
              <p:cNvSpPr>
                <a:spLocks noChangeArrowheads="1"/>
              </p:cNvSpPr>
              <p:nvPr/>
            </p:nvSpPr>
            <p:spPr bwMode="auto">
              <a:xfrm flipV="1">
                <a:off x="4914" y="3724"/>
                <a:ext cx="562" cy="69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100000">
                    <a:srgbClr val="D9D9D9"/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" name="AutoShape 6"/>
              <p:cNvSpPr>
                <a:spLocks noChangeArrowheads="1"/>
              </p:cNvSpPr>
              <p:nvPr/>
            </p:nvSpPr>
            <p:spPr bwMode="auto">
              <a:xfrm flipV="1">
                <a:off x="4872" y="3743"/>
                <a:ext cx="43" cy="34"/>
              </a:xfrm>
              <a:prstGeom prst="flowChartOnlineStorage">
                <a:avLst/>
              </a:prstGeom>
              <a:solidFill>
                <a:srgbClr val="37609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54" name="AutoShape 7"/>
              <p:cNvSpPr>
                <a:spLocks noChangeArrowheads="1"/>
              </p:cNvSpPr>
              <p:nvPr/>
            </p:nvSpPr>
            <p:spPr bwMode="auto">
              <a:xfrm flipV="1">
                <a:off x="4890" y="3724"/>
                <a:ext cx="85" cy="69"/>
              </a:xfrm>
              <a:prstGeom prst="flowChartOnlineStorage">
                <a:avLst/>
              </a:prstGeom>
              <a:solidFill>
                <a:srgbClr val="37609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45" y="3654"/>
              <a:ext cx="799" cy="189"/>
              <a:chOff x="345" y="3654"/>
              <a:chExt cx="799" cy="189"/>
            </a:xfrm>
          </p:grpSpPr>
          <p:sp>
            <p:nvSpPr>
              <p:cNvPr id="10250" name="Rectangle 9"/>
              <p:cNvSpPr>
                <a:spLocks noChangeArrowheads="1"/>
              </p:cNvSpPr>
              <p:nvPr/>
            </p:nvSpPr>
            <p:spPr bwMode="auto">
              <a:xfrm>
                <a:off x="350" y="3686"/>
                <a:ext cx="786" cy="158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345" y="3654"/>
                <a:ext cx="800" cy="79"/>
              </a:xfrm>
              <a:prstGeom prst="rect">
                <a:avLst/>
              </a:pr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15900" y="1355725"/>
            <a:ext cx="8670925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254061"/>
                </a:solidFill>
              </a:rPr>
              <a:t>The content in this presentation is aimed to learn the following:</a:t>
            </a:r>
          </a:p>
        </p:txBody>
      </p:sp>
      <p:sp>
        <p:nvSpPr>
          <p:cNvPr id="10244" name="Text Box 12"/>
          <p:cNvSpPr txBox="1">
            <a:spLocks noChangeArrowheads="1"/>
          </p:cNvSpPr>
          <p:nvPr/>
        </p:nvSpPr>
        <p:spPr bwMode="auto">
          <a:xfrm>
            <a:off x="0" y="96838"/>
            <a:ext cx="8229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41288" y="2195513"/>
            <a:ext cx="8913812" cy="4433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230188" indent="-23018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2400" dirty="0">
                <a:solidFill>
                  <a:srgbClr val="254061"/>
                </a:solidFill>
                <a:cs typeface="Arial" charset="0"/>
              </a:rPr>
              <a:t>Understanding Packages</a:t>
            </a:r>
          </a:p>
          <a:p>
            <a:pPr marL="230188" indent="-23018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2400" dirty="0">
                <a:solidFill>
                  <a:srgbClr val="254061"/>
                </a:solidFill>
                <a:latin typeface="+mn-lt"/>
                <a:cs typeface="DejaVu Sans" charset="0"/>
              </a:rPr>
              <a:t>Types of Packages</a:t>
            </a:r>
          </a:p>
          <a:p>
            <a:pPr marL="230188" indent="-23018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2400" dirty="0">
                <a:solidFill>
                  <a:srgbClr val="254061"/>
                </a:solidFill>
                <a:latin typeface="+mn-lt"/>
                <a:cs typeface="DejaVu Sans" charset="0"/>
              </a:rPr>
              <a:t>Usage of packages</a:t>
            </a:r>
          </a:p>
          <a:p>
            <a:pPr marL="230188" indent="-23018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2400" dirty="0">
                <a:solidFill>
                  <a:srgbClr val="254061"/>
                </a:solidFill>
                <a:cs typeface="Arial" charset="0"/>
              </a:rPr>
              <a:t>Working with predefined and user defined </a:t>
            </a:r>
            <a:r>
              <a:rPr lang="en-US" sz="2400" dirty="0">
                <a:solidFill>
                  <a:srgbClr val="254061"/>
                </a:solidFill>
                <a:cs typeface="Arial" charset="0"/>
              </a:rPr>
              <a:t>packages</a:t>
            </a:r>
          </a:p>
          <a:p>
            <a:pPr marL="230188" indent="-23018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2400" dirty="0">
                <a:solidFill>
                  <a:srgbClr val="254061"/>
                </a:solidFill>
              </a:rPr>
              <a:t>Use access modifier </a:t>
            </a:r>
          </a:p>
          <a:p>
            <a:pPr marL="230188" indent="-23018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2400" dirty="0">
                <a:solidFill>
                  <a:srgbClr val="254061"/>
                </a:solidFill>
              </a:rPr>
              <a:t>Explain the scope of various access modifiers</a:t>
            </a:r>
          </a:p>
          <a:p>
            <a:pPr marL="230188" indent="-230188" algn="l">
              <a:spcBef>
                <a:spcPts val="1800"/>
              </a:spcBef>
              <a:buClr>
                <a:srgbClr val="254061"/>
              </a:buClr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endParaRPr lang="en-US" sz="2400" dirty="0">
              <a:solidFill>
                <a:srgbClr val="254061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" dur="500"/>
                                        <p:tgtEl>
                                          <p:spTgt spid="1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5" name="AutoShape 1"/>
          <p:cNvCxnSpPr>
            <a:cxnSpLocks noChangeShapeType="1"/>
          </p:cNvCxnSpPr>
          <p:nvPr/>
        </p:nvCxnSpPr>
        <p:spPr bwMode="auto">
          <a:xfrm flipV="1">
            <a:off x="333375" y="3484563"/>
            <a:ext cx="365125" cy="822325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7F7F7F"/>
            </a:solidFill>
            <a:miter lim="800000"/>
            <a:headEnd/>
            <a:tailEnd type="triangle" w="med" len="med"/>
          </a:ln>
        </p:spPr>
      </p:cxnSp>
      <p:cxnSp>
        <p:nvCxnSpPr>
          <p:cNvPr id="11266" name="AutoShape 2"/>
          <p:cNvCxnSpPr>
            <a:cxnSpLocks noChangeShapeType="1"/>
          </p:cNvCxnSpPr>
          <p:nvPr/>
        </p:nvCxnSpPr>
        <p:spPr bwMode="auto">
          <a:xfrm>
            <a:off x="320675" y="5021263"/>
            <a:ext cx="366713" cy="823912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7F7F7F"/>
            </a:solidFill>
            <a:miter lim="800000"/>
            <a:headEnd/>
            <a:tailEnd type="triangle" w="med" len="med"/>
          </a:ln>
        </p:spPr>
      </p:cxn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58800" y="1316038"/>
            <a:ext cx="8026400" cy="11303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 package is a grouping of related types (classes, interfaces, Exceptions and Annotations) providing access protection and Name Space Management.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0" y="96838"/>
            <a:ext cx="8229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0" y="681038"/>
            <a:ext cx="4454525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404040"/>
                </a:solidFill>
              </a:rPr>
              <a:t>What is a Package?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73200" y="4237038"/>
            <a:ext cx="7594600" cy="1890712"/>
            <a:chOff x="928" y="2669"/>
            <a:chExt cx="4784" cy="1191"/>
          </a:xfrm>
        </p:grpSpPr>
        <p:sp>
          <p:nvSpPr>
            <p:cNvPr id="11280" name="Text Box 7"/>
            <p:cNvSpPr txBox="1">
              <a:spLocks noChangeArrowheads="1"/>
            </p:cNvSpPr>
            <p:nvPr/>
          </p:nvSpPr>
          <p:spPr bwMode="auto">
            <a:xfrm>
              <a:off x="1813" y="2952"/>
              <a:ext cx="3900" cy="909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User-defined packages are user developed packages.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928" y="2669"/>
              <a:ext cx="1199" cy="1183"/>
              <a:chOff x="928" y="2669"/>
              <a:chExt cx="1199" cy="1183"/>
            </a:xfrm>
          </p:grpSpPr>
          <p:sp>
            <p:nvSpPr>
              <p:cNvPr id="11273" name="Text Box 9"/>
              <p:cNvSpPr txBox="1">
                <a:spLocks noChangeArrowheads="1"/>
              </p:cNvSpPr>
              <p:nvPr/>
            </p:nvSpPr>
            <p:spPr bwMode="auto">
              <a:xfrm>
                <a:off x="970" y="3601"/>
                <a:ext cx="1158" cy="251"/>
              </a:xfrm>
              <a:prstGeom prst="rect">
                <a:avLst/>
              </a:prstGeom>
              <a:gradFill rotWithShape="0">
                <a:gsLst>
                  <a:gs pos="0">
                    <a:srgbClr val="EDEDED"/>
                  </a:gs>
                  <a:gs pos="100000">
                    <a:srgbClr val="BCBCBC"/>
                  </a:gs>
                </a:gsLst>
                <a:lin ang="16200000" scaled="1"/>
              </a:gradFill>
              <a:ln w="9360">
                <a:solidFill>
                  <a:srgbClr val="D9D9D9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4"/>
                  </a:srgbClr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2000">
                    <a:solidFill>
                      <a:srgbClr val="000000"/>
                    </a:solidFill>
                    <a:cs typeface="Arial" charset="0"/>
                  </a:rPr>
                  <a:t>User-Defines</a:t>
                </a:r>
              </a:p>
            </p:txBody>
          </p:sp>
          <p:pic>
            <p:nvPicPr>
              <p:cNvPr id="11283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lum contrast="-40000"/>
              </a:blip>
              <a:srcRect/>
              <a:stretch>
                <a:fillRect/>
              </a:stretch>
            </p:blipFill>
            <p:spPr bwMode="auto">
              <a:xfrm>
                <a:off x="928" y="2669"/>
                <a:ext cx="1024" cy="10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466850" y="2397125"/>
            <a:ext cx="7600950" cy="1914525"/>
            <a:chOff x="924" y="1510"/>
            <a:chExt cx="4788" cy="1206"/>
          </a:xfrm>
        </p:grpSpPr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1798" y="1808"/>
              <a:ext cx="3915" cy="909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Built-In packages are library packages.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Example: java.lang, java.awt etc.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924" y="1510"/>
              <a:ext cx="1217" cy="1200"/>
              <a:chOff x="924" y="1510"/>
              <a:chExt cx="1217" cy="1200"/>
            </a:xfrm>
          </p:grpSpPr>
          <p:sp>
            <p:nvSpPr>
              <p:cNvPr id="11278" name="Text Box 14"/>
              <p:cNvSpPr txBox="1">
                <a:spLocks noChangeArrowheads="1"/>
              </p:cNvSpPr>
              <p:nvPr/>
            </p:nvSpPr>
            <p:spPr bwMode="auto">
              <a:xfrm>
                <a:off x="980" y="2460"/>
                <a:ext cx="1162" cy="251"/>
              </a:xfrm>
              <a:prstGeom prst="rect">
                <a:avLst/>
              </a:prstGeom>
              <a:gradFill rotWithShape="0">
                <a:gsLst>
                  <a:gs pos="0">
                    <a:srgbClr val="EDEDED"/>
                  </a:gs>
                  <a:gs pos="100000">
                    <a:srgbClr val="BCBCBC"/>
                  </a:gs>
                </a:gsLst>
                <a:lin ang="16200000" scaled="1"/>
              </a:gradFill>
              <a:ln w="9360">
                <a:solidFill>
                  <a:srgbClr val="D9D9D9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4"/>
                  </a:srgbClr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2000">
                    <a:solidFill>
                      <a:srgbClr val="000000"/>
                    </a:solidFill>
                    <a:cs typeface="Arial" charset="0"/>
                  </a:rPr>
                  <a:t>Built-In</a:t>
                </a:r>
              </a:p>
            </p:txBody>
          </p:sp>
          <p:pic>
            <p:nvPicPr>
              <p:cNvPr id="11279" name="Picture 1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24" y="1510"/>
                <a:ext cx="1025" cy="102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5400" y="3797300"/>
            <a:ext cx="1406525" cy="1281113"/>
            <a:chOff x="16" y="2392"/>
            <a:chExt cx="886" cy="807"/>
          </a:xfrm>
        </p:grpSpPr>
        <p:pic>
          <p:nvPicPr>
            <p:cNvPr id="11274" name="Picture 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" y="2392"/>
              <a:ext cx="862" cy="8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1275" name="Text Box 18"/>
            <p:cNvSpPr txBox="1">
              <a:spLocks noChangeArrowheads="1"/>
            </p:cNvSpPr>
            <p:nvPr/>
          </p:nvSpPr>
          <p:spPr bwMode="auto">
            <a:xfrm>
              <a:off x="257" y="3005"/>
              <a:ext cx="646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>
                  <a:solidFill>
                    <a:srgbClr val="FFFFFF"/>
                  </a:solidFill>
                </a:rPr>
                <a:t>Package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Why packages?</a:t>
            </a:r>
          </a:p>
        </p:txBody>
      </p:sp>
      <p:sp>
        <p:nvSpPr>
          <p:cNvPr id="10" name="Snip Single Corner Rectangle 9"/>
          <p:cNvSpPr/>
          <p:nvPr/>
        </p:nvSpPr>
        <p:spPr>
          <a:xfrm>
            <a:off x="1460500" y="1371600"/>
            <a:ext cx="4492625" cy="1271588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 err="1"/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1471613" y="1093788"/>
            <a:ext cx="1609725" cy="338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Audio songs</a:t>
            </a:r>
          </a:p>
        </p:txBody>
      </p:sp>
      <p:sp>
        <p:nvSpPr>
          <p:cNvPr id="12" name="Oval 11"/>
          <p:cNvSpPr/>
          <p:nvPr/>
        </p:nvSpPr>
        <p:spPr>
          <a:xfrm>
            <a:off x="1560513" y="1639888"/>
            <a:ext cx="1262062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/>
              <a:t>Mirchi</a:t>
            </a:r>
            <a:endParaRPr lang="en-US" sz="1050" dirty="0"/>
          </a:p>
        </p:txBody>
      </p:sp>
      <p:sp>
        <p:nvSpPr>
          <p:cNvPr id="13" name="Oval 12"/>
          <p:cNvSpPr/>
          <p:nvPr/>
        </p:nvSpPr>
        <p:spPr>
          <a:xfrm>
            <a:off x="2951163" y="1682750"/>
            <a:ext cx="1560512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800" dirty="0"/>
              <a:t>3idiots</a:t>
            </a:r>
          </a:p>
        </p:txBody>
      </p:sp>
      <p:sp>
        <p:nvSpPr>
          <p:cNvPr id="14" name="Oval 13"/>
          <p:cNvSpPr/>
          <p:nvPr/>
        </p:nvSpPr>
        <p:spPr>
          <a:xfrm>
            <a:off x="4602163" y="1636713"/>
            <a:ext cx="1152525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Don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7265988" y="1768475"/>
            <a:ext cx="914400" cy="5572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Don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5992813" y="2097088"/>
            <a:ext cx="1222375" cy="1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798513" y="3402013"/>
            <a:ext cx="2581275" cy="127317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 err="1"/>
          </a:p>
        </p:txBody>
      </p:sp>
      <p:sp>
        <p:nvSpPr>
          <p:cNvPr id="23" name="Snip Single Corner Rectangle 22"/>
          <p:cNvSpPr/>
          <p:nvPr/>
        </p:nvSpPr>
        <p:spPr>
          <a:xfrm>
            <a:off x="4071938" y="3365500"/>
            <a:ext cx="2581275" cy="127317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 err="1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77875" y="3124200"/>
            <a:ext cx="1712913" cy="33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Telugu songs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62413" y="3097213"/>
            <a:ext cx="1531937" cy="339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Hindi songs</a:t>
            </a:r>
          </a:p>
        </p:txBody>
      </p:sp>
      <p:sp>
        <p:nvSpPr>
          <p:cNvPr id="26" name="Oval 25"/>
          <p:cNvSpPr/>
          <p:nvPr/>
        </p:nvSpPr>
        <p:spPr>
          <a:xfrm>
            <a:off x="938213" y="4075113"/>
            <a:ext cx="1158875" cy="417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Mirchi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1600200" y="3521075"/>
            <a:ext cx="1106488" cy="417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/>
              <a:t>Jalsa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2255838" y="4090988"/>
            <a:ext cx="965200" cy="417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Don</a:t>
            </a:r>
          </a:p>
        </p:txBody>
      </p:sp>
      <p:sp>
        <p:nvSpPr>
          <p:cNvPr id="29" name="Oval 28"/>
          <p:cNvSpPr/>
          <p:nvPr/>
        </p:nvSpPr>
        <p:spPr>
          <a:xfrm>
            <a:off x="5678488" y="3846513"/>
            <a:ext cx="841375" cy="5175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Don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438400" y="2962276"/>
            <a:ext cx="642937" cy="131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5337175" y="2822575"/>
            <a:ext cx="636588" cy="338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Callout 35"/>
          <p:cNvSpPr/>
          <p:nvPr/>
        </p:nvSpPr>
        <p:spPr>
          <a:xfrm rot="20696946">
            <a:off x="6118225" y="1011238"/>
            <a:ext cx="1892300" cy="74453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Namespace conflict</a:t>
            </a:r>
          </a:p>
          <a:p>
            <a:pPr>
              <a:defRPr/>
            </a:pPr>
            <a:endParaRPr lang="en-US" sz="1400" dirty="0" err="1"/>
          </a:p>
        </p:txBody>
      </p:sp>
      <p:sp>
        <p:nvSpPr>
          <p:cNvPr id="38" name="Oval 37"/>
          <p:cNvSpPr/>
          <p:nvPr/>
        </p:nvSpPr>
        <p:spPr>
          <a:xfrm>
            <a:off x="4154488" y="3684588"/>
            <a:ext cx="1252537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3idiots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6" grpId="1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0" y="96838"/>
            <a:ext cx="8229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0" y="681038"/>
            <a:ext cx="4454525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404040"/>
                </a:solidFill>
              </a:rPr>
              <a:t>Why Packages?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8325" y="1285875"/>
            <a:ext cx="8029575" cy="1206500"/>
            <a:chOff x="358" y="810"/>
            <a:chExt cx="5058" cy="760"/>
          </a:xfrm>
        </p:grpSpPr>
        <p:sp>
          <p:nvSpPr>
            <p:cNvPr id="13323" name="Text Box 4"/>
            <p:cNvSpPr txBox="1">
              <a:spLocks noChangeArrowheads="1"/>
            </p:cNvSpPr>
            <p:nvPr/>
          </p:nvSpPr>
          <p:spPr bwMode="auto">
            <a:xfrm>
              <a:off x="360" y="810"/>
              <a:ext cx="5056" cy="711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Using packages programmers can easily determine that these types are related.</a:t>
              </a:r>
            </a:p>
          </p:txBody>
        </p:sp>
        <p:sp>
          <p:nvSpPr>
            <p:cNvPr id="13324" name="AutoShape 5"/>
            <p:cNvSpPr>
              <a:spLocks noChangeArrowheads="1"/>
            </p:cNvSpPr>
            <p:nvPr/>
          </p:nvSpPr>
          <p:spPr bwMode="auto">
            <a:xfrm rot="5400000">
              <a:off x="87" y="1127"/>
              <a:ext cx="714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71500" y="2714625"/>
            <a:ext cx="8096250" cy="1428750"/>
            <a:chOff x="348" y="1654"/>
            <a:chExt cx="5055" cy="720"/>
          </a:xfrm>
        </p:grpSpPr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348" y="1654"/>
              <a:ext cx="5056" cy="71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As packages follow naming conventions, a programmer knows that all graphical related methods will be present in a package named graphics.</a:t>
              </a:r>
            </a:p>
          </p:txBody>
        </p:sp>
        <p:sp>
          <p:nvSpPr>
            <p:cNvPr id="13322" name="AutoShape 8"/>
            <p:cNvSpPr>
              <a:spLocks noChangeArrowheads="1"/>
            </p:cNvSpPr>
            <p:nvPr/>
          </p:nvSpPr>
          <p:spPr bwMode="auto">
            <a:xfrm rot="5400000">
              <a:off x="90" y="1931"/>
              <a:ext cx="715" cy="173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71500" y="4357688"/>
            <a:ext cx="8024813" cy="1562100"/>
            <a:chOff x="348" y="2456"/>
            <a:chExt cx="5055" cy="714"/>
          </a:xfrm>
        </p:grpSpPr>
        <p:sp>
          <p:nvSpPr>
            <p:cNvPr id="13319" name="Text Box 10"/>
            <p:cNvSpPr txBox="1">
              <a:spLocks noChangeArrowheads="1"/>
            </p:cNvSpPr>
            <p:nvPr/>
          </p:nvSpPr>
          <p:spPr bwMode="auto">
            <a:xfrm>
              <a:off x="348" y="2456"/>
              <a:ext cx="5056" cy="712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The names of your types won't conflict with the type names in other packages because the package creates a new namespace.</a:t>
              </a:r>
            </a:p>
          </p:txBody>
        </p:sp>
        <p:sp>
          <p:nvSpPr>
            <p:cNvPr id="13320" name="AutoShape 11"/>
            <p:cNvSpPr>
              <a:spLocks noChangeArrowheads="1"/>
            </p:cNvSpPr>
            <p:nvPr/>
          </p:nvSpPr>
          <p:spPr bwMode="auto">
            <a:xfrm rot="5400000">
              <a:off x="94" y="2727"/>
              <a:ext cx="714" cy="173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0" y="96838"/>
            <a:ext cx="8229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0" y="681038"/>
            <a:ext cx="4454525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404040"/>
                </a:solidFill>
              </a:rPr>
              <a:t>Creating a Packages?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71500" y="1714500"/>
            <a:ext cx="8215313" cy="135731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packagename;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Here </a:t>
            </a: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package </a:t>
            </a: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is a keyword used to create a package followed by packagename.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71500" y="1214438"/>
            <a:ext cx="4495800" cy="590550"/>
          </a:xfrm>
          <a:prstGeom prst="rect">
            <a:avLst/>
          </a:prstGeom>
          <a:solidFill>
            <a:srgbClr val="4F81BD"/>
          </a:solidFill>
          <a:ln w="12600">
            <a:solidFill>
              <a:srgbClr val="DDDDDD"/>
            </a:solidFill>
            <a:miter lim="800000"/>
            <a:headEnd/>
            <a:tailEnd/>
          </a:ln>
          <a:effectLst>
            <a:outerShdw dist="38160" dir="5400000" algn="ctr" rotWithShape="0">
              <a:srgbClr val="000000">
                <a:alpha val="40033"/>
              </a:srgbClr>
            </a:outerShdw>
          </a:effectLst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>
                <a:solidFill>
                  <a:srgbClr val="FFFFFF"/>
                </a:solidFill>
                <a:cs typeface="Courier New" pitchFamily="49" charset="0"/>
              </a:rPr>
              <a:t>Syntax to create a package: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00063" y="3786188"/>
            <a:ext cx="8116887" cy="12700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package1.package2;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Here package1 is a package, which contains a sub-package named package2.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0063" y="3071813"/>
            <a:ext cx="5859462" cy="590550"/>
          </a:xfrm>
          <a:prstGeom prst="rect">
            <a:avLst/>
          </a:prstGeom>
          <a:solidFill>
            <a:srgbClr val="4F81BD"/>
          </a:solidFill>
          <a:ln w="12600">
            <a:solidFill>
              <a:srgbClr val="DDDDDD"/>
            </a:solidFill>
            <a:miter lim="800000"/>
            <a:headEnd/>
            <a:tailEnd/>
          </a:ln>
          <a:effectLst>
            <a:outerShdw dist="38160" dir="5400000" algn="ctr" rotWithShape="0">
              <a:srgbClr val="000000">
                <a:alpha val="40033"/>
              </a:srgbClr>
            </a:outerShdw>
          </a:effectLst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FFFFFF"/>
                </a:solidFill>
                <a:cs typeface="Courier New" pitchFamily="49" charset="0"/>
              </a:rPr>
              <a:t>Syntax to create a sub-package: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625" y="5000625"/>
            <a:ext cx="8258175" cy="1295400"/>
            <a:chOff x="361" y="3285"/>
            <a:chExt cx="5202" cy="816"/>
          </a:xfrm>
        </p:grpSpPr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361" y="3600"/>
              <a:ext cx="5202" cy="501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0000" tIns="91440" rIns="90000" bIns="91440" anchor="b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The package statement must be the first line in the source file.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405" y="3285"/>
              <a:ext cx="721" cy="251"/>
            </a:xfrm>
            <a:prstGeom prst="rect">
              <a:avLst/>
            </a:prstGeom>
            <a:solidFill>
              <a:srgbClr val="C0504D"/>
            </a:solidFill>
            <a:ln w="12600">
              <a:solidFill>
                <a:srgbClr val="DDDDDD"/>
              </a:solidFill>
              <a:miter lim="800000"/>
              <a:headEnd/>
              <a:tailEnd/>
            </a:ln>
            <a:effectLst>
              <a:outerShdw dist="38160" dir="5400000" algn="ctr" rotWithShape="0">
                <a:srgbClr val="000000">
                  <a:alpha val="40033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2000" dirty="0">
                  <a:solidFill>
                    <a:srgbClr val="FFFFFF"/>
                  </a:solidFill>
                  <a:cs typeface="Courier New" pitchFamily="49" charset="0"/>
                </a:rPr>
                <a:t>Note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0" y="96838"/>
            <a:ext cx="8229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0" y="681038"/>
            <a:ext cx="6611938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404040"/>
                </a:solidFill>
              </a:rPr>
              <a:t>Program to demonstrate packages: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09625" y="3527425"/>
            <a:ext cx="7524750" cy="27813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How to compile the above program:</a:t>
            </a:r>
          </a:p>
          <a:p>
            <a:pPr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buClr>
                <a:srgbClr val="292929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javac -d . HelloWorld.java</a:t>
            </a:r>
          </a:p>
          <a:p>
            <a:pPr algn="just">
              <a:buClr>
                <a:srgbClr val="292929"/>
              </a:buClr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buClr>
                <a:srgbClr val="292929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“-d” stands for “directory“ which explains the compiler the location where the class files should be created.</a:t>
            </a:r>
          </a:p>
          <a:p>
            <a:pPr algn="just">
              <a:buClr>
                <a:srgbClr val="292929"/>
              </a:buClr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buClr>
                <a:srgbClr val="292929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.(dot) stands for the current directory.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806450" y="1285875"/>
            <a:ext cx="7531100" cy="2228850"/>
          </a:xfrm>
          <a:prstGeom prst="rect">
            <a:avLst/>
          </a:prstGeom>
          <a:noFill/>
          <a:ln w="9360">
            <a:solidFill>
              <a:srgbClr val="59595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20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mypackage</a:t>
            </a: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20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("Hello World");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0" y="130175"/>
            <a:ext cx="8732838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681038"/>
            <a:ext cx="8504238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404040"/>
                </a:solidFill>
              </a:rPr>
              <a:t>What happens when we use package statement?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7063" y="1341438"/>
            <a:ext cx="7605712" cy="1136650"/>
            <a:chOff x="395" y="845"/>
            <a:chExt cx="4791" cy="716"/>
          </a:xfrm>
        </p:grpSpPr>
        <p:sp>
          <p:nvSpPr>
            <p:cNvPr id="16393" name="Text Box 4"/>
            <p:cNvSpPr txBox="1">
              <a:spLocks noChangeArrowheads="1"/>
            </p:cNvSpPr>
            <p:nvPr/>
          </p:nvSpPr>
          <p:spPr bwMode="auto">
            <a:xfrm>
              <a:off x="395" y="845"/>
              <a:ext cx="4792" cy="711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When we use a package statement, the underlying operating system will create a directory  with the same name of the package.</a:t>
              </a:r>
            </a:p>
          </p:txBody>
        </p:sp>
        <p:sp>
          <p:nvSpPr>
            <p:cNvPr id="16394" name="AutoShape 5"/>
            <p:cNvSpPr>
              <a:spLocks noChangeArrowheads="1"/>
            </p:cNvSpPr>
            <p:nvPr/>
          </p:nvSpPr>
          <p:spPr bwMode="auto">
            <a:xfrm rot="5400000">
              <a:off x="134" y="1119"/>
              <a:ext cx="714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27063" y="2825750"/>
            <a:ext cx="7600950" cy="1138238"/>
            <a:chOff x="395" y="1780"/>
            <a:chExt cx="4788" cy="717"/>
          </a:xfrm>
        </p:grpSpPr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395" y="1780"/>
              <a:ext cx="4789" cy="712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As a programmer we should make sure that the </a:t>
              </a:r>
              <a:r>
                <a:rPr lang="en-US" sz="2000" b="0">
                  <a:solidFill>
                    <a:srgbClr val="000000"/>
                  </a:solidFill>
                  <a:cs typeface="Courier New" pitchFamily="49" charset="0"/>
                </a:rPr>
                <a:t>.class</a:t>
              </a: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 files should be compiled to the same package directory.</a:t>
              </a:r>
            </a:p>
          </p:txBody>
        </p:sp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 rot="5400000">
              <a:off x="133" y="2055"/>
              <a:ext cx="715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22300" y="4337050"/>
            <a:ext cx="7602538" cy="199866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Make sure that you set the CLASSPATH to the directory where the .class files are located. 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After setting the classpath, we can run our programs as follows: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 packagename.classname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0" y="130175"/>
            <a:ext cx="8732838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>
                <a:solidFill>
                  <a:srgbClr val="3B4A1E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0" y="681038"/>
            <a:ext cx="8504238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404040"/>
                </a:solidFill>
              </a:rPr>
              <a:t>Using Packages ?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04813" y="1579563"/>
            <a:ext cx="8269287" cy="8763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Import statement is used to get access to the classes present in packages.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95288" y="3186113"/>
            <a:ext cx="8264525" cy="27178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Syntax: </a:t>
            </a: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packagename.Classname</a:t>
            </a: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While importing the packages we need to mention the fully qualified package name as above.</a:t>
            </a:r>
            <a:br>
              <a:rPr lang="en-US" sz="2000" dirty="0">
                <a:solidFill>
                  <a:srgbClr val="000000"/>
                </a:solidFill>
                <a:cs typeface="Courier New" pitchFamily="49" charset="0"/>
              </a:rPr>
            </a:br>
            <a:endParaRPr lang="en-US" sz="2000" dirty="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Example: </a:t>
            </a: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java.lang.Integer</a:t>
            </a: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98463" y="2898775"/>
            <a:ext cx="5100637" cy="590550"/>
          </a:xfrm>
          <a:prstGeom prst="rect">
            <a:avLst/>
          </a:prstGeom>
          <a:solidFill>
            <a:srgbClr val="4F81BD"/>
          </a:solidFill>
          <a:ln w="12600">
            <a:solidFill>
              <a:srgbClr val="DDDDDD"/>
            </a:solidFill>
            <a:miter lim="800000"/>
            <a:headEnd/>
            <a:tailEnd/>
          </a:ln>
          <a:effectLst>
            <a:outerShdw dist="38160" dir="5400000" algn="ctr" rotWithShape="0">
              <a:srgbClr val="000000">
                <a:alpha val="40033"/>
              </a:srgbClr>
            </a:outerShdw>
          </a:effectLst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>
                <a:solidFill>
                  <a:srgbClr val="FFFFFF"/>
                </a:solidFill>
                <a:cs typeface="Courier New" pitchFamily="49" charset="0"/>
              </a:rPr>
              <a:t>Importing a Single Package Member: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1024</Words>
  <Application>Microsoft Office PowerPoint</Application>
  <PresentationFormat>On-screen Show (4:3)</PresentationFormat>
  <Paragraphs>231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KRISHNAKUMAR</dc:creator>
  <cp:lastModifiedBy>KRISHNAKUMAR</cp:lastModifiedBy>
  <cp:revision>4</cp:revision>
  <dcterms:created xsi:type="dcterms:W3CDTF">2015-10-09T07:47:49Z</dcterms:created>
  <dcterms:modified xsi:type="dcterms:W3CDTF">2015-10-09T08:11:57Z</dcterms:modified>
</cp:coreProperties>
</file>