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6" r:id="rId4"/>
    <p:sldId id="268" r:id="rId5"/>
    <p:sldId id="269" r:id="rId6"/>
    <p:sldId id="258" r:id="rId7"/>
    <p:sldId id="260" r:id="rId8"/>
    <p:sldId id="261" r:id="rId9"/>
    <p:sldId id="262" r:id="rId10"/>
    <p:sldId id="263" r:id="rId11"/>
    <p:sldId id="264" r:id="rId12"/>
    <p:sldId id="265" r:id="rId13"/>
    <p:sldId id="270" r:id="rId14"/>
    <p:sldId id="271" r:id="rId15"/>
    <p:sldId id="267" r:id="rId16"/>
    <p:sldId id="272"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5622" autoAdjust="0"/>
    <p:restoredTop sz="27240" autoAdjust="0"/>
  </p:normalViewPr>
  <p:slideViewPr>
    <p:cSldViewPr>
      <p:cViewPr varScale="1">
        <p:scale>
          <a:sx n="118" d="100"/>
          <a:sy n="118" d="100"/>
        </p:scale>
        <p:origin x="-274"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590AE500-968A-4256-8AE7-6F147B2D2D25}" type="datetimeFigureOut">
              <a:rPr lang="en-US" smtClean="0"/>
              <a:pPr/>
              <a:t>12/9/2020</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09479F11-1FE8-4B09-8B5B-044EF7B05B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AE500-968A-4256-8AE7-6F147B2D2D25}"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79F11-1FE8-4B09-8B5B-044EF7B05B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590AE500-968A-4256-8AE7-6F147B2D2D25}" type="datetimeFigureOut">
              <a:rPr lang="en-US" smtClean="0"/>
              <a:pPr/>
              <a:t>12/9/2020</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09479F11-1FE8-4B09-8B5B-044EF7B05B8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0AE500-968A-4256-8AE7-6F147B2D2D25}"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9479F11-1FE8-4B09-8B5B-044EF7B05B88}"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90AE500-968A-4256-8AE7-6F147B2D2D25}" type="datetimeFigureOut">
              <a:rPr lang="en-US" smtClean="0"/>
              <a:pPr/>
              <a:t>12/9/2020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09479F11-1FE8-4B09-8B5B-044EF7B05B8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90AE500-968A-4256-8AE7-6F147B2D2D25}" type="datetimeFigureOut">
              <a:rPr lang="en-US" smtClean="0"/>
              <a:pPr/>
              <a:t>12/9/2020</a:t>
            </a:fld>
            <a:endParaRPr lang="en-US"/>
          </a:p>
        </p:txBody>
      </p:sp>
      <p:sp>
        <p:nvSpPr>
          <p:cNvPr id="10" name="Slide Number Placeholder 9"/>
          <p:cNvSpPr>
            <a:spLocks noGrp="1"/>
          </p:cNvSpPr>
          <p:nvPr>
            <p:ph type="sldNum" sz="quarter" idx="16"/>
          </p:nvPr>
        </p:nvSpPr>
        <p:spPr/>
        <p:txBody>
          <a:bodyPr rtlCol="0"/>
          <a:lstStyle/>
          <a:p>
            <a:fld id="{09479F11-1FE8-4B09-8B5B-044EF7B05B8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90AE500-968A-4256-8AE7-6F147B2D2D25}" type="datetimeFigureOut">
              <a:rPr lang="en-US" smtClean="0"/>
              <a:pPr/>
              <a:t>12/9/2020</a:t>
            </a:fld>
            <a:endParaRPr lang="en-US"/>
          </a:p>
        </p:txBody>
      </p:sp>
      <p:sp>
        <p:nvSpPr>
          <p:cNvPr id="12" name="Slide Number Placeholder 11"/>
          <p:cNvSpPr>
            <a:spLocks noGrp="1"/>
          </p:cNvSpPr>
          <p:nvPr>
            <p:ph type="sldNum" sz="quarter" idx="16"/>
          </p:nvPr>
        </p:nvSpPr>
        <p:spPr/>
        <p:txBody>
          <a:bodyPr rtlCol="0"/>
          <a:lstStyle/>
          <a:p>
            <a:fld id="{09479F11-1FE8-4B09-8B5B-044EF7B05B8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0AE500-968A-4256-8AE7-6F147B2D2D25}"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9479F11-1FE8-4B09-8B5B-044EF7B05B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E500-968A-4256-8AE7-6F147B2D2D25}"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09479F11-1FE8-4B09-8B5B-044EF7B05B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90AE500-968A-4256-8AE7-6F147B2D2D25}"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9479F11-1FE8-4B09-8B5B-044EF7B05B88}"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590AE500-968A-4256-8AE7-6F147B2D2D25}" type="datetimeFigureOut">
              <a:rPr lang="en-US" smtClean="0"/>
              <a:pPr/>
              <a:t>12/9/2020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09479F11-1FE8-4B09-8B5B-044EF7B05B88}"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590AE500-968A-4256-8AE7-6F147B2D2D25}" type="datetimeFigureOut">
              <a:rPr lang="en-US" smtClean="0"/>
              <a:pPr/>
              <a:t>12/9/2020</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9479F11-1FE8-4B09-8B5B-044EF7B05B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r>
              <a:rPr lang="en-US" dirty="0" smtClean="0"/>
              <a:t>Driver Drowsiness Detection System</a:t>
            </a:r>
            <a:endParaRPr lang="en-US" dirty="0"/>
          </a:p>
        </p:txBody>
      </p:sp>
      <p:sp>
        <p:nvSpPr>
          <p:cNvPr id="2" name="Content Placeholder 1"/>
          <p:cNvSpPr>
            <a:spLocks noGrp="1"/>
          </p:cNvSpPr>
          <p:nvPr>
            <p:ph sz="quarter" idx="2"/>
          </p:nvPr>
        </p:nvSpPr>
        <p:spPr/>
        <p:txBody>
          <a:bodyPr>
            <a:normAutofit/>
          </a:bodyPr>
          <a:lstStyle/>
          <a:p>
            <a:endParaRPr lang="en-IN" dirty="0"/>
          </a:p>
          <a:p>
            <a:pPr marL="0" indent="0">
              <a:buNone/>
            </a:pPr>
            <a:r>
              <a:rPr lang="en-IN" dirty="0"/>
              <a:t> </a:t>
            </a:r>
            <a:r>
              <a:rPr lang="en-IN" b="1" dirty="0"/>
              <a:t>Submitted by: </a:t>
            </a:r>
            <a:r>
              <a:rPr lang="en-IN" b="1" dirty="0" smtClean="0"/>
              <a:t>		</a:t>
            </a:r>
            <a:r>
              <a:rPr lang="en-IN" dirty="0" smtClean="0"/>
              <a:t> </a:t>
            </a:r>
            <a:r>
              <a:rPr lang="en-IN" sz="1600" dirty="0" smtClean="0"/>
              <a:t>Vivek Kumar Singh (181500819</a:t>
            </a:r>
            <a:r>
              <a:rPr lang="en-IN" sz="1600" b="1" dirty="0" smtClean="0"/>
              <a:t>)</a:t>
            </a:r>
            <a:r>
              <a:rPr lang="en-IN" sz="1600" dirty="0" smtClean="0"/>
              <a:t>	</a:t>
            </a:r>
            <a:endParaRPr lang="en-IN" sz="1600" b="1" dirty="0" smtClean="0"/>
          </a:p>
          <a:p>
            <a:pPr marL="0" indent="0">
              <a:buNone/>
            </a:pPr>
            <a:r>
              <a:rPr lang="en-IN" sz="1600" b="1" dirty="0" smtClean="0"/>
              <a:t>  </a:t>
            </a:r>
            <a:r>
              <a:rPr lang="en-IN" sz="1600" dirty="0" smtClean="0"/>
              <a:t>Jitendra </a:t>
            </a:r>
            <a:r>
              <a:rPr lang="en-IN" sz="1600" dirty="0"/>
              <a:t>Parmar (181500299) </a:t>
            </a:r>
            <a:endParaRPr lang="en-IN" sz="1600" dirty="0" smtClean="0"/>
          </a:p>
          <a:p>
            <a:pPr marL="0" indent="0">
              <a:buNone/>
            </a:pPr>
            <a:r>
              <a:rPr lang="en-IN" sz="1600" dirty="0" smtClean="0"/>
              <a:t> Abhishek </a:t>
            </a:r>
            <a:r>
              <a:rPr lang="en-IN" sz="1600" dirty="0"/>
              <a:t>Gupta (181500016) </a:t>
            </a:r>
          </a:p>
        </p:txBody>
      </p:sp>
      <p:sp>
        <p:nvSpPr>
          <p:cNvPr id="5" name="Content Placeholder 4"/>
          <p:cNvSpPr>
            <a:spLocks noGrp="1"/>
          </p:cNvSpPr>
          <p:nvPr>
            <p:ph sz="quarter" idx="4"/>
          </p:nvPr>
        </p:nvSpPr>
        <p:spPr/>
        <p:txBody>
          <a:bodyPr/>
          <a:lstStyle/>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r>
              <a:rPr lang="en-IN" sz="2400" b="1" dirty="0" smtClean="0"/>
              <a:t>Submitted </a:t>
            </a:r>
            <a:r>
              <a:rPr lang="en-IN" sz="2400" b="1" dirty="0"/>
              <a:t>to: </a:t>
            </a:r>
          </a:p>
          <a:p>
            <a:pPr marL="0" indent="0">
              <a:buNone/>
            </a:pPr>
            <a:r>
              <a:rPr lang="en-IN" sz="1800" b="1" dirty="0" smtClean="0"/>
              <a:t>   </a:t>
            </a:r>
            <a:r>
              <a:rPr lang="en-IN" sz="1800" b="1" dirty="0" err="1" smtClean="0"/>
              <a:t>Priya</a:t>
            </a:r>
            <a:r>
              <a:rPr lang="en-IN" sz="1800" b="1" dirty="0" smtClean="0"/>
              <a:t> </a:t>
            </a:r>
            <a:r>
              <a:rPr lang="en-IN" sz="1800" b="1" dirty="0"/>
              <a:t>Agarwal</a:t>
            </a:r>
            <a:endParaRPr lang="en-IN" sz="1800" dirty="0"/>
          </a:p>
        </p:txBody>
      </p:sp>
      <p:sp>
        <p:nvSpPr>
          <p:cNvPr id="3" name="Text Placeholder 2"/>
          <p:cNvSpPr>
            <a:spLocks noGrp="1"/>
          </p:cNvSpPr>
          <p:nvPr>
            <p:ph type="body" sz="quarter" idx="1"/>
          </p:nvPr>
        </p:nvSpPr>
        <p:spPr/>
        <p:txBody>
          <a:bodyPr/>
          <a:lstStyle/>
          <a:p>
            <a:r>
              <a:rPr lang="en-IN" dirty="0"/>
              <a:t> </a:t>
            </a:r>
          </a:p>
        </p:txBody>
      </p:sp>
      <p:sp>
        <p:nvSpPr>
          <p:cNvPr id="4" name="Text Placeholder 3"/>
          <p:cNvSpPr>
            <a:spLocks noGrp="1"/>
          </p:cNvSpPr>
          <p:nvPr>
            <p:ph type="body" sz="quarter" idx="3"/>
          </p:nvPr>
        </p:nvSpPr>
        <p:spPr/>
        <p:txBody>
          <a:bodyPr/>
          <a:lstStyle/>
          <a:p>
            <a:r>
              <a:rPr lang="en-IN"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sz="2000" b="1" dirty="0" smtClean="0"/>
              <a:t>2. shape_predictor_68_face_landmarks.dat : </a:t>
            </a:r>
            <a:r>
              <a:rPr lang="en-US" sz="2000" dirty="0" smtClean="0"/>
              <a:t>It‘s a landmark’s facial detector with pre-trained models, the </a:t>
            </a:r>
            <a:r>
              <a:rPr lang="en-US" sz="2000" dirty="0" err="1" smtClean="0"/>
              <a:t>dlib</a:t>
            </a:r>
            <a:r>
              <a:rPr lang="en-US" sz="2000" dirty="0" smtClean="0"/>
              <a:t> is used to estimate the location of 68 coordinates (x, y) that map the facial points on a person’s face like image below.</a:t>
            </a:r>
          </a:p>
          <a:p>
            <a:endParaRPr lang="en-US" sz="2000" dirty="0" smtClean="0"/>
          </a:p>
          <a:p>
            <a:pPr>
              <a:buNone/>
            </a:pPr>
            <a:r>
              <a:rPr lang="en-US" dirty="0" smtClean="0"/>
              <a:t/>
            </a:r>
            <a:br>
              <a:rPr lang="en-US" dirty="0" smtClean="0"/>
            </a:b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1071538" y="1200150"/>
            <a:ext cx="6858047" cy="38004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Eye Aspect Ratio</a:t>
            </a:r>
            <a:endParaRPr lang="en-US" dirty="0"/>
          </a:p>
        </p:txBody>
      </p:sp>
      <p:sp>
        <p:nvSpPr>
          <p:cNvPr id="3" name="Content Placeholder 2"/>
          <p:cNvSpPr>
            <a:spLocks noGrp="1"/>
          </p:cNvSpPr>
          <p:nvPr>
            <p:ph sz="quarter" idx="1"/>
          </p:nvPr>
        </p:nvSpPr>
        <p:spPr/>
        <p:txBody>
          <a:bodyPr>
            <a:normAutofit fontScale="77500" lnSpcReduction="20000"/>
          </a:bodyPr>
          <a:lstStyle/>
          <a:p>
            <a:r>
              <a:rPr lang="en-IN" sz="2000" dirty="0" smtClean="0"/>
              <a:t>Eye blinks can be detected by referencing significant facial landmarks.</a:t>
            </a:r>
            <a:r>
              <a:rPr lang="en-US" sz="2000" dirty="0" smtClean="0"/>
              <a:t> For eye blinks we need to pay attention to points that describe the eyes.</a:t>
            </a:r>
          </a:p>
          <a:p>
            <a:r>
              <a:rPr lang="en-IN" sz="2000" dirty="0" smtClean="0"/>
              <a:t>Based on given fig. The EAR can be defined below equation</a:t>
            </a:r>
          </a:p>
          <a:p>
            <a:endParaRPr lang="en-IN" sz="2000" dirty="0" smtClean="0"/>
          </a:p>
          <a:p>
            <a:endParaRPr lang="en-IN" sz="2000" dirty="0" smtClean="0"/>
          </a:p>
          <a:p>
            <a:pPr>
              <a:buNone/>
            </a:pPr>
            <a:endParaRPr lang="en-IN" sz="2000" dirty="0" smtClean="0"/>
          </a:p>
          <a:p>
            <a:pPr>
              <a:buNone/>
            </a:pPr>
            <a:endParaRPr lang="en-IN" sz="2000" dirty="0" smtClean="0"/>
          </a:p>
          <a:p>
            <a:pPr>
              <a:buNone/>
            </a:pPr>
            <a:r>
              <a:rPr lang="en-IN" sz="2000" dirty="0" smtClean="0"/>
              <a:t>				                                     </a:t>
            </a:r>
          </a:p>
          <a:p>
            <a:pPr>
              <a:buNone/>
            </a:pPr>
            <a:r>
              <a:rPr lang="en-IN" sz="2000" dirty="0" smtClean="0"/>
              <a:t>		</a:t>
            </a:r>
          </a:p>
          <a:p>
            <a:pPr>
              <a:buNone/>
            </a:pPr>
            <a:r>
              <a:rPr lang="en-IN" sz="2000" dirty="0" smtClean="0"/>
              <a:t>			</a:t>
            </a:r>
          </a:p>
          <a:p>
            <a:pPr>
              <a:buNone/>
            </a:pPr>
            <a:r>
              <a:rPr lang="en-IN" sz="2000" dirty="0" smtClean="0"/>
              <a:t>			</a:t>
            </a:r>
          </a:p>
          <a:p>
            <a:pPr>
              <a:buNone/>
            </a:pPr>
            <a:r>
              <a:rPr lang="en-IN" sz="2000" dirty="0" smtClean="0"/>
              <a:t>			</a:t>
            </a:r>
          </a:p>
        </p:txBody>
      </p:sp>
      <p:pic>
        <p:nvPicPr>
          <p:cNvPr id="6" name="Picture 3"/>
          <p:cNvPicPr>
            <a:picLocks noChangeAspect="1" noChangeArrowheads="1"/>
          </p:cNvPicPr>
          <p:nvPr/>
        </p:nvPicPr>
        <p:blipFill>
          <a:blip r:embed="rId2"/>
          <a:srcRect/>
          <a:stretch>
            <a:fillRect/>
          </a:stretch>
        </p:blipFill>
        <p:spPr bwMode="auto">
          <a:xfrm>
            <a:off x="2786050" y="2285998"/>
            <a:ext cx="3066312" cy="1143008"/>
          </a:xfrm>
          <a:prstGeom prst="rect">
            <a:avLst/>
          </a:prstGeom>
          <a:noFill/>
          <a:ln w="9525">
            <a:noFill/>
            <a:miter lim="800000"/>
            <a:headEnd/>
            <a:tailEnd/>
          </a:ln>
          <a:effectLst/>
        </p:spPr>
      </p:pic>
      <p:pic>
        <p:nvPicPr>
          <p:cNvPr id="9" name="Picture 4"/>
          <p:cNvPicPr>
            <a:picLocks noChangeAspect="1" noChangeArrowheads="1"/>
          </p:cNvPicPr>
          <p:nvPr/>
        </p:nvPicPr>
        <p:blipFill>
          <a:blip r:embed="rId3"/>
          <a:srcRect/>
          <a:stretch>
            <a:fillRect/>
          </a:stretch>
        </p:blipFill>
        <p:spPr bwMode="auto">
          <a:xfrm>
            <a:off x="2285984" y="3786196"/>
            <a:ext cx="3857652" cy="4191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a:t>
            </a:r>
            <a:endParaRPr lang="en-US" dirty="0"/>
          </a:p>
        </p:txBody>
      </p:sp>
      <p:sp>
        <p:nvSpPr>
          <p:cNvPr id="3" name="Content Placeholder 2"/>
          <p:cNvSpPr>
            <a:spLocks noGrp="1"/>
          </p:cNvSpPr>
          <p:nvPr>
            <p:ph sz="quarter" idx="1"/>
          </p:nvPr>
        </p:nvSpPr>
        <p:spPr/>
        <p:txBody>
          <a:bodyPr>
            <a:normAutofit/>
          </a:bodyPr>
          <a:lstStyle/>
          <a:p>
            <a:r>
              <a:rPr lang="en-US" sz="2000" dirty="0" smtClean="0"/>
              <a:t>In our program we used </a:t>
            </a:r>
            <a:r>
              <a:rPr lang="en-US" sz="2000" dirty="0" err="1" smtClean="0"/>
              <a:t>Dlib</a:t>
            </a:r>
            <a:r>
              <a:rPr lang="en-US" sz="2000" dirty="0" smtClean="0"/>
              <a:t>, a pre-trained program trained on the dataset to detect human faces using the pre-defined 68 landmarks.</a:t>
            </a:r>
          </a:p>
          <a:p>
            <a:r>
              <a:rPr lang="en-US" sz="2000" dirty="0" smtClean="0"/>
              <a:t>After passing our video feed to the </a:t>
            </a:r>
            <a:r>
              <a:rPr lang="en-US" sz="2000" dirty="0" err="1" smtClean="0"/>
              <a:t>dlib</a:t>
            </a:r>
            <a:r>
              <a:rPr lang="en-US" sz="2000" dirty="0" smtClean="0"/>
              <a:t> frame by frame, we are able to </a:t>
            </a:r>
            <a:r>
              <a:rPr lang="en-US" sz="2000" dirty="0" err="1" smtClean="0"/>
              <a:t>to</a:t>
            </a:r>
            <a:r>
              <a:rPr lang="en-US" sz="2000" dirty="0" smtClean="0"/>
              <a:t> detect left eye and right eye features of the face.</a:t>
            </a:r>
          </a:p>
          <a:p>
            <a:r>
              <a:rPr lang="en-US" sz="2000" dirty="0" smtClean="0"/>
              <a:t>Now, we drew contours around it using </a:t>
            </a:r>
            <a:r>
              <a:rPr lang="en-US" sz="2000" dirty="0" err="1" smtClean="0"/>
              <a:t>OpenCV</a:t>
            </a:r>
            <a:r>
              <a:rPr lang="en-US" sz="2000" dirty="0" smtClean="0"/>
              <a:t>.</a:t>
            </a:r>
          </a:p>
          <a:p>
            <a:r>
              <a:rPr lang="en-US" sz="2000" dirty="0" smtClean="0"/>
              <a:t>Using </a:t>
            </a:r>
            <a:r>
              <a:rPr lang="en-US" sz="2000" dirty="0" err="1" smtClean="0"/>
              <a:t>Scipy’s</a:t>
            </a:r>
            <a:r>
              <a:rPr lang="en-US" sz="2000" dirty="0" smtClean="0"/>
              <a:t> Euclidean function, we calculated sum of both eyes’ aspect ratio which is the sum of 2 distinct vertical distances between the eyelids divided by its horizontal distance.</a:t>
            </a:r>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a:t>
            </a:r>
            <a:endParaRPr lang="en-US" dirty="0"/>
          </a:p>
        </p:txBody>
      </p:sp>
      <p:sp>
        <p:nvSpPr>
          <p:cNvPr id="3" name="Content Placeholder 2"/>
          <p:cNvSpPr>
            <a:spLocks noGrp="1"/>
          </p:cNvSpPr>
          <p:nvPr>
            <p:ph sz="quarter" idx="1"/>
          </p:nvPr>
        </p:nvSpPr>
        <p:spPr/>
        <p:txBody>
          <a:bodyPr/>
          <a:lstStyle/>
          <a:p>
            <a:pPr lvl="7"/>
            <a:endParaRPr lang="en-US" sz="900" dirty="0" smtClean="0"/>
          </a:p>
          <a:p>
            <a:endParaRPr lang="en-US" sz="2000" dirty="0" smtClean="0"/>
          </a:p>
          <a:p>
            <a:endParaRPr lang="en-US" sz="2000" dirty="0" smtClean="0"/>
          </a:p>
          <a:p>
            <a:endParaRPr lang="en-US" sz="2000" dirty="0" smtClean="0"/>
          </a:p>
          <a:p>
            <a:endParaRPr lang="en-US" sz="2000" dirty="0" smtClean="0"/>
          </a:p>
          <a:p>
            <a:r>
              <a:rPr lang="en-US" sz="2000" dirty="0" smtClean="0"/>
              <a:t>Now we check if the aspect ratio value is less than 0.25 (0.25 was chosen as a base case after some tests). If it is less an alarm is sounded and user is warned</a:t>
            </a:r>
          </a:p>
          <a:p>
            <a:endParaRPr lang="en-US" dirty="0" smtClean="0"/>
          </a:p>
          <a:p>
            <a:pPr>
              <a:buNone/>
            </a:pPr>
            <a:endParaRPr lang="en-US" dirty="0"/>
          </a:p>
        </p:txBody>
      </p:sp>
      <p:pic>
        <p:nvPicPr>
          <p:cNvPr id="5" name="Picture 4"/>
          <p:cNvPicPr/>
          <p:nvPr/>
        </p:nvPicPr>
        <p:blipFill>
          <a:blip r:embed="rId2"/>
          <a:srcRect/>
          <a:stretch>
            <a:fillRect/>
          </a:stretch>
        </p:blipFill>
        <p:spPr bwMode="auto">
          <a:xfrm>
            <a:off x="2071670" y="1142990"/>
            <a:ext cx="4409017" cy="150019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Block Diagram</a:t>
            </a:r>
            <a:endParaRPr lang="en-US" dirty="0"/>
          </a:p>
        </p:txBody>
      </p:sp>
      <p:sp>
        <p:nvSpPr>
          <p:cNvPr id="3" name="Content Placeholder 2"/>
          <p:cNvSpPr>
            <a:spLocks noGrp="1"/>
          </p:cNvSpPr>
          <p:nvPr>
            <p:ph sz="quarter" idx="1"/>
          </p:nvPr>
        </p:nvSpPr>
        <p:spPr/>
        <p:txBody>
          <a:bodyPr/>
          <a:lstStyle/>
          <a:p>
            <a:pPr>
              <a:buNone/>
            </a:pPr>
            <a:r>
              <a:rPr lang="en-IN" dirty="0" smtClean="0"/>
              <a:t>				</a:t>
            </a:r>
            <a:endParaRPr lang="en-US" dirty="0"/>
          </a:p>
        </p:txBody>
      </p:sp>
      <p:pic>
        <p:nvPicPr>
          <p:cNvPr id="4" name="Picture 3"/>
          <p:cNvPicPr/>
          <p:nvPr/>
        </p:nvPicPr>
        <p:blipFill>
          <a:blip r:embed="rId2"/>
          <a:srcRect/>
          <a:stretch>
            <a:fillRect/>
          </a:stretch>
        </p:blipFill>
        <p:spPr bwMode="auto">
          <a:xfrm>
            <a:off x="1857356" y="1285866"/>
            <a:ext cx="3714776" cy="321471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IN" sz="6600" dirty="0" smtClean="0"/>
              <a:t>			</a:t>
            </a:r>
          </a:p>
          <a:p>
            <a:pPr>
              <a:buNone/>
            </a:pPr>
            <a:r>
              <a:rPr lang="en-IN" sz="6600" dirty="0" smtClean="0"/>
              <a:t>			</a:t>
            </a:r>
            <a:r>
              <a:rPr lang="en-IN" sz="7200" dirty="0" smtClean="0">
                <a:solidFill>
                  <a:srgbClr val="FF0000"/>
                </a:solidFill>
              </a:rPr>
              <a:t>THANK YOU</a:t>
            </a:r>
            <a:endParaRPr lang="en-US" sz="72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IN" dirty="0" smtClean="0"/>
              <a:t>Motivation</a:t>
            </a:r>
            <a:endParaRPr lang="en-US" dirty="0"/>
          </a:p>
        </p:txBody>
      </p:sp>
      <p:sp>
        <p:nvSpPr>
          <p:cNvPr id="10" name="Content Placeholder 9"/>
          <p:cNvSpPr>
            <a:spLocks noGrp="1"/>
          </p:cNvSpPr>
          <p:nvPr>
            <p:ph sz="quarter" idx="1"/>
          </p:nvPr>
        </p:nvSpPr>
        <p:spPr/>
        <p:txBody>
          <a:bodyPr>
            <a:normAutofit/>
          </a:bodyPr>
          <a:lstStyle/>
          <a:p>
            <a:pPr algn="just">
              <a:buNone/>
            </a:pPr>
            <a:r>
              <a:rPr lang="en-US" dirty="0" smtClean="0"/>
              <a:t>	</a:t>
            </a:r>
            <a:r>
              <a:rPr lang="en-US" sz="2000" dirty="0" smtClean="0"/>
              <a:t>According to the National Highway Traffic Safety Administration, every year about 100,000 police-reported crashes involve drowsy driving. These crashes result in more than 1,550 fatalities and 76,000 injuries. The real number may be much higher, however, as it is difficult to determine whether a driver was drowsy at the time of a crash. So, in order to make the driver aware before any such accident occurs, we have made this system. It predicts the eye and mouth landmarks in order to identify if a person is falling asleep, by checking if his eyes are closed or if he is yawning.</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Defination </a:t>
            </a:r>
            <a:endParaRPr lang="en-US" sz="4000" dirty="0"/>
          </a:p>
        </p:txBody>
      </p:sp>
      <p:sp>
        <p:nvSpPr>
          <p:cNvPr id="3" name="Content Placeholder 2"/>
          <p:cNvSpPr>
            <a:spLocks noGrp="1"/>
          </p:cNvSpPr>
          <p:nvPr>
            <p:ph sz="quarter" idx="1"/>
          </p:nvPr>
        </p:nvSpPr>
        <p:spPr/>
        <p:txBody>
          <a:bodyPr>
            <a:normAutofit/>
          </a:bodyPr>
          <a:lstStyle/>
          <a:p>
            <a:pPr>
              <a:buNone/>
            </a:pPr>
            <a:r>
              <a:rPr lang="en-US" sz="2000" dirty="0" smtClean="0"/>
              <a:t>	In the real time driver fatigue detection system it is required to slow down a vehicle automatically when fatigue level crosses a certain limit. Instead of threshold drowsiness level it is suggested to design a continuous scale driver fatigue detection system. It monitors the level of drowsiness continuously and when this level exceeds a certain value a signal is generated .</a:t>
            </a:r>
            <a:r>
              <a:rPr lang="en-US" sz="2000" b="1" dirty="0" smtClean="0"/>
              <a:t> </a:t>
            </a:r>
            <a:endParaRPr lang="en-US" sz="2000" dirty="0" smtClean="0"/>
          </a:p>
          <a:p>
            <a:pPr>
              <a:buNone/>
            </a:pPr>
            <a:r>
              <a:rPr lang="en-US" sz="2000" b="1" dirty="0" smtClean="0"/>
              <a:t> </a:t>
            </a:r>
            <a:endParaRPr lang="en-US" sz="2000" dirty="0" smtClean="0"/>
          </a:p>
          <a:p>
            <a:pPr>
              <a:buNone/>
            </a:pPr>
            <a:endParaRPr lang="en-US" sz="2000"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8"/>
            <a:ext cx="8153400" cy="742950"/>
          </a:xfrm>
        </p:spPr>
        <p:txBody>
          <a:bodyPr>
            <a:noAutofit/>
          </a:bodyPr>
          <a:lstStyle/>
          <a:p>
            <a:r>
              <a:rPr lang="en-US" sz="4000" dirty="0" smtClean="0"/>
              <a:t>Hardware and Software Requirements </a:t>
            </a:r>
            <a:endParaRPr lang="en-US" sz="4000" dirty="0"/>
          </a:p>
        </p:txBody>
      </p:sp>
      <p:sp>
        <p:nvSpPr>
          <p:cNvPr id="3" name="Content Placeholder 2"/>
          <p:cNvSpPr>
            <a:spLocks noGrp="1"/>
          </p:cNvSpPr>
          <p:nvPr>
            <p:ph sz="quarter" idx="1"/>
          </p:nvPr>
        </p:nvSpPr>
        <p:spPr/>
        <p:txBody>
          <a:bodyPr/>
          <a:lstStyle/>
          <a:p>
            <a:r>
              <a:rPr lang="en-US" dirty="0" smtClean="0"/>
              <a:t>Hardware :</a:t>
            </a:r>
          </a:p>
          <a:p>
            <a:pPr>
              <a:buNone/>
            </a:pPr>
            <a:r>
              <a:rPr lang="en-IN" sz="1600" dirty="0" smtClean="0">
                <a:sym typeface="Symbol"/>
              </a:rPr>
              <a:t>	</a:t>
            </a:r>
            <a:r>
              <a:rPr lang="en-US" sz="1600" dirty="0" smtClean="0">
                <a:sym typeface="Symbol"/>
              </a:rPr>
              <a:t></a:t>
            </a:r>
            <a:r>
              <a:rPr lang="en-US" sz="1600" dirty="0" smtClean="0"/>
              <a:t> Minimum 2GB RAM</a:t>
            </a:r>
          </a:p>
          <a:p>
            <a:pPr>
              <a:buNone/>
            </a:pPr>
            <a:r>
              <a:rPr lang="en-US" sz="1600" dirty="0" smtClean="0">
                <a:sym typeface="Symbol"/>
              </a:rPr>
              <a:t>	</a:t>
            </a:r>
            <a:r>
              <a:rPr lang="en-US" sz="1600" dirty="0" smtClean="0"/>
              <a:t>  i3 Processor</a:t>
            </a:r>
          </a:p>
          <a:p>
            <a:pPr>
              <a:buNone/>
            </a:pPr>
            <a:r>
              <a:rPr lang="en-US" sz="1600" dirty="0" smtClean="0">
                <a:sym typeface="Symbol"/>
              </a:rPr>
              <a:t>	</a:t>
            </a:r>
            <a:r>
              <a:rPr lang="en-US" sz="1600" dirty="0" smtClean="0"/>
              <a:t>  Laptop with basic Hardware</a:t>
            </a:r>
          </a:p>
          <a:p>
            <a:pPr>
              <a:buNone/>
            </a:pPr>
            <a:r>
              <a:rPr lang="en-US" sz="1600" dirty="0" smtClean="0">
                <a:sym typeface="Symbol"/>
              </a:rPr>
              <a:t>	</a:t>
            </a:r>
            <a:r>
              <a:rPr lang="en-US" sz="1600" dirty="0" smtClean="0"/>
              <a:t>  Webcam</a:t>
            </a:r>
          </a:p>
          <a:p>
            <a:pPr>
              <a:buFont typeface="Wingdings" pitchFamily="2" charset="2"/>
              <a:buChar char="q"/>
            </a:pPr>
            <a:endParaRPr lang="en-US" sz="1600" dirty="0" smtClean="0"/>
          </a:p>
          <a:p>
            <a:pPr>
              <a:buNone/>
            </a:pPr>
            <a:endParaRPr lang="en-US" dirty="0" smtClean="0"/>
          </a:p>
          <a:p>
            <a:pPr marL="514350" indent="-514350">
              <a:buFont typeface="Wingdings" pitchFamily="2" charset="2"/>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a:t>
            </a:r>
            <a:endParaRPr lang="en-US" dirty="0"/>
          </a:p>
        </p:txBody>
      </p:sp>
      <p:sp>
        <p:nvSpPr>
          <p:cNvPr id="3" name="Content Placeholder 2"/>
          <p:cNvSpPr>
            <a:spLocks noGrp="1"/>
          </p:cNvSpPr>
          <p:nvPr>
            <p:ph sz="quarter" idx="1"/>
          </p:nvPr>
        </p:nvSpPr>
        <p:spPr/>
        <p:txBody>
          <a:bodyPr/>
          <a:lstStyle/>
          <a:p>
            <a:pPr lvl="0"/>
            <a:r>
              <a:rPr lang="en-US" dirty="0" smtClean="0"/>
              <a:t>Software:</a:t>
            </a:r>
          </a:p>
          <a:p>
            <a:pPr>
              <a:buNone/>
            </a:pPr>
            <a:r>
              <a:rPr lang="en-US" sz="1800" dirty="0" smtClean="0">
                <a:sym typeface="Symbol"/>
              </a:rPr>
              <a:t></a:t>
            </a:r>
            <a:r>
              <a:rPr lang="en-US" sz="1800" dirty="0" smtClean="0"/>
              <a:t> Pycharm</a:t>
            </a:r>
          </a:p>
          <a:p>
            <a:pPr>
              <a:buNone/>
            </a:pPr>
            <a:r>
              <a:rPr lang="en-US" sz="1800" dirty="0" smtClean="0">
                <a:sym typeface="Symbol"/>
              </a:rPr>
              <a:t></a:t>
            </a:r>
            <a:r>
              <a:rPr lang="en-US" sz="1800" dirty="0" smtClean="0"/>
              <a:t>  Anaconda</a:t>
            </a:r>
          </a:p>
          <a:p>
            <a:pPr>
              <a:buNone/>
            </a:pPr>
            <a:r>
              <a:rPr lang="en-US" sz="1800" dirty="0" smtClean="0">
                <a:sym typeface="Symbol"/>
              </a:rPr>
              <a:t></a:t>
            </a:r>
            <a:r>
              <a:rPr lang="en-US" sz="1800" dirty="0" smtClean="0"/>
              <a:t>  Operating System(Window)</a:t>
            </a:r>
          </a:p>
          <a:p>
            <a:pPr>
              <a:buNone/>
            </a:pPr>
            <a:r>
              <a:rPr lang="en-US" sz="1800" dirty="0" smtClean="0">
                <a:sym typeface="Symbol"/>
              </a:rPr>
              <a:t></a:t>
            </a:r>
            <a:r>
              <a:rPr lang="en-US" sz="1800" dirty="0" smtClean="0"/>
              <a:t>  Programming Language</a:t>
            </a:r>
          </a:p>
          <a:p>
            <a:pPr>
              <a:buNone/>
            </a:pPr>
            <a:r>
              <a:rPr lang="en-US" sz="1800" dirty="0" smtClean="0"/>
              <a:t>		</a:t>
            </a:r>
            <a:r>
              <a:rPr lang="en-US" sz="1800" dirty="0" smtClean="0">
                <a:sym typeface="Symbol"/>
              </a:rPr>
              <a:t> </a:t>
            </a:r>
            <a:r>
              <a:rPr lang="en-US" sz="1800" dirty="0" smtClean="0"/>
              <a:t>Python with OpenCv</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Introduction</a:t>
            </a:r>
            <a:endParaRPr lang="en-US" dirty="0"/>
          </a:p>
        </p:txBody>
      </p:sp>
      <p:sp>
        <p:nvSpPr>
          <p:cNvPr id="3" name="Content Placeholder 2"/>
          <p:cNvSpPr>
            <a:spLocks noGrp="1"/>
          </p:cNvSpPr>
          <p:nvPr>
            <p:ph sz="quarter" idx="1"/>
          </p:nvPr>
        </p:nvSpPr>
        <p:spPr/>
        <p:txBody>
          <a:bodyPr>
            <a:normAutofit fontScale="25000" lnSpcReduction="20000"/>
          </a:bodyPr>
          <a:lstStyle/>
          <a:p>
            <a:pPr algn="just">
              <a:buNone/>
            </a:pPr>
            <a:r>
              <a:rPr lang="en-US" sz="8400" dirty="0" smtClean="0"/>
              <a:t>	</a:t>
            </a:r>
            <a:r>
              <a:rPr lang="en-US" sz="8000" dirty="0" smtClean="0"/>
              <a:t>Driver drowsiness detection is a car safety technology which prevents accidents when the driver is getting drowsy. Various studies have suggested that around 20% of all road accidents are fatigue-related, up to 50% on certain roads. Driver fatigue is a significant factor in a large number of vehicle accidents. Recent statistics estimate that annually 1,550 deaths and 76,000 injuries can be attributed to fatigue related crashes. </a:t>
            </a:r>
          </a:p>
          <a:p>
            <a:pPr algn="just">
              <a:buNone/>
            </a:pPr>
            <a:r>
              <a:rPr lang="en-US" sz="6200" dirty="0" smtClean="0"/>
              <a:t>	</a:t>
            </a:r>
            <a:r>
              <a:rPr lang="en-US" sz="8000" dirty="0" smtClean="0"/>
              <a:t>By monitoring the eyes, it is believed that the symptoms of driver fatigue can be detected early enough to avoid a car accident. Detection of fatigue involves the observation of eye movements and blink patterns in a sequence of images of a face.</a:t>
            </a:r>
          </a:p>
          <a:p>
            <a:pPr algn="just">
              <a:buNone/>
            </a:pPr>
            <a:endParaRPr lang="en-US" sz="8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open-</a:t>
            </a:r>
            <a:r>
              <a:rPr lang="en-IN" dirty="0" err="1" smtClean="0"/>
              <a:t>cv</a:t>
            </a:r>
            <a:r>
              <a:rPr lang="en-IN" dirty="0" smtClean="0"/>
              <a:t> ?</a:t>
            </a:r>
            <a:endParaRPr lang="en-US" dirty="0"/>
          </a:p>
        </p:txBody>
      </p:sp>
      <p:sp>
        <p:nvSpPr>
          <p:cNvPr id="3" name="Content Placeholder 2"/>
          <p:cNvSpPr>
            <a:spLocks noGrp="1"/>
          </p:cNvSpPr>
          <p:nvPr>
            <p:ph sz="quarter" idx="1"/>
          </p:nvPr>
        </p:nvSpPr>
        <p:spPr/>
        <p:txBody>
          <a:bodyPr/>
          <a:lstStyle/>
          <a:p>
            <a:r>
              <a:rPr lang="en-US" sz="2000" dirty="0" smtClean="0"/>
              <a:t>Computer vision is a field of study which encompasses on how computer see and understand digital images and videos.</a:t>
            </a:r>
          </a:p>
          <a:p>
            <a:r>
              <a:rPr lang="en-US" sz="2000" dirty="0" smtClean="0"/>
              <a:t>Computer vision involves seeing or sensing a visual stimulus, make sense of what it has seen and also extract complex information that could be used for other machine learning activities.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Computer Vision</a:t>
            </a:r>
            <a:endParaRPr lang="en-US" dirty="0"/>
          </a:p>
        </p:txBody>
      </p:sp>
      <p:sp>
        <p:nvSpPr>
          <p:cNvPr id="3" name="Content Placeholder 2"/>
          <p:cNvSpPr>
            <a:spLocks noGrp="1"/>
          </p:cNvSpPr>
          <p:nvPr>
            <p:ph sz="quarter" idx="1"/>
          </p:nvPr>
        </p:nvSpPr>
        <p:spPr/>
        <p:txBody>
          <a:bodyPr>
            <a:normAutofit/>
          </a:bodyPr>
          <a:lstStyle/>
          <a:p>
            <a:r>
              <a:rPr lang="en-US" sz="2000" dirty="0" smtClean="0"/>
              <a:t>There are some practical applications of computer vision:</a:t>
            </a:r>
          </a:p>
          <a:p>
            <a:pPr marL="777240" lvl="1" indent="-457200" algn="just">
              <a:buNone/>
            </a:pPr>
            <a:r>
              <a:rPr lang="en-IN" sz="1700" b="1" dirty="0" smtClean="0"/>
              <a:t>1.</a:t>
            </a:r>
            <a:r>
              <a:rPr lang="en-US" sz="1800" b="1" dirty="0" smtClean="0"/>
              <a:t>Facial Recognition - </a:t>
            </a:r>
            <a:r>
              <a:rPr lang="en-US" sz="1800" dirty="0" smtClean="0"/>
              <a:t>This is a very important application of computer vision </a:t>
            </a:r>
          </a:p>
          <a:p>
            <a:pPr marL="777240" lvl="1" indent="-457200" algn="just">
              <a:buNone/>
            </a:pPr>
            <a:r>
              <a:rPr lang="en-US" sz="1800" dirty="0" smtClean="0"/>
              <a:t>where electronics use facial recognition technology to basically validate the </a:t>
            </a:r>
          </a:p>
          <a:p>
            <a:pPr marL="777240" lvl="1" indent="-457200" algn="just">
              <a:buNone/>
            </a:pPr>
            <a:r>
              <a:rPr lang="en-US" sz="1800" dirty="0" smtClean="0"/>
              <a:t>identity of the user.</a:t>
            </a:r>
          </a:p>
          <a:p>
            <a:pPr marL="777240" lvl="1" indent="-457200" algn="just">
              <a:buNone/>
            </a:pPr>
            <a:r>
              <a:rPr lang="en-IN" sz="1700" b="1" dirty="0" smtClean="0"/>
              <a:t>2.</a:t>
            </a:r>
            <a:r>
              <a:rPr lang="en-US" sz="1800" b="1" dirty="0" smtClean="0"/>
              <a:t> Image Search and Object Recognition</a:t>
            </a:r>
            <a:r>
              <a:rPr lang="en-US" sz="1800" dirty="0" smtClean="0"/>
              <a:t> — Now we could search objects </a:t>
            </a:r>
          </a:p>
          <a:p>
            <a:pPr marL="777240" lvl="1" indent="-457200" algn="just">
              <a:buNone/>
            </a:pPr>
            <a:r>
              <a:rPr lang="en-US" sz="1800" dirty="0" smtClean="0"/>
              <a:t>in an image using image search. A very good example is </a:t>
            </a:r>
            <a:r>
              <a:rPr lang="en-US" sz="1800" dirty="0" err="1" smtClean="0"/>
              <a:t>google</a:t>
            </a:r>
            <a:r>
              <a:rPr lang="en-US" sz="1800" dirty="0" smtClean="0"/>
              <a:t> lens where</a:t>
            </a:r>
          </a:p>
          <a:p>
            <a:pPr marL="777240" lvl="1" indent="-457200" algn="just">
              <a:buNone/>
            </a:pPr>
            <a:r>
              <a:rPr lang="en-US" sz="1800" dirty="0" smtClean="0"/>
              <a:t> we could search a particular object within the image by clicking the photo of</a:t>
            </a:r>
          </a:p>
          <a:p>
            <a:pPr marL="777240" lvl="1" indent="-457200" algn="just">
              <a:buNone/>
            </a:pPr>
            <a:r>
              <a:rPr lang="en-US" sz="1800" dirty="0" smtClean="0"/>
              <a:t> the image and the computer vision algorithm will search through the catalogue</a:t>
            </a:r>
          </a:p>
          <a:p>
            <a:pPr marL="777240" lvl="1" indent="-457200" algn="just">
              <a:buNone/>
            </a:pPr>
            <a:r>
              <a:rPr lang="en-US" sz="1800" dirty="0" smtClean="0"/>
              <a:t> of images and extract information out of the image.</a:t>
            </a:r>
          </a:p>
          <a:p>
            <a:pPr marL="777240" lvl="1" indent="-457200">
              <a:buNone/>
            </a:pP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IN" sz="2600" dirty="0" smtClean="0"/>
              <a:t>For our project we need two type of </a:t>
            </a:r>
            <a:r>
              <a:rPr lang="en-US" sz="2600" dirty="0" smtClean="0"/>
              <a:t>Classifiers :</a:t>
            </a:r>
          </a:p>
          <a:p>
            <a:pPr>
              <a:buNone/>
            </a:pPr>
            <a:endParaRPr lang="en-US" sz="2600" dirty="0" smtClean="0"/>
          </a:p>
          <a:p>
            <a:pPr algn="just">
              <a:buFont typeface="Wingdings" pitchFamily="2" charset="2"/>
              <a:buChar char="q"/>
            </a:pPr>
            <a:r>
              <a:rPr lang="en-US" sz="2600" b="1" dirty="0" smtClean="0"/>
              <a:t>haarcascade_frontalface_default.xml:</a:t>
            </a:r>
            <a:r>
              <a:rPr lang="en-US" sz="2600" dirty="0" smtClean="0"/>
              <a:t>We will implement our project using the Haar Cascade classifier. Haar Cascade classifier is an effective object detection approach which was proposed by Paul Viola and Michael Jones in their paper, “</a:t>
            </a:r>
            <a:r>
              <a:rPr lang="en-US" sz="2600" b="1" dirty="0" smtClean="0"/>
              <a:t>Rapid Object Detection using a Boosted Cascade of Simple Features</a:t>
            </a:r>
            <a:r>
              <a:rPr lang="en-US" sz="2600" dirty="0" smtClean="0"/>
              <a:t>” in 2001.</a:t>
            </a:r>
            <a:endParaRPr lang="en-US" sz="2600" b="1" dirty="0" smtClean="0"/>
          </a:p>
          <a:p>
            <a:pPr>
              <a:buNone/>
            </a:pPr>
            <a:r>
              <a:rPr lang="en-US" b="1" dirty="0" smtClean="0"/>
              <a:t>	</a:t>
            </a:r>
          </a:p>
          <a:p>
            <a:pPr>
              <a:buNone/>
            </a:pPr>
            <a:endParaRPr lang="en-IN" b="1" dirty="0" smtClean="0"/>
          </a:p>
          <a:p>
            <a:pPr>
              <a:buNone/>
            </a:pPr>
            <a:r>
              <a:rPr lang="en-IN" b="1"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432</TotalTime>
  <Words>423</Words>
  <Application>Microsoft Office PowerPoint</Application>
  <PresentationFormat>On-screen Show (16:9)</PresentationFormat>
  <Paragraphs>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Driver Drowsiness Detection System</vt:lpstr>
      <vt:lpstr>Motivation</vt:lpstr>
      <vt:lpstr>Problem Defination </vt:lpstr>
      <vt:lpstr>Hardware and Software Requirements </vt:lpstr>
      <vt:lpstr>Cont...</vt:lpstr>
      <vt:lpstr>Introduction</vt:lpstr>
      <vt:lpstr>What is open-cv ?</vt:lpstr>
      <vt:lpstr>Applications of Computer Vision</vt:lpstr>
      <vt:lpstr>Cont.</vt:lpstr>
      <vt:lpstr>Slide 10</vt:lpstr>
      <vt:lpstr>Slide 11</vt:lpstr>
      <vt:lpstr>Eye Aspect Ratio</vt:lpstr>
      <vt:lpstr>Implementation</vt:lpstr>
      <vt:lpstr>Cont…</vt:lpstr>
      <vt:lpstr>Block Diagram</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Windows User</dc:creator>
  <cp:lastModifiedBy>Windows User</cp:lastModifiedBy>
  <cp:revision>6</cp:revision>
  <dcterms:created xsi:type="dcterms:W3CDTF">2020-11-13T03:20:57Z</dcterms:created>
  <dcterms:modified xsi:type="dcterms:W3CDTF">2020-12-09T08:55:06Z</dcterms:modified>
</cp:coreProperties>
</file>