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7" r:id="rId4"/>
    <p:sldId id="289" r:id="rId5"/>
    <p:sldId id="258" r:id="rId6"/>
    <p:sldId id="259" r:id="rId7"/>
    <p:sldId id="260" r:id="rId8"/>
    <p:sldId id="262" r:id="rId9"/>
    <p:sldId id="263" r:id="rId10"/>
    <p:sldId id="285" r:id="rId11"/>
    <p:sldId id="264" r:id="rId12"/>
    <p:sldId id="265" r:id="rId13"/>
    <p:sldId id="287" r:id="rId14"/>
    <p:sldId id="288" r:id="rId15"/>
    <p:sldId id="286" r:id="rId16"/>
    <p:sldId id="267" r:id="rId17"/>
    <p:sldId id="270" r:id="rId18"/>
    <p:sldId id="290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BE"/>
    <a:srgbClr val="F6F6D9"/>
    <a:srgbClr val="7C7DCF"/>
    <a:srgbClr val="FF9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02/07/2018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Enjoyed teaching his mates</a:t>
            </a:r>
            <a:r>
              <a:rPr lang="en-US" baseline="0" dirty="0"/>
              <a:t> math in the armed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err="1"/>
              <a:t>Leontied</a:t>
            </a:r>
            <a:r>
              <a:rPr lang="da-DK" sz="1200" dirty="0"/>
              <a:t> </a:t>
            </a:r>
            <a:r>
              <a:rPr lang="da-DK" sz="1200" dirty="0" err="1"/>
              <a:t>was</a:t>
            </a:r>
            <a:r>
              <a:rPr lang="da-DK" sz="1200" dirty="0"/>
              <a:t> </a:t>
            </a:r>
            <a:r>
              <a:rPr lang="da-DK" sz="1200" dirty="0" err="1"/>
              <a:t>awarded</a:t>
            </a:r>
            <a:r>
              <a:rPr lang="da-DK" sz="1200" dirty="0"/>
              <a:t> the Nobel </a:t>
            </a:r>
            <a:r>
              <a:rPr lang="da-DK" sz="1200" dirty="0" err="1"/>
              <a:t>Prize</a:t>
            </a:r>
            <a:r>
              <a:rPr lang="da-DK" sz="1200" dirty="0"/>
              <a:t> for</a:t>
            </a:r>
            <a:r>
              <a:rPr lang="da-DK" sz="1200" baseline="0" dirty="0"/>
              <a:t> </a:t>
            </a:r>
            <a:r>
              <a:rPr lang="da-DK" sz="1200" dirty="0" err="1"/>
              <a:t>Economics</a:t>
            </a:r>
            <a:r>
              <a:rPr lang="da-DK" sz="1200" dirty="0"/>
              <a:t> in</a:t>
            </a:r>
            <a:r>
              <a:rPr lang="da-DK" sz="1200" baseline="0" dirty="0"/>
              <a:t> 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2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SzPct val="100000"/>
              <a:buFont typeface="Calibri" panose="020F0502020204030204" pitchFamily="34" charset="0"/>
              <a:buChar char="–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828800" indent="-457200">
              <a:buFont typeface="Courier New" panose="02070309020205020404" pitchFamily="49" charset="0"/>
              <a:buChar char="o"/>
              <a:defRPr/>
            </a:lvl4pPr>
            <a:lvl5pPr marL="2154238" indent="-325438">
              <a:buFont typeface="Calibri" panose="020F0502020204030204" pitchFamily="34" charset="0"/>
              <a:buChar char="‐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APL Workshop, ECUST July 5</a:t>
            </a:r>
            <a:r>
              <a:rPr lang="en-GB" baseline="30000" dirty="0"/>
              <a:t>th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/>
            </a:lvl1pPr>
            <a:lvl2pPr marL="742950" indent="-285750">
              <a:buFont typeface="Calibri" panose="020F0502020204030204" pitchFamily="34" charset="0"/>
              <a:buChar char="–"/>
              <a:defRPr sz="2400"/>
            </a:lvl2pPr>
            <a:lvl3pPr>
              <a:defRPr sz="2000"/>
            </a:lvl3pPr>
            <a:lvl4pPr>
              <a:defRPr sz="1800"/>
            </a:lvl4pPr>
            <a:lvl5pPr marL="2154238" indent="-325438">
              <a:buFont typeface="Calibri" panose="020F0502020204030204" pitchFamily="34" charset="0"/>
              <a:buChar char="‐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4321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833191"/>
            <a:ext cx="5112568" cy="5265783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345324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APL Workshop, ECUST July 5th 2018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877272"/>
            <a:ext cx="808847" cy="814583"/>
          </a:xfrm>
          <a:prstGeom prst="rect">
            <a:avLst/>
          </a:prstGeom>
        </p:spPr>
      </p:pic>
      <p:cxnSp>
        <p:nvCxnSpPr>
          <p:cNvPr id="41" name="Straight Connector 40"/>
          <p:cNvCxnSpPr/>
          <p:nvPr userDrawn="1"/>
        </p:nvCxnSpPr>
        <p:spPr>
          <a:xfrm>
            <a:off x="0" y="512676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3" y="78087"/>
            <a:ext cx="17373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388424" y="0"/>
            <a:ext cx="72008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800" smtClean="0"/>
              <a:t>‹#›</a:t>
            </a:fld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25438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omberg/ECUST2018" TargetMode="External"/><Relationship Id="rId2" Type="http://schemas.openxmlformats.org/officeDocument/2006/relationships/hyperlink" Target="http://tryapl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Workshop: Programming</a:t>
            </a:r>
            <a:br>
              <a:rPr lang="da-DK" dirty="0"/>
            </a:br>
            <a:r>
              <a:rPr lang="da-DK" dirty="0"/>
              <a:t>With Dyalog APL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656784" cy="1849759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ECUST </a:t>
            </a:r>
            <a:r>
              <a:rPr lang="ja-JP" altLang="da-DK" dirty="0"/>
              <a:t>上海</a:t>
            </a:r>
            <a:r>
              <a:rPr lang="da-DK" dirty="0"/>
              <a:t>, July 5th 2018</a:t>
            </a:r>
          </a:p>
          <a:p>
            <a:r>
              <a:rPr lang="da-DK" dirty="0"/>
              <a:t>Morten Kromberg</a:t>
            </a:r>
            <a:br>
              <a:rPr lang="da-DK" dirty="0"/>
            </a:br>
            <a:r>
              <a:rPr lang="da-DK" dirty="0"/>
              <a:t>CXO, Dyalog Ltd.</a:t>
            </a:r>
            <a:br>
              <a:rPr lang="da-DK" dirty="0"/>
            </a:br>
            <a:endParaRPr lang="da-DK" sz="1900" dirty="0"/>
          </a:p>
          <a:p>
            <a:r>
              <a:rPr lang="da-DK" sz="1900" dirty="0"/>
              <a:t>(based on work by Jay Foad, Roger Hui &amp; John Scholes)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9633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40-9875-4D53-B00F-DAC865C3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E73A-2977-4CC2-9A93-3376DD76B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The folder "Exercises" contains numbered files, starting with "00-syntax.txt"</a:t>
            </a:r>
          </a:p>
          <a:p>
            <a:r>
              <a:rPr lang="da-DK" dirty="0"/>
              <a:t>We will do one exercise at a time, followed by a discussion. For each line in the file:</a:t>
            </a:r>
          </a:p>
          <a:p>
            <a:pPr lvl="1"/>
            <a:r>
              <a:rPr lang="da-DK" dirty="0"/>
              <a:t>Enter the expression, but ...</a:t>
            </a:r>
          </a:p>
          <a:p>
            <a:pPr lvl="1"/>
            <a:r>
              <a:rPr lang="da-DK" dirty="0"/>
              <a:t>BEFORE you hit &lt;enter&gt;, try to predict the result</a:t>
            </a:r>
          </a:p>
          <a:p>
            <a:pPr lvl="1"/>
            <a:r>
              <a:rPr lang="da-DK" dirty="0"/>
              <a:t>When you are surprised, think about it</a:t>
            </a:r>
          </a:p>
          <a:p>
            <a:r>
              <a:rPr lang="da-DK" dirty="0"/>
              <a:t>Remember: You can get help for APL symbols by hovering over the "language bar" or putting the cursor on a symbol and hitting F1</a:t>
            </a:r>
          </a:p>
        </p:txBody>
      </p:sp>
    </p:spTree>
    <p:extLst>
      <p:ext uri="{BB962C8B-B14F-4D97-AF65-F5344CB8AC3E}">
        <p14:creationId xmlns:p14="http://schemas.microsoft.com/office/powerpoint/2010/main" val="87771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546372"/>
            <a:ext cx="7632849" cy="4321075"/>
          </a:xfrm>
        </p:spPr>
        <p:txBody>
          <a:bodyPr>
            <a:normAutofit lnSpcReduction="10000"/>
          </a:bodyPr>
          <a:lstStyle/>
          <a:p>
            <a:r>
              <a:rPr lang="da-DK" sz="2000" dirty="0"/>
              <a:t>Historically, APL users have saved workspaces containing code and data as a single file</a:t>
            </a:r>
          </a:p>
          <a:p>
            <a:pPr lvl="1"/>
            <a:r>
              <a:rPr lang="da-DK" sz="1800" dirty="0"/>
              <a:t>Similar to an Excel Spreadsheet</a:t>
            </a:r>
          </a:p>
          <a:p>
            <a:pPr lvl="1"/>
            <a:r>
              <a:rPr lang="da-DK" sz="1800" dirty="0"/>
              <a:t>Takes a ”snapshot of the VM”</a:t>
            </a:r>
          </a:p>
          <a:p>
            <a:pPr lvl="1"/>
            <a:r>
              <a:rPr lang="da-DK" sz="1800" dirty="0"/>
              <a:t>Beware: also saves the execution stack if there is one</a:t>
            </a:r>
          </a:p>
          <a:p>
            <a:r>
              <a:rPr lang="da-DK" sz="2000" dirty="0"/>
              <a:t>Save your work using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)save /path/mywsname[.dws]</a:t>
            </a:r>
          </a:p>
          <a:p>
            <a:r>
              <a:rPr lang="da-DK" sz="2000" dirty="0"/>
              <a:t>Load it again with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)load /path/mywsname</a:t>
            </a:r>
          </a:p>
          <a:p>
            <a:r>
              <a:rPr lang="da-DK" sz="2000" dirty="0"/>
              <a:t>You can extract named objects from a workspace: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)copy /path/mywsname foo goo x y</a:t>
            </a:r>
          </a:p>
          <a:p>
            <a:r>
              <a:rPr lang="da-DK" sz="2000" dirty="0"/>
              <a:t>Saved workspaces can have a ”latent expression” </a:t>
            </a:r>
            <a:r>
              <a:rPr lang="da-DK" sz="2000" dirty="0">
                <a:latin typeface="APL385 Unicode" panose="020B0709000202000203" pitchFamily="49" charset="0"/>
              </a:rPr>
              <a:t>⎕LX</a:t>
            </a:r>
            <a:r>
              <a:rPr lang="da-DK" sz="2000" dirty="0"/>
              <a:t>, which is executed when the workspace is loaded, unless you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)xload /path/mywsname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FDAA6DD-369B-465B-9F2F-7EA78FE1192B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34450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Work, continued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sz="2000" dirty="0"/>
              <a:t>In the last few years, it has become more popular to use Unicode text files (and SVN/GIT), especially for source code</a:t>
            </a:r>
            <a:endParaRPr lang="en-GB" sz="2000" dirty="0"/>
          </a:p>
          <a:p>
            <a:r>
              <a:rPr lang="da-DK" sz="2000" dirty="0"/>
              <a:t>You can save a fn/var, namespace or class using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(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is a ”user command” - written in APL):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]save name /path/name[.dyalog]</a:t>
            </a:r>
            <a:br>
              <a:rPr lang="da-DK" sz="2000" dirty="0"/>
            </a:br>
            <a:r>
              <a:rPr lang="da-DK" sz="2000" dirty="0"/>
              <a:t>(it is customary to use the same name for the file)</a:t>
            </a:r>
            <a:endParaRPr lang="en-GB" sz="2000" dirty="0"/>
          </a:p>
          <a:p>
            <a:r>
              <a:rPr lang="en-US" sz="2000" dirty="0"/>
              <a:t>You can bring it back into the active workspace using</a:t>
            </a:r>
            <a:br>
              <a:rPr lang="en-US" sz="2000" dirty="0"/>
            </a:br>
            <a:r>
              <a:rPr lang="en-US" sz="2000" dirty="0">
                <a:latin typeface="APL385 Unicode" panose="020B0709000202000203" pitchFamily="49" charset="0"/>
              </a:rPr>
              <a:t>   ]load /path/name</a:t>
            </a:r>
            <a:br>
              <a:rPr lang="en-US" sz="2000" dirty="0">
                <a:latin typeface="APL385 Unicode" panose="020B0709000202000203" pitchFamily="49" charset="0"/>
              </a:rPr>
            </a:br>
            <a:r>
              <a:rPr lang="en-US" sz="2000" dirty="0">
                <a:latin typeface="APL385 Unicode" panose="020B0709000202000203" pitchFamily="49" charset="0"/>
              </a:rPr>
              <a:t>   ]load /path/*</a:t>
            </a:r>
          </a:p>
          <a:p>
            <a:r>
              <a:rPr lang="en-US" sz="2000" dirty="0"/>
              <a:t>If you edit objects that were </a:t>
            </a:r>
            <a:r>
              <a:rPr lang="en-US" sz="2000" dirty="0">
                <a:latin typeface="APL385 Unicode" panose="020B0709000202000203" pitchFamily="49" charset="0"/>
              </a:rPr>
              <a:t>]load</a:t>
            </a:r>
            <a:r>
              <a:rPr lang="en-US" sz="2000" dirty="0"/>
              <a:t>ed, the system will offer to update the file each time you make a change</a:t>
            </a:r>
          </a:p>
          <a:p>
            <a:r>
              <a:rPr lang="en-US" sz="2000" dirty="0"/>
              <a:t>From version 15.0, the interpreter (editor) knows how to open and view source files without user commands.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19A7495-137A-4585-9539-8B6C1994F47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3621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AAC6-7E53-4AAE-9145-D609C6F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APL vs MatLab – Differences (1/2)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C147A6-D802-4696-8ADF-D949D75B31AF}"/>
              </a:ext>
            </a:extLst>
          </p:cNvPr>
          <p:cNvSpPr txBox="1">
            <a:spLocks/>
          </p:cNvSpPr>
          <p:nvPr/>
        </p:nvSpPr>
        <p:spPr>
          <a:xfrm>
            <a:off x="4932040" y="1600221"/>
            <a:ext cx="3321375" cy="27097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>
                <a:latin typeface="+mj-lt"/>
              </a:rPr>
              <a:t>MatLab</a:t>
            </a:r>
          </a:p>
          <a:p>
            <a:pPr marL="0" indent="0">
              <a:buNone/>
            </a:pPr>
            <a:r>
              <a:rPr lang="da-DK" sz="1600" dirty="0">
                <a:latin typeface="APL385 Unicode" panose="020B0709000202000203" pitchFamily="49" charset="0"/>
              </a:rPr>
              <a:t>    X </a:t>
            </a:r>
            <a:r>
              <a:rPr lang="es-ES" sz="1600" dirty="0">
                <a:latin typeface="APL385 Unicode" panose="020B0709000202000203" pitchFamily="49" charset="0"/>
              </a:rPr>
              <a:t>= [1,0,3]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Y = [10,1,2]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/ 10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0.1 0 0.3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/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0.13333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./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0.1 0 1.5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4A9698-2A19-44EC-92C4-751322F19319}"/>
              </a:ext>
            </a:extLst>
          </p:cNvPr>
          <p:cNvSpPr txBox="1">
            <a:spLocks/>
          </p:cNvSpPr>
          <p:nvPr/>
        </p:nvSpPr>
        <p:spPr>
          <a:xfrm>
            <a:off x="890585" y="1583315"/>
            <a:ext cx="3465391" cy="27097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/>
              <a:t>APL</a:t>
            </a:r>
            <a:br>
              <a:rPr lang="da-DK" sz="1600" dirty="0">
                <a:latin typeface="APL385 Unicode" panose="020B0709000202000203" pitchFamily="49" charset="0"/>
              </a:rPr>
            </a:br>
            <a:r>
              <a:rPr lang="da-DK" sz="1600" dirty="0">
                <a:latin typeface="APL385 Unicode" panose="020B0709000202000203" pitchFamily="49" charset="0"/>
              </a:rPr>
              <a:t>    X ← 1 0 3</a:t>
            </a:r>
            <a:br>
              <a:rPr lang="da-DK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Y ← 10 1 2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÷ 10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0.1 0.2 0.3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÷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0.1 0 1.5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⌹ Y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0.13333</a:t>
            </a: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da-DK" sz="1600" dirty="0">
              <a:latin typeface="APL385 Unicode" panose="020B0709000202000203" pitchFamily="49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6CE117-4F7C-4E0F-9149-EB1AC0218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575" y="4725144"/>
            <a:ext cx="7632849" cy="1296144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 APL, ÷ always divides an element in the left argument with an element of the right argument</a:t>
            </a:r>
          </a:p>
          <a:p>
            <a:r>
              <a:rPr lang="da-DK" dirty="0"/>
              <a:t>In MatLab, / changes meaning depending on the shape of the arguments.</a:t>
            </a:r>
          </a:p>
        </p:txBody>
      </p:sp>
    </p:spTree>
    <p:extLst>
      <p:ext uri="{BB962C8B-B14F-4D97-AF65-F5344CB8AC3E}">
        <p14:creationId xmlns:p14="http://schemas.microsoft.com/office/powerpoint/2010/main" val="93051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AAC6-7E53-4AAE-9145-D609C6F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APL vs MatLab – Differences (2/2)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C147A6-D802-4696-8ADF-D949D75B31AF}"/>
              </a:ext>
            </a:extLst>
          </p:cNvPr>
          <p:cNvSpPr txBox="1">
            <a:spLocks/>
          </p:cNvSpPr>
          <p:nvPr/>
        </p:nvSpPr>
        <p:spPr>
          <a:xfrm>
            <a:off x="4932040" y="1600221"/>
            <a:ext cx="3672408" cy="33578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/>
              <a:t>MatLab</a:t>
            </a:r>
          </a:p>
          <a:p>
            <a:pPr marL="0" indent="0">
              <a:buNone/>
            </a:pPr>
            <a:r>
              <a:rPr lang="da-DK" sz="1600" dirty="0">
                <a:latin typeface="APL385 Unicode" panose="020B0709000202000203" pitchFamily="49" charset="0"/>
              </a:rPr>
              <a:t>    X </a:t>
            </a:r>
            <a:r>
              <a:rPr lang="es-ES" sz="1600" dirty="0">
                <a:latin typeface="APL385 Unicode" panose="020B0709000202000203" pitchFamily="49" charset="0"/>
              </a:rPr>
              <a:t>= [1,0,3]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Y = [10,1,2]</a:t>
            </a:r>
            <a:br>
              <a:rPr lang="es-ES" sz="1600" dirty="0">
                <a:latin typeface="APL385 Unicode" panose="020B0709000202000203" pitchFamily="49" charset="0"/>
              </a:rPr>
            </a:br>
            <a:br>
              <a:rPr lang="es-ES" sz="14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X * 10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10 0 30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*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[error]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.*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10 0 6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* Y'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16</a:t>
            </a:r>
            <a:endParaRPr lang="da-DK" sz="1600" dirty="0">
              <a:latin typeface="APL385 Unicode" panose="020B0709000202000203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4A9698-2A19-44EC-92C4-751322F19319}"/>
              </a:ext>
            </a:extLst>
          </p:cNvPr>
          <p:cNvSpPr txBox="1">
            <a:spLocks/>
          </p:cNvSpPr>
          <p:nvPr/>
        </p:nvSpPr>
        <p:spPr>
          <a:xfrm>
            <a:off x="890584" y="1583315"/>
            <a:ext cx="3681415" cy="3357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/>
              <a:t>APL</a:t>
            </a:r>
            <a:br>
              <a:rPr lang="da-DK" sz="1600" dirty="0">
                <a:latin typeface="APL385 Unicode" panose="020B0709000202000203" pitchFamily="49" charset="0"/>
              </a:rPr>
            </a:br>
            <a:r>
              <a:rPr lang="da-DK" sz="1600" dirty="0">
                <a:latin typeface="APL385 Unicode" panose="020B0709000202000203" pitchFamily="49" charset="0"/>
              </a:rPr>
              <a:t>    X ← 1 0 3</a:t>
            </a:r>
            <a:br>
              <a:rPr lang="da-DK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Y ← 10 1 2</a:t>
            </a:r>
            <a:br>
              <a:rPr lang="es-ES" sz="1600" dirty="0">
                <a:latin typeface="APL385 Unicode" panose="020B0709000202000203" pitchFamily="49" charset="0"/>
              </a:rPr>
            </a:b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X × 10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10 0 30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×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10 0 6</a:t>
            </a: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+.×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16</a:t>
            </a: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da-DK" sz="16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4481DB-92B2-41DF-9EF6-C8E06DDB1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135" y="5037744"/>
            <a:ext cx="7632849" cy="979534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 APL, × works like </a:t>
            </a:r>
            <a:r>
              <a:rPr lang="da-DK" dirty="0">
                <a:latin typeface="APL385 Unicode" panose="020B0709000202000203" pitchFamily="49" charset="0"/>
              </a:rPr>
              <a:t>+-÷!</a:t>
            </a:r>
            <a:r>
              <a:rPr lang="da-DK" dirty="0"/>
              <a:t> and ALL the "scalar functions"</a:t>
            </a:r>
          </a:p>
          <a:p>
            <a:r>
              <a:rPr lang="da-DK" dirty="0"/>
              <a:t>In MatLab, * changes meaning depending on the shape of the arguments – and in a different way from how / changes.</a:t>
            </a:r>
          </a:p>
        </p:txBody>
      </p:sp>
    </p:spTree>
    <p:extLst>
      <p:ext uri="{BB962C8B-B14F-4D97-AF65-F5344CB8AC3E}">
        <p14:creationId xmlns:p14="http://schemas.microsoft.com/office/powerpoint/2010/main" val="321941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F630-A9AE-413E-92A8-013B6FD7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APL vs. MatLab      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717-66F7-4135-AFD6-DD2B365D4B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APL was invented between 1960-1966</a:t>
            </a:r>
          </a:p>
          <a:p>
            <a:pPr lvl="1"/>
            <a:r>
              <a:rPr lang="da-DK" dirty="0"/>
              <a:t>MatLab 1965-1970</a:t>
            </a:r>
          </a:p>
          <a:p>
            <a:pPr lvl="1"/>
            <a:r>
              <a:rPr lang="da-DK" dirty="0"/>
              <a:t>(both have developed a lot since then)</a:t>
            </a:r>
          </a:p>
          <a:p>
            <a:r>
              <a:rPr lang="da-DK" dirty="0"/>
              <a:t>APL is simple and regular</a:t>
            </a:r>
          </a:p>
          <a:p>
            <a:pPr lvl="1"/>
            <a:r>
              <a:rPr lang="da-DK" dirty="0"/>
              <a:t>MatLab has retained some of the irregularities of Math.</a:t>
            </a:r>
          </a:p>
          <a:p>
            <a:r>
              <a:rPr lang="da-DK" dirty="0"/>
              <a:t>*In my opinion*, this makes MatLab</a:t>
            </a:r>
          </a:p>
          <a:p>
            <a:pPr lvl="1"/>
            <a:r>
              <a:rPr lang="da-DK" dirty="0"/>
              <a:t>Less surprising to the beginner</a:t>
            </a:r>
          </a:p>
          <a:p>
            <a:pPr lvl="1"/>
            <a:r>
              <a:rPr lang="da-DK" dirty="0"/>
              <a:t>Messy when things get complicated</a:t>
            </a:r>
          </a:p>
          <a:p>
            <a:r>
              <a:rPr lang="da-DK" dirty="0"/>
              <a:t>MatLab is a good choice if there is already a module which solves your problem</a:t>
            </a:r>
          </a:p>
          <a:p>
            <a:pPr lvl="1"/>
            <a:r>
              <a:rPr lang="da-DK" dirty="0"/>
              <a:t>If you have to write your own algorithms, APL may be cleaner and faster – and help you think about the problem</a:t>
            </a:r>
          </a:p>
          <a:p>
            <a:pPr lvl="1"/>
            <a:r>
              <a:rPr lang="da-DK" dirty="0"/>
              <a:t>It is *much* easier to deploy solutions in APL than MatLab</a:t>
            </a:r>
          </a:p>
        </p:txBody>
      </p:sp>
    </p:spTree>
    <p:extLst>
      <p:ext uri="{BB962C8B-B14F-4D97-AF65-F5344CB8AC3E}">
        <p14:creationId xmlns:p14="http://schemas.microsoft.com/office/powerpoint/2010/main" val="403541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altLang="en-US" sz="2800" b="1" dirty="0">
                <a:latin typeface="APL385 Unicode" panose="020B0709000202000203" pitchFamily="49" charset="0"/>
              </a:rPr>
              <a:t>   CB←{⍵[1+(⍴⍵)|X∘.+X←(⍳⍺)-1]}</a:t>
            </a:r>
          </a:p>
          <a:p>
            <a:pPr>
              <a:buFontTx/>
              <a:buNone/>
            </a:pPr>
            <a:endParaRPr lang="da-DK" altLang="en-US" sz="2400" dirty="0"/>
          </a:p>
          <a:p>
            <a:pPr>
              <a:buFontTx/>
              <a:buNone/>
            </a:pPr>
            <a:r>
              <a:rPr lang="da-DK" altLang="en-US" sz="2400" dirty="0"/>
              <a:t>Imagine arguments:</a:t>
            </a:r>
            <a:r>
              <a:rPr lang="da-DK" altLang="en-US" sz="2400" b="1" dirty="0">
                <a:latin typeface="APL385 Unicode" panose="020B0709000202000203" pitchFamily="49" charset="0"/>
              </a:rPr>
              <a:t>    8 CB ' ⎕'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E99400-A261-4E3E-9A5E-96B35686E6F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02415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What does this function do?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b="1" dirty="0">
                <a:latin typeface="APL385 Unicode" panose="020B0709000202000203" pitchFamily="49" charset="0"/>
              </a:rPr>
              <a:t>	{(~R∊R∘.×R)/R←1↓⍳⍵}</a:t>
            </a:r>
          </a:p>
          <a:p>
            <a:pPr marL="0" indent="0"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4040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B8A1-F3F0-4B6C-B59B-DA5AB6C6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Multi-Line dfns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1B823-4FEC-4A28-9CA6-E49B5FD6C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)ed sign ⍝ to start the editor</a:t>
            </a:r>
          </a:p>
          <a:p>
            <a:pPr marL="0" indent="0">
              <a:buNone/>
            </a:pPr>
            <a:endParaRPr lang="da-DK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sign←{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  ⍵&lt;0:'negative'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  ⍵&gt;0:'positive'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  'zero'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}</a:t>
            </a:r>
            <a:br>
              <a:rPr lang="da-DK" dirty="0">
                <a:latin typeface="APL385 Unicode" panose="020B0709000202000203" pitchFamily="49" charset="0"/>
              </a:rPr>
            </a:br>
            <a:endParaRPr lang="da-DK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sign 1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57539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b="1" dirty="0"/>
              <a:t>Monadic: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 ∇ R←Sum X                      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 R←+/X                            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 ∇  </a:t>
            </a:r>
            <a:endParaRPr lang="en-GB" sz="18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5882" y="3284985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Dyadic: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R←A MatMult B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R←A+.×B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5882" y="4850881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Niladic: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Run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⎕←'Boo Hiss!'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BB75-1A85-413F-B2EE-F076E1D6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5A5-2E0F-4CDC-BEAC-28C728EB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/>
              <a:t>Morning</a:t>
            </a:r>
          </a:p>
          <a:p>
            <a:r>
              <a:rPr lang="da-DK" dirty="0"/>
              <a:t>Verify APL Installations – or see </a:t>
            </a:r>
            <a:r>
              <a:rPr lang="da-DK" dirty="0">
                <a:hlinkClick r:id="rId2"/>
              </a:rPr>
              <a:t>http://tryapl.org</a:t>
            </a:r>
            <a:r>
              <a:rPr lang="da-DK" dirty="0"/>
              <a:t> </a:t>
            </a:r>
          </a:p>
          <a:p>
            <a:r>
              <a:rPr lang="da-DK" dirty="0"/>
              <a:t>Download course materials from</a:t>
            </a:r>
          </a:p>
          <a:p>
            <a:pPr lvl="1"/>
            <a:r>
              <a:rPr lang="da-DK" dirty="0">
                <a:hlinkClick r:id="rId3"/>
              </a:rPr>
              <a:t>https://github.com/mkromberg/ECUST2018</a:t>
            </a:r>
            <a:r>
              <a:rPr lang="da-DK" dirty="0"/>
              <a:t> </a:t>
            </a:r>
          </a:p>
          <a:p>
            <a:r>
              <a:rPr lang="da-DK" dirty="0"/>
              <a:t>A few slides: Introduction to APL</a:t>
            </a:r>
          </a:p>
          <a:p>
            <a:r>
              <a:rPr lang="da-DK" dirty="0"/>
              <a:t>Exercises until Lunch</a:t>
            </a:r>
          </a:p>
          <a:p>
            <a:pPr marL="0" indent="0">
              <a:buNone/>
            </a:pPr>
            <a:r>
              <a:rPr lang="da-DK" dirty="0"/>
              <a:t>After Lunch</a:t>
            </a:r>
          </a:p>
          <a:p>
            <a:r>
              <a:rPr lang="da-DK" dirty="0"/>
              <a:t>A quick look at tools for</a:t>
            </a:r>
          </a:p>
          <a:p>
            <a:pPr lvl="1"/>
            <a:r>
              <a:rPr lang="da-DK" dirty="0"/>
              <a:t>Importing Data from Excel</a:t>
            </a:r>
          </a:p>
          <a:p>
            <a:pPr lvl="1"/>
            <a:r>
              <a:rPr lang="da-DK" dirty="0"/>
              <a:t>Charts</a:t>
            </a:r>
          </a:p>
          <a:p>
            <a:r>
              <a:rPr lang="da-DK" dirty="0"/>
              <a:t>Review of MatLab code (SA_Cal) converted to APL</a:t>
            </a:r>
          </a:p>
          <a:p>
            <a:pPr marL="0" indent="0">
              <a:buNone/>
            </a:pPr>
            <a:r>
              <a:rPr lang="da-DK" dirty="0"/>
              <a:t>Gitte + Morten depart for airport around 2PM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82C0-94DF-4283-B7D5-7AAEB19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36572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sz="2000" b="1" dirty="0"/>
              <a:t>”Ambi-valent” (+ use a control structure)</a:t>
            </a:r>
          </a:p>
          <a:p>
            <a:pPr marL="0" indent="0">
              <a:buNone/>
            </a:pPr>
            <a:br>
              <a:rPr lang="da-DK" sz="2000" dirty="0">
                <a:latin typeface="APL385 Unicode" panose="020B0709000202000203" pitchFamily="49" charset="0"/>
              </a:rPr>
            </a:br>
            <a:r>
              <a:rPr lang="da-DK" sz="2000" dirty="0">
                <a:latin typeface="APL385 Unicode" panose="020B0709000202000203" pitchFamily="49" charset="0"/>
              </a:rPr>
              <a:t>     ∇ R←{Window} Sum X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:If 0=⎕NC 'Window' ⋄ R←+/X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[2]    :Else ⋄ R←Window +/ X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[3]    :EndIf      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7584" y="1592329"/>
            <a:ext cx="7632849" cy="4321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da-DK" sz="1800" b="1" dirty="0"/>
              <a:t>Name Elements of Right Argument</a:t>
            </a:r>
          </a:p>
          <a:p>
            <a:pPr marL="0" indent="0">
              <a:buFontTx/>
              <a:buNone/>
            </a:pPr>
            <a:r>
              <a:rPr lang="da-DK" sz="1800" b="1" dirty="0"/>
              <a:t>   + Local Variable</a:t>
            </a:r>
            <a:br>
              <a:rPr lang="da-DK" sz="1800" b="1" dirty="0"/>
            </a:br>
            <a:endParaRPr lang="da-DK" sz="1800" b="1" dirty="0"/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 r←Round (n decimals);base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base←10*decimals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[2]   r←(⌊0.5+n×base)÷base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459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50362" y="1529001"/>
            <a:ext cx="5868377" cy="4321075"/>
          </a:xfrm>
        </p:spPr>
        <p:txBody>
          <a:bodyPr/>
          <a:lstStyle/>
          <a:p>
            <a:r>
              <a:rPr lang="en-US" sz="2000" dirty="0"/>
              <a:t>Canadian of Norwegian Descent</a:t>
            </a:r>
          </a:p>
          <a:p>
            <a:r>
              <a:rPr lang="en-GB" sz="2000" dirty="0"/>
              <a:t>Born on a small farm in Alberta (Canada)</a:t>
            </a:r>
          </a:p>
          <a:p>
            <a:r>
              <a:rPr lang="en-GB" sz="2000" dirty="0"/>
              <a:t>Finished one-room school after 9</a:t>
            </a:r>
            <a:r>
              <a:rPr lang="en-GB" sz="2000" baseline="30000" dirty="0"/>
              <a:t>th</a:t>
            </a:r>
            <a:r>
              <a:rPr lang="en-GB" sz="2000" dirty="0"/>
              <a:t> grade and worked on the farm</a:t>
            </a:r>
          </a:p>
          <a:p>
            <a:r>
              <a:rPr lang="en-GB" sz="2000" dirty="0"/>
              <a:t>Army 1942, Flight Engineer in Air Force from 1943</a:t>
            </a:r>
          </a:p>
          <a:p>
            <a:pPr lvl="1"/>
            <a:r>
              <a:rPr lang="en-GB" sz="1600" dirty="0"/>
              <a:t>Almost finished High School in the service</a:t>
            </a:r>
          </a:p>
          <a:p>
            <a:pPr lvl="1"/>
            <a:r>
              <a:rPr lang="en-GB" sz="1600" dirty="0"/>
              <a:t>Promised his officers and mates that he would pursue an academic career after the war</a:t>
            </a:r>
          </a:p>
          <a:p>
            <a:r>
              <a:rPr lang="en-GB" sz="2000" dirty="0"/>
              <a:t>B.A. from Queens University, Kingston Ontario</a:t>
            </a:r>
          </a:p>
          <a:p>
            <a:pPr lvl="1"/>
            <a:r>
              <a:rPr lang="en-GB" sz="1600" dirty="0"/>
              <a:t>Ken didn’t know there was such a thing as University before he joined the army!</a:t>
            </a:r>
          </a:p>
          <a:p>
            <a:endParaRPr lang="en-US" sz="2000" dirty="0"/>
          </a:p>
        </p:txBody>
      </p:sp>
      <p:pic>
        <p:nvPicPr>
          <p:cNvPr id="4" name="Picture 5" descr="ken laug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95"/>
            <a:ext cx="2005012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4012" y="4107620"/>
            <a:ext cx="1562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 sz="1400" dirty="0"/>
              <a:t>Kenneth E. Iverson</a:t>
            </a:r>
            <a:br>
              <a:rPr lang="da-DK" altLang="en-US" sz="1400" dirty="0"/>
            </a:br>
            <a:r>
              <a:rPr lang="da-DK" altLang="en-US" sz="1400" dirty="0"/>
              <a:t>1920-2004</a:t>
            </a:r>
            <a:endParaRPr lang="en-US" altLang="en-US" sz="1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D585D22-E3AB-45DD-ABF2-974C9F05E83E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269785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771E-F276-4850-8CC1-4B4ED8DB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Nothing on this slide in China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3A9EB-D203-41D6-88E9-796A7DF4F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77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APL,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11760" y="1637375"/>
            <a:ext cx="7632849" cy="4321075"/>
          </a:xfrm>
        </p:spPr>
        <p:txBody>
          <a:bodyPr/>
          <a:lstStyle/>
          <a:p>
            <a:r>
              <a:rPr lang="da-DK" sz="2000" dirty="0" err="1"/>
              <a:t>Doctoral</a:t>
            </a:r>
            <a:r>
              <a:rPr lang="da-DK" sz="2000" dirty="0"/>
              <a:t> </a:t>
            </a:r>
            <a:r>
              <a:rPr lang="da-DK" sz="2000" dirty="0" err="1"/>
              <a:t>work</a:t>
            </a:r>
            <a:r>
              <a:rPr lang="da-DK" sz="2000" dirty="0"/>
              <a:t> at Harvard with </a:t>
            </a:r>
            <a:r>
              <a:rPr lang="da-DK" sz="2000" dirty="0" err="1"/>
              <a:t>Aiken</a:t>
            </a:r>
            <a:r>
              <a:rPr lang="da-DK" sz="2000" dirty="0"/>
              <a:t> and </a:t>
            </a:r>
            <a:r>
              <a:rPr lang="da-DK" sz="2000" dirty="0" err="1"/>
              <a:t>Leontief</a:t>
            </a:r>
            <a:endParaRPr lang="da-DK" sz="2000" dirty="0"/>
          </a:p>
          <a:p>
            <a:r>
              <a:rPr lang="da-DK" sz="2000" dirty="0" err="1"/>
              <a:t>Taught</a:t>
            </a:r>
            <a:r>
              <a:rPr lang="da-DK" sz="2000" dirty="0"/>
              <a:t> at Harvard for 6 </a:t>
            </a:r>
            <a:r>
              <a:rPr lang="da-DK" sz="2000" dirty="0" err="1"/>
              <a:t>years</a:t>
            </a:r>
            <a:r>
              <a:rPr lang="da-DK" sz="2000" dirty="0"/>
              <a:t>, </a:t>
            </a:r>
          </a:p>
          <a:p>
            <a:pPr lvl="1"/>
            <a:r>
              <a:rPr lang="da-DK" sz="1600" dirty="0" err="1"/>
              <a:t>frustrated</a:t>
            </a:r>
            <a:r>
              <a:rPr lang="da-DK" sz="1600" dirty="0"/>
              <a:t> with </a:t>
            </a:r>
            <a:r>
              <a:rPr lang="da-DK" sz="1600" dirty="0" err="1"/>
              <a:t>inadequacies</a:t>
            </a:r>
            <a:r>
              <a:rPr lang="da-DK" sz="1600" dirty="0"/>
              <a:t> of </a:t>
            </a:r>
            <a:r>
              <a:rPr lang="da-DK" sz="1600" dirty="0" err="1"/>
              <a:t>mathematical</a:t>
            </a:r>
            <a:r>
              <a:rPr lang="da-DK" sz="1600" dirty="0"/>
              <a:t> notation</a:t>
            </a:r>
          </a:p>
          <a:p>
            <a:r>
              <a:rPr lang="da-DK" sz="2000" dirty="0" err="1"/>
              <a:t>Developed</a:t>
            </a:r>
            <a:r>
              <a:rPr lang="da-DK" sz="2000" dirty="0"/>
              <a:t> ”Iverson Notation” in </a:t>
            </a:r>
            <a:r>
              <a:rPr lang="da-DK" sz="2000" dirty="0" err="1"/>
              <a:t>response</a:t>
            </a:r>
            <a:endParaRPr lang="da-DK" sz="2000" dirty="0"/>
          </a:p>
          <a:p>
            <a:pPr lvl="1" indent="-342900">
              <a:buFontTx/>
              <a:buChar char="•"/>
              <a:defRPr/>
            </a:pPr>
            <a:r>
              <a:rPr lang="da-DK" sz="1600" dirty="0" err="1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a-DK" sz="1600" dirty="0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 ”A Programming Language” in 1962</a:t>
            </a:r>
            <a:endParaRPr lang="en-GB" sz="1600" dirty="0">
              <a:effectLst/>
            </a:endParaRPr>
          </a:p>
          <a:p>
            <a:endParaRPr lang="da-DK" sz="2000" dirty="0"/>
          </a:p>
          <a:p>
            <a:r>
              <a:rPr lang="da-DK" sz="2000" dirty="0" err="1"/>
              <a:t>Failed</a:t>
            </a:r>
            <a:r>
              <a:rPr lang="da-DK" sz="2000" dirty="0"/>
              <a:t> to </a:t>
            </a:r>
            <a:r>
              <a:rPr lang="da-DK" sz="2000" dirty="0" err="1"/>
              <a:t>get</a:t>
            </a:r>
            <a:r>
              <a:rPr lang="da-DK" sz="2000" dirty="0"/>
              <a:t> </a:t>
            </a:r>
            <a:r>
              <a:rPr lang="da-DK" sz="2000" dirty="0" err="1"/>
              <a:t>tenure</a:t>
            </a:r>
            <a:r>
              <a:rPr lang="da-DK" sz="2000" dirty="0"/>
              <a:t> at Harvard; </a:t>
            </a:r>
            <a:r>
              <a:rPr lang="da-DK" sz="2000" dirty="0" err="1"/>
              <a:t>moved</a:t>
            </a:r>
            <a:r>
              <a:rPr lang="da-DK" sz="2000" dirty="0"/>
              <a:t> to  IBM</a:t>
            </a:r>
          </a:p>
          <a:p>
            <a:r>
              <a:rPr lang="da-DK" sz="2000" dirty="0" err="1"/>
              <a:t>Used</a:t>
            </a:r>
            <a:r>
              <a:rPr lang="da-DK" sz="2000" dirty="0"/>
              <a:t> APL for </a:t>
            </a:r>
            <a:r>
              <a:rPr lang="da-DK" sz="2000" dirty="0" err="1"/>
              <a:t>modelling</a:t>
            </a:r>
            <a:r>
              <a:rPr lang="da-DK" sz="2000" dirty="0"/>
              <a:t> and </a:t>
            </a:r>
            <a:r>
              <a:rPr lang="da-DK" sz="2000" dirty="0" err="1"/>
              <a:t>teaching</a:t>
            </a:r>
            <a:endParaRPr lang="da-DK" sz="2000" dirty="0"/>
          </a:p>
          <a:p>
            <a:r>
              <a:rPr lang="da-DK" sz="2000" dirty="0"/>
              <a:t>First APL Interpreter in 1966</a:t>
            </a:r>
          </a:p>
          <a:p>
            <a:r>
              <a:rPr lang="da-DK" sz="2000" dirty="0"/>
              <a:t>IBM Fellow in 1970</a:t>
            </a:r>
          </a:p>
          <a:p>
            <a:r>
              <a:rPr lang="da-DK" sz="2000" dirty="0"/>
              <a:t>J (”</a:t>
            </a:r>
            <a:r>
              <a:rPr lang="da-DK" sz="2000" dirty="0" err="1"/>
              <a:t>rationalised</a:t>
            </a:r>
            <a:r>
              <a:rPr lang="da-DK" sz="2000" dirty="0"/>
              <a:t> APL”) from ca. 1989</a:t>
            </a:r>
          </a:p>
          <a:p>
            <a:endParaRPr lang="en-US" sz="2000" dirty="0"/>
          </a:p>
        </p:txBody>
      </p:sp>
      <p:pic>
        <p:nvPicPr>
          <p:cNvPr id="6" name="Picture 6" descr="ken at the black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321"/>
            <a:ext cx="17129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3655375"/>
            <a:ext cx="7162799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ACM Turing award in 1979: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r>
              <a:rPr lang="en-GB" i="1" dirty="0"/>
              <a:t>“For his pioneering effort in programming languages</a:t>
            </a:r>
            <a:br>
              <a:rPr lang="en-GB" i="1" dirty="0"/>
            </a:br>
            <a:r>
              <a:rPr lang="en-GB" i="1" dirty="0"/>
              <a:t>and mathematical notation resulting in what the </a:t>
            </a:r>
          </a:p>
          <a:p>
            <a:r>
              <a:rPr lang="en-GB" i="1" dirty="0"/>
              <a:t>computing field now knows as APL, </a:t>
            </a:r>
            <a:br>
              <a:rPr lang="en-GB" i="1" dirty="0"/>
            </a:br>
            <a:r>
              <a:rPr lang="en-GB" i="1" dirty="0"/>
              <a:t>for his contributions to the implementation of interactive systems, to educational uses of APL, </a:t>
            </a:r>
            <a:br>
              <a:rPr lang="en-GB" i="1" dirty="0"/>
            </a:br>
            <a:r>
              <a:rPr lang="en-GB" i="1" dirty="0"/>
              <a:t>and to programming language theory and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1254"/>
            <a:ext cx="824579" cy="624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460" y="5099177"/>
            <a:ext cx="723900" cy="847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Syntaxes</a:t>
            </a:r>
            <a:r>
              <a:rPr lang="da-DK" dirty="0"/>
              <a:t> of </a:t>
            </a:r>
            <a:r>
              <a:rPr lang="da-DK" dirty="0" err="1"/>
              <a:t>Mathematics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37" y="4646814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002" y="4274589"/>
            <a:ext cx="1127740" cy="532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6334" y="2908205"/>
            <a:ext cx="956503" cy="521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0" y="1671205"/>
            <a:ext cx="2495550" cy="609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b="1979"/>
          <a:stretch/>
        </p:blipFill>
        <p:spPr>
          <a:xfrm>
            <a:off x="5616617" y="5099177"/>
            <a:ext cx="2209800" cy="88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3171673"/>
            <a:ext cx="1505382" cy="56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7569" y="2245785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Problems:</a:t>
            </a:r>
          </a:p>
          <a:p>
            <a:br>
              <a:rPr lang="en-GB" i="1" dirty="0"/>
            </a:br>
            <a:r>
              <a:rPr lang="en-GB" i="1" dirty="0"/>
              <a:t>- Wide variety of syntactical forms</a:t>
            </a:r>
          </a:p>
          <a:p>
            <a:r>
              <a:rPr lang="en-GB" i="1" dirty="0"/>
              <a:t>- Strange and inconsistent precedence rules</a:t>
            </a:r>
            <a:br>
              <a:rPr lang="en-GB" i="1" dirty="0"/>
            </a:br>
            <a:r>
              <a:rPr lang="en-GB" i="1" dirty="0"/>
              <a:t>- Things get worse when you deal with matrices</a:t>
            </a:r>
            <a:br>
              <a:rPr lang="en-GB" i="1" dirty="0"/>
            </a:br>
            <a:br>
              <a:rPr lang="en-GB" i="1" dirty="0"/>
            </a:br>
            <a:r>
              <a:rPr lang="en-GB" sz="2000" dirty="0">
                <a:latin typeface="+mn-lt"/>
              </a:rPr>
              <a:t>See http://www.jsoftware.com/papers/EvalOrder.htm</a:t>
            </a:r>
          </a:p>
          <a:p>
            <a:endParaRPr lang="en-US" dirty="0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E8CE943A-EC75-471B-89C0-8794941B26C0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4047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3" y="498829"/>
            <a:ext cx="8291300" cy="853676"/>
          </a:xfrm>
        </p:spPr>
        <p:txBody>
          <a:bodyPr/>
          <a:lstStyle/>
          <a:p>
            <a:r>
              <a:rPr lang="da-DK" dirty="0"/>
              <a:t>Iverson Notation: </a:t>
            </a:r>
            <a:r>
              <a:rPr lang="da-DK" sz="2400" dirty="0"/>
              <a:t>Description of IBM\360 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7"/>
          <a:stretch/>
        </p:blipFill>
        <p:spPr>
          <a:xfrm>
            <a:off x="179512" y="1340768"/>
            <a:ext cx="4267373" cy="52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1" b="-42118"/>
          <a:stretch/>
        </p:blipFill>
        <p:spPr>
          <a:xfrm>
            <a:off x="4716820" y="1340768"/>
            <a:ext cx="4114032" cy="9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ttps://nhlife.files.wordpress.com/2015/08/aplgolfb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3028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Slide 8: Lucky Linearization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/>
              <a:t>The 5: Ken Iverson, Adin </a:t>
            </a:r>
            <a:r>
              <a:rPr lang="en-GB" sz="2400" dirty="0" err="1"/>
              <a:t>Falkoff</a:t>
            </a:r>
            <a:r>
              <a:rPr lang="en-GB" sz="2400" dirty="0"/>
              <a:t>, Larry Breed, </a:t>
            </a:r>
            <a:br>
              <a:rPr lang="en-GB" sz="2400" dirty="0"/>
            </a:br>
            <a:r>
              <a:rPr lang="en-GB" sz="2400" dirty="0"/>
              <a:t>Dick </a:t>
            </a:r>
            <a:r>
              <a:rPr lang="en-GB" sz="2400" dirty="0" err="1"/>
              <a:t>Lathwell</a:t>
            </a:r>
            <a:r>
              <a:rPr lang="en-GB" sz="2400" dirty="0"/>
              <a:t>, Roger Moore. </a:t>
            </a:r>
            <a:br>
              <a:rPr lang="en-GB" sz="2400" dirty="0"/>
            </a:br>
            <a:r>
              <a:rPr lang="en-GB" sz="2400" dirty="0"/>
              <a:t>Operated by “Quaker Consensus”.</a:t>
            </a:r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13108"/>
            <a:ext cx="5867400" cy="1352550"/>
          </a:xfrm>
          <a:prstGeom prst="rect">
            <a:avLst/>
          </a:prstGeom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D34680FB-ED06-42EC-AD53-5757B5E51E91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88566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36" y="53448"/>
            <a:ext cx="7632849" cy="853676"/>
          </a:xfrm>
        </p:spPr>
        <p:txBody>
          <a:bodyPr>
            <a:normAutofit fontScale="90000"/>
          </a:bodyPr>
          <a:lstStyle/>
          <a:p>
            <a:pPr algn="r"/>
            <a:r>
              <a:rPr lang="da-DK" sz="3200" dirty="0"/>
              <a:t>A Programming Language</a:t>
            </a:r>
            <a:br>
              <a:rPr lang="da-DK" sz="3200" dirty="0"/>
            </a:br>
            <a:r>
              <a:rPr lang="da-DK" sz="3200" dirty="0"/>
              <a:t> (for </a:t>
            </a:r>
            <a:r>
              <a:rPr lang="da-DK" sz="3200" dirty="0" err="1"/>
              <a:t>Mathematics</a:t>
            </a:r>
            <a:r>
              <a:rPr lang="da-DK" sz="3200" dirty="0"/>
              <a:t>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0788" y="3237039"/>
            <a:ext cx="1214137" cy="4524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43347" y="28641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</a:t>
            </a:r>
            <a:r>
              <a:rPr lang="en-US" dirty="0" err="1">
                <a:latin typeface="APL385 Unicode" panose="020B0709000202000203" pitchFamily="49" charset="0"/>
              </a:rPr>
              <a:t>f+g</a:t>
            </a:r>
            <a:r>
              <a:rPr lang="en-US" dirty="0">
                <a:latin typeface="APL385 Unicode" panose="020B0709000202000203" pitchFamily="49" charset="0"/>
              </a:rPr>
              <a:t>)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</a:t>
            </a:r>
            <a:r>
              <a:rPr lang="en-US" b="1" dirty="0">
                <a:latin typeface="APL385 Unicode" panose="020B0709000202000203" pitchFamily="49" charset="0"/>
              </a:rPr>
              <a:t>○</a:t>
            </a:r>
            <a:r>
              <a:rPr lang="en-US" dirty="0">
                <a:latin typeface="APL385 Unicode" panose="020B0709000202000203" pitchFamily="49" charset="0"/>
              </a:rPr>
              <a:t>x)*2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+/4×⍳6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dirty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4983" y="5815510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(2×a)÷⍨(-b)(+,-)0.5*⍨(b*2)-4×a×c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06BA917C-315F-4AF6-856A-116AE3CB1B3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2057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9253 -0.04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10013</TotalTime>
  <Words>977</Words>
  <Application>Microsoft Office PowerPoint</Application>
  <PresentationFormat>On-screen Show (4:3)</PresentationFormat>
  <Paragraphs>183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PGothic</vt:lpstr>
      <vt:lpstr>APL385 Unicode</vt:lpstr>
      <vt:lpstr>Arial</vt:lpstr>
      <vt:lpstr>Calibri</vt:lpstr>
      <vt:lpstr>Courier New</vt:lpstr>
      <vt:lpstr>Klavika Medium</vt:lpstr>
      <vt:lpstr>Wingdings</vt:lpstr>
      <vt:lpstr>Office Theme</vt:lpstr>
      <vt:lpstr>Workshop: Programming With Dyalog APL</vt:lpstr>
      <vt:lpstr>Agenda</vt:lpstr>
      <vt:lpstr>History of APL</vt:lpstr>
      <vt:lpstr>Nothing on this slide in China</vt:lpstr>
      <vt:lpstr>History of APL, continued</vt:lpstr>
      <vt:lpstr>Syntaxes of Mathematics</vt:lpstr>
      <vt:lpstr>Iverson Notation: Description of IBM\360 </vt:lpstr>
      <vt:lpstr>Slide 8: Lucky Linearization</vt:lpstr>
      <vt:lpstr>A Programming Language  (for Mathematics)</vt:lpstr>
      <vt:lpstr>Exercises</vt:lpstr>
      <vt:lpstr>Saving Your Work</vt:lpstr>
      <vt:lpstr>Saving Your Work, continued</vt:lpstr>
      <vt:lpstr>APL vs MatLab – Differences (1/2)</vt:lpstr>
      <vt:lpstr>APL vs MatLab – Differences (2/2)</vt:lpstr>
      <vt:lpstr>APL vs. MatLab                </vt:lpstr>
      <vt:lpstr>Reading APL</vt:lpstr>
      <vt:lpstr>Reading APL</vt:lpstr>
      <vt:lpstr>Multi-Line dfns</vt:lpstr>
      <vt:lpstr>Procedures / Tradfns</vt:lpstr>
      <vt:lpstr>Procedures / Tradfns</vt:lpstr>
      <vt:lpstr>Procedures / Tradfns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89</cp:revision>
  <dcterms:created xsi:type="dcterms:W3CDTF">2016-07-29T08:25:06Z</dcterms:created>
  <dcterms:modified xsi:type="dcterms:W3CDTF">2018-07-04T16:31:37Z</dcterms:modified>
</cp:coreProperties>
</file>