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64" r:id="rId2"/>
    <p:sldId id="461" r:id="rId3"/>
    <p:sldId id="446" r:id="rId4"/>
    <p:sldId id="424" r:id="rId5"/>
    <p:sldId id="470" r:id="rId6"/>
    <p:sldId id="471" r:id="rId7"/>
    <p:sldId id="480" r:id="rId8"/>
    <p:sldId id="481" r:id="rId9"/>
    <p:sldId id="472" r:id="rId10"/>
    <p:sldId id="494" r:id="rId11"/>
    <p:sldId id="476" r:id="rId12"/>
    <p:sldId id="477" r:id="rId13"/>
    <p:sldId id="478" r:id="rId14"/>
    <p:sldId id="479" r:id="rId15"/>
    <p:sldId id="466" r:id="rId16"/>
    <p:sldId id="434" r:id="rId17"/>
    <p:sldId id="484" r:id="rId18"/>
    <p:sldId id="482" r:id="rId19"/>
    <p:sldId id="503" r:id="rId20"/>
    <p:sldId id="473" r:id="rId21"/>
    <p:sldId id="436" r:id="rId22"/>
    <p:sldId id="437" r:id="rId23"/>
    <p:sldId id="474" r:id="rId24"/>
    <p:sldId id="475" r:id="rId25"/>
    <p:sldId id="438" r:id="rId26"/>
    <p:sldId id="498" r:id="rId27"/>
    <p:sldId id="497" r:id="rId28"/>
    <p:sldId id="458" r:id="rId29"/>
    <p:sldId id="439" r:id="rId30"/>
    <p:sldId id="485" r:id="rId31"/>
    <p:sldId id="483" r:id="rId32"/>
    <p:sldId id="447" r:id="rId33"/>
    <p:sldId id="440" r:id="rId34"/>
    <p:sldId id="448" r:id="rId35"/>
    <p:sldId id="499" r:id="rId36"/>
    <p:sldId id="486" r:id="rId37"/>
    <p:sldId id="496" r:id="rId38"/>
    <p:sldId id="487" r:id="rId39"/>
    <p:sldId id="449" r:id="rId40"/>
    <p:sldId id="488" r:id="rId41"/>
    <p:sldId id="441" r:id="rId42"/>
    <p:sldId id="450" r:id="rId43"/>
    <p:sldId id="451" r:id="rId44"/>
    <p:sldId id="460" r:id="rId45"/>
    <p:sldId id="489" r:id="rId46"/>
    <p:sldId id="490" r:id="rId47"/>
    <p:sldId id="442" r:id="rId48"/>
    <p:sldId id="452" r:id="rId49"/>
    <p:sldId id="453" r:id="rId50"/>
    <p:sldId id="454" r:id="rId51"/>
    <p:sldId id="457" r:id="rId52"/>
    <p:sldId id="455" r:id="rId53"/>
    <p:sldId id="456" r:id="rId54"/>
    <p:sldId id="491" r:id="rId55"/>
    <p:sldId id="258" r:id="rId56"/>
    <p:sldId id="500" r:id="rId57"/>
    <p:sldId id="502" r:id="rId58"/>
    <p:sldId id="492" r:id="rId59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62"/>
    </p:embeddedFont>
    <p:embeddedFont>
      <p:font typeface="Calibri" panose="020F0502020204030204" pitchFamily="34" charset="0"/>
      <p:regular r:id="rId62"/>
      <p:bold r:id="rId62"/>
      <p:italic r:id="rId62"/>
      <p:boldItalic r:id="rId62"/>
    </p:embeddedFont>
    <p:embeddedFont>
      <p:font typeface="Sarabun" panose="020B0604020202020204" charset="-34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D8F"/>
    <a:srgbClr val="3B475E"/>
    <a:srgbClr val="ED7F00"/>
    <a:srgbClr val="FDFDF5"/>
    <a:srgbClr val="F6F6D9"/>
    <a:srgbClr val="BBB5D6"/>
    <a:srgbClr val="928ABD"/>
    <a:srgbClr val="373535"/>
    <a:srgbClr val="FFFFFF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9" autoAdjust="0"/>
    <p:restoredTop sz="95510" autoAdjust="0"/>
  </p:normalViewPr>
  <p:slideViewPr>
    <p:cSldViewPr snapToGrid="0">
      <p:cViewPr varScale="1">
        <p:scale>
          <a:sx n="135" d="100"/>
          <a:sy n="135" d="100"/>
        </p:scale>
        <p:origin x="78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7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NUL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07/09/2022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07/09/2022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7702" y="1487930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7 Deployments in</a:t>
            </a:r>
            <a:br>
              <a:rPr lang="en-US" dirty="0"/>
            </a:br>
            <a:r>
              <a:rPr lang="en-US" dirty="0"/>
              <a:t>7 × 35 minutes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821682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Morten Kromberg</a:t>
            </a:r>
            <a:br>
              <a:rPr lang="en-US" dirty="0"/>
            </a:br>
            <a:r>
              <a:rPr lang="en-US" dirty="0"/>
              <a:t>CTO, Dyalog Ltd.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D23D1-AF63-47CC-9FB3-B0A40D0C69CF}"/>
              </a:ext>
            </a:extLst>
          </p:cNvPr>
          <p:cNvSpPr txBox="1"/>
          <p:nvPr userDrawn="1"/>
        </p:nvSpPr>
        <p:spPr>
          <a:xfrm>
            <a:off x="3647602" y="116432"/>
            <a:ext cx="613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Array Language Meetups, </a:t>
            </a:r>
            <a:b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</a:b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  Toronto &amp; New York City</a:t>
            </a:r>
            <a:b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</a:b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  September 1</a:t>
            </a:r>
            <a:r>
              <a:rPr lang="en-GB" sz="1600" kern="700" spc="-20" baseline="30000" dirty="0">
                <a:solidFill>
                  <a:srgbClr val="3B475E"/>
                </a:solidFill>
                <a:latin typeface="Sarabun" panose="00000500000000000000" pitchFamily="2" charset="-34"/>
              </a:rPr>
              <a:t>st</a:t>
            </a: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 &amp; 6</a:t>
            </a:r>
            <a:r>
              <a:rPr lang="en-GB" sz="1600" kern="700" spc="-20" baseline="30000" dirty="0">
                <a:solidFill>
                  <a:srgbClr val="3B475E"/>
                </a:solidFill>
                <a:latin typeface="Sarabun" panose="00000500000000000000" pitchFamily="2" charset="-34"/>
              </a:rPr>
              <a:t>th</a:t>
            </a: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, 2022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1026" name="Picture 2" descr="Meetup – Logos Download">
            <a:extLst>
              <a:ext uri="{FF2B5EF4-FFF2-40B4-BE49-F238E27FC236}">
                <a16:creationId xmlns:a16="http://schemas.microsoft.com/office/drawing/2014/main" id="{25EC4564-E4EB-6525-A4A7-11D120C50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1" y="170480"/>
            <a:ext cx="2684031" cy="9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331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502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642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37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169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859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1418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7137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4502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872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3932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3938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1800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234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249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3636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8035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2422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5299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2150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34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68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95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356616"/>
            <a:ext cx="6192003" cy="31503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7" y="1356616"/>
            <a:ext cx="2078545" cy="3150350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 typeface="Arial" panose="020B0604020202020204" pitchFamily="34" charset="0"/>
              <a:buNone/>
              <a:defRPr sz="1350"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86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356616"/>
            <a:ext cx="6192003" cy="31503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7" y="1356616"/>
            <a:ext cx="2078545" cy="3150350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 typeface="Arial" panose="020B0604020202020204" pitchFamily="34" charset="0"/>
              <a:buNone/>
              <a:defRPr sz="1350"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564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7 deployments in 7x5 Minutes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6" r:id="rId3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file:///C:\devt\deliverapl\Interactive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dyalog/pynap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node-custom-lambda" TargetMode="External"/><Relationship Id="rId2" Type="http://schemas.openxmlformats.org/officeDocument/2006/relationships/hyperlink" Target="https://github.com/mvranic/apl-lambda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ranic/apl-lambda" TargetMode="External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0F41-0D3F-F335-9F30-A60CD7C0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0" y="1480496"/>
            <a:ext cx="5073517" cy="1767394"/>
          </a:xfrm>
        </p:spPr>
        <p:txBody>
          <a:bodyPr/>
          <a:lstStyle/>
          <a:p>
            <a:r>
              <a:rPr lang="en-US" dirty="0"/>
              <a:t>7 Deployments in</a:t>
            </a:r>
            <a:br>
              <a:rPr lang="en-US" dirty="0"/>
            </a:br>
            <a:r>
              <a:rPr lang="en-US" dirty="0"/>
              <a:t>7 × 5 minutes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https://github.com/mkromberg/deliverapl</a:t>
            </a:r>
            <a:endParaRPr lang="LID4096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633F-9CF7-541E-99F6-4A701639C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Morten Kromberg</a:t>
            </a:r>
            <a:br>
              <a:rPr lang="da-DK" dirty="0"/>
            </a:br>
            <a:r>
              <a:rPr lang="da-DK" dirty="0"/>
              <a:t>CTO, Dyalog Ltd.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592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Array of </a:t>
            </a:r>
            <a:r>
              <a:rPr lang="da-DK" dirty="0" err="1"/>
              <a:t>Moves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5897" y="3111015"/>
            <a:ext cx="1320614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6F164-6E0A-010B-1DAB-5EBB5ACFA71F}"/>
              </a:ext>
            </a:extLst>
          </p:cNvPr>
          <p:cNvSpPr txBox="1"/>
          <p:nvPr/>
        </p:nvSpPr>
        <p:spPr>
          <a:xfrm>
            <a:off x="4744542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CD58D-4064-F19E-2F01-F5C1602D376B}"/>
              </a:ext>
            </a:extLst>
          </p:cNvPr>
          <p:cNvSpPr txBox="1"/>
          <p:nvPr/>
        </p:nvSpPr>
        <p:spPr>
          <a:xfrm>
            <a:off x="4985730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7F372-0E3C-A3EE-08A0-D30AE6E3DDC1}"/>
              </a:ext>
            </a:extLst>
          </p:cNvPr>
          <p:cNvSpPr txBox="1"/>
          <p:nvPr/>
        </p:nvSpPr>
        <p:spPr>
          <a:xfrm>
            <a:off x="5226918" y="38378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2108D-0A9C-3448-C010-91E8DCF45BEF}"/>
              </a:ext>
            </a:extLst>
          </p:cNvPr>
          <p:cNvSpPr txBox="1"/>
          <p:nvPr/>
        </p:nvSpPr>
        <p:spPr>
          <a:xfrm>
            <a:off x="5644366" y="38347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C1EF4-F6DC-1BEE-764D-8F8EDA54237C}"/>
              </a:ext>
            </a:extLst>
          </p:cNvPr>
          <p:cNvSpPr txBox="1"/>
          <p:nvPr/>
        </p:nvSpPr>
        <p:spPr>
          <a:xfrm>
            <a:off x="6038403" y="38391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A315F-0716-0E8F-0A68-80FD2E9379AF}"/>
              </a:ext>
            </a:extLst>
          </p:cNvPr>
          <p:cNvSpPr txBox="1"/>
          <p:nvPr/>
        </p:nvSpPr>
        <p:spPr>
          <a:xfrm>
            <a:off x="6256160" y="3834767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FA766-E35A-5B06-299D-3BBAE0F7A90D}"/>
              </a:ext>
            </a:extLst>
          </p:cNvPr>
          <p:cNvSpPr txBox="1"/>
          <p:nvPr/>
        </p:nvSpPr>
        <p:spPr>
          <a:xfrm>
            <a:off x="6495027" y="38412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9EEEF5-F83C-D7F9-99A2-7AD62064C2A6}"/>
              </a:ext>
            </a:extLst>
          </p:cNvPr>
          <p:cNvSpPr txBox="1"/>
          <p:nvPr/>
        </p:nvSpPr>
        <p:spPr>
          <a:xfrm>
            <a:off x="6897281" y="38412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C7F2C-584D-8B48-6D0C-43AAB1E7A070}"/>
              </a:ext>
            </a:extLst>
          </p:cNvPr>
          <p:cNvSpPr txBox="1"/>
          <p:nvPr/>
        </p:nvSpPr>
        <p:spPr>
          <a:xfrm>
            <a:off x="7290521" y="38400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5271821" y="3478263"/>
            <a:ext cx="2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(¯1+2×5)⍴</a:t>
            </a:r>
            <a:r>
              <a:rPr lang="en-GB" altLang="en-US" dirty="0">
                <a:latin typeface="APL385 Unicode" panose="020B0709000202000203" pitchFamily="49" charset="0"/>
              </a:rPr>
              <a:t>(+,-) 1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B27EA-D863-665F-0141-C6F8916E20BA}"/>
              </a:ext>
            </a:extLst>
          </p:cNvPr>
          <p:cNvSpPr txBox="1"/>
          <p:nvPr/>
        </p:nvSpPr>
        <p:spPr>
          <a:xfrm>
            <a:off x="5206918" y="1965401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One less than 2</a:t>
            </a:r>
            <a:r>
              <a:rPr lang="en-US" altLang="en-US" dirty="0">
                <a:latin typeface="APL385 Unicode" panose="020B0709000202000203" pitchFamily="49" charset="0"/>
              </a:rPr>
              <a:t>×n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4649915" y="302877"/>
            <a:ext cx="359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dirty="0"/>
              <a:t>Add 1 to index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dirty="0"/>
              <a:t>Add 5 to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dirty="0"/>
              <a:t>Subtract 5 from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dirty="0"/>
              <a:t>Subtract 1 from index</a:t>
            </a:r>
          </a:p>
          <a:p>
            <a:r>
              <a:rPr lang="en-US" dirty="0"/>
              <a:t>(repeat until done)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949025" y="2239311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Reshape (cycling)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7329055" y="2880894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followed by n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454854" y="2537995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followed by Negative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85956F-D321-76F3-6F30-90D62BB67C33}"/>
              </a:ext>
            </a:extLst>
          </p:cNvPr>
          <p:cNvCxnSpPr>
            <a:cxnSpLocks/>
          </p:cNvCxnSpPr>
          <p:nvPr/>
        </p:nvCxnSpPr>
        <p:spPr>
          <a:xfrm>
            <a:off x="5549442" y="2346106"/>
            <a:ext cx="399583" cy="11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>
            <a:off x="6199665" y="2608643"/>
            <a:ext cx="307750" cy="86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</p:cNvCxnSpPr>
          <p:nvPr/>
        </p:nvCxnSpPr>
        <p:spPr>
          <a:xfrm>
            <a:off x="6757473" y="2926800"/>
            <a:ext cx="139808" cy="54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>
            <a:off x="7451783" y="3247371"/>
            <a:ext cx="0" cy="22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9279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repetitions?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2683" y="3111015"/>
            <a:ext cx="1323828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6F164-6E0A-010B-1DAB-5EBB5ACFA71F}"/>
              </a:ext>
            </a:extLst>
          </p:cNvPr>
          <p:cNvSpPr txBox="1"/>
          <p:nvPr/>
        </p:nvSpPr>
        <p:spPr>
          <a:xfrm>
            <a:off x="4744542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CD58D-4064-F19E-2F01-F5C1602D376B}"/>
              </a:ext>
            </a:extLst>
          </p:cNvPr>
          <p:cNvSpPr txBox="1"/>
          <p:nvPr/>
        </p:nvSpPr>
        <p:spPr>
          <a:xfrm>
            <a:off x="4985730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4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7F372-0E3C-A3EE-08A0-D30AE6E3DDC1}"/>
              </a:ext>
            </a:extLst>
          </p:cNvPr>
          <p:cNvSpPr txBox="1"/>
          <p:nvPr/>
        </p:nvSpPr>
        <p:spPr>
          <a:xfrm>
            <a:off x="5226918" y="3837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4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2108D-0A9C-3448-C010-91E8DCF45BEF}"/>
              </a:ext>
            </a:extLst>
          </p:cNvPr>
          <p:cNvSpPr txBox="1"/>
          <p:nvPr/>
        </p:nvSpPr>
        <p:spPr>
          <a:xfrm>
            <a:off x="5487730" y="38422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3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C1EF4-F6DC-1BEE-764D-8F8EDA54237C}"/>
              </a:ext>
            </a:extLst>
          </p:cNvPr>
          <p:cNvSpPr txBox="1"/>
          <p:nvPr/>
        </p:nvSpPr>
        <p:spPr>
          <a:xfrm>
            <a:off x="5715990" y="38450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3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A315F-0716-0E8F-0A68-80FD2E9379AF}"/>
              </a:ext>
            </a:extLst>
          </p:cNvPr>
          <p:cNvSpPr txBox="1"/>
          <p:nvPr/>
        </p:nvSpPr>
        <p:spPr>
          <a:xfrm>
            <a:off x="5942327" y="3840701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2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FA766-E35A-5B06-299D-3BBAE0F7A90D}"/>
              </a:ext>
            </a:extLst>
          </p:cNvPr>
          <p:cNvSpPr txBox="1"/>
          <p:nvPr/>
        </p:nvSpPr>
        <p:spPr>
          <a:xfrm>
            <a:off x="6170587" y="3837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2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9EEEF5-F83C-D7F9-99A2-7AD62064C2A6}"/>
              </a:ext>
            </a:extLst>
          </p:cNvPr>
          <p:cNvSpPr txBox="1"/>
          <p:nvPr/>
        </p:nvSpPr>
        <p:spPr>
          <a:xfrm>
            <a:off x="6422624" y="38391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C7F2C-584D-8B48-6D0C-43AAB1E7A070}"/>
              </a:ext>
            </a:extLst>
          </p:cNvPr>
          <p:cNvSpPr txBox="1"/>
          <p:nvPr/>
        </p:nvSpPr>
        <p:spPr>
          <a:xfrm>
            <a:off x="6670402" y="38391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5330867" y="3468548"/>
            <a:ext cx="14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1↓2/⌽⍳5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B27EA-D863-665F-0141-C6F8916E20BA}"/>
              </a:ext>
            </a:extLst>
          </p:cNvPr>
          <p:cNvSpPr txBox="1"/>
          <p:nvPr/>
        </p:nvSpPr>
        <p:spPr>
          <a:xfrm>
            <a:off x="5226918" y="2009061"/>
            <a:ext cx="359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Drop the first element from</a:t>
            </a:r>
            <a:br>
              <a:rPr lang="en-US" altLang="en-US" dirty="0"/>
            </a:b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5333308" y="402154"/>
            <a:ext cx="359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Count backwards from n</a:t>
            </a:r>
            <a:br>
              <a:rPr lang="en-US" altLang="en-US" dirty="0"/>
            </a:br>
            <a:r>
              <a:rPr lang="en-US" altLang="en-US" dirty="0"/>
              <a:t>Repeat each number twice</a:t>
            </a:r>
            <a:br>
              <a:rPr lang="en-US" altLang="en-US" dirty="0"/>
            </a:br>
            <a:r>
              <a:rPr lang="en-US" altLang="en-US" dirty="0"/>
              <a:t>Except the first one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722484" y="2346106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two replicate of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6600984" y="3024724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five integers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216632" y="269263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reverse of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85956F-D321-76F3-6F30-90D62BB67C33}"/>
              </a:ext>
            </a:extLst>
          </p:cNvPr>
          <p:cNvCxnSpPr/>
          <p:nvPr/>
        </p:nvCxnSpPr>
        <p:spPr>
          <a:xfrm>
            <a:off x="5549442" y="2346106"/>
            <a:ext cx="0" cy="11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>
            <a:off x="5883271" y="2808514"/>
            <a:ext cx="0" cy="66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056229" y="3006764"/>
            <a:ext cx="275620" cy="46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 flipH="1">
            <a:off x="6272906" y="3382115"/>
            <a:ext cx="322744" cy="1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65431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Bring it </a:t>
            </a:r>
            <a:r>
              <a:rPr lang="da-DK" dirty="0" err="1"/>
              <a:t>together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5897" y="3111015"/>
            <a:ext cx="1320614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4831503" y="2902490"/>
            <a:ext cx="422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(1↓2/⌽⍳5)/(¯1+2×5)⍴</a:t>
            </a:r>
            <a:r>
              <a:rPr lang="en-GB" altLang="en-US" dirty="0">
                <a:latin typeface="APL385 Unicode" panose="020B0709000202000203" pitchFamily="49" charset="0"/>
              </a:rPr>
              <a:t>(+,-) 1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690047" y="178004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Number of repetitions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6942503" y="239256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Cycled Directions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184195" y="2126580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 flipH="1">
            <a:off x="5628134" y="2165895"/>
            <a:ext cx="244471" cy="7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</p:cNvCxnSpPr>
          <p:nvPr/>
        </p:nvCxnSpPr>
        <p:spPr>
          <a:xfrm flipH="1">
            <a:off x="6289197" y="2542249"/>
            <a:ext cx="10215" cy="36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>
            <a:off x="7427367" y="2692319"/>
            <a:ext cx="0" cy="2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671C2-0839-3FEF-0941-AD98673E548F}"/>
              </a:ext>
            </a:extLst>
          </p:cNvPr>
          <p:cNvSpPr txBox="1"/>
          <p:nvPr/>
        </p:nvSpPr>
        <p:spPr>
          <a:xfrm>
            <a:off x="4374303" y="3265917"/>
            <a:ext cx="422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 1 1 1 1 5 5 5 5 ¯1 ¯1 ¯1 ¯1 ¯5 ¯5 ¯5 1 1 1 5 5 ¯1 ¯1 ¯5 1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Path is </a:t>
            </a:r>
            <a:r>
              <a:rPr lang="da-DK" dirty="0" err="1"/>
              <a:t>cumulative</a:t>
            </a:r>
            <a:r>
              <a:rPr lang="da-DK" dirty="0"/>
              <a:t> sum (</a:t>
            </a:r>
            <a:r>
              <a:rPr lang="da-DK" dirty="0">
                <a:latin typeface="APL385 Unicode" panose="020B0709000202000203" pitchFamily="49" charset="0"/>
              </a:rPr>
              <a:t>+\</a:t>
            </a:r>
            <a:r>
              <a:rPr lang="da-DK" dirty="0"/>
              <a:t>) of </a:t>
            </a:r>
            <a:r>
              <a:rPr lang="da-DK" dirty="0" err="1"/>
              <a:t>moves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5897" y="3111015"/>
            <a:ext cx="1320614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4831503" y="2902490"/>
            <a:ext cx="422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(1↓2/⌽⍳5)/(¯1+2×5)⍴</a:t>
            </a:r>
            <a:r>
              <a:rPr lang="en-GB" altLang="en-US" dirty="0">
                <a:latin typeface="APL385 Unicode" panose="020B0709000202000203" pitchFamily="49" charset="0"/>
              </a:rPr>
              <a:t>(+,-) 1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690047" y="178004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Number of repetitions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6942503" y="239256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Cycled Directions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184195" y="2126580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 flipH="1">
            <a:off x="5628134" y="2165895"/>
            <a:ext cx="244471" cy="7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</p:cNvCxnSpPr>
          <p:nvPr/>
        </p:nvCxnSpPr>
        <p:spPr>
          <a:xfrm flipH="1">
            <a:off x="6289197" y="2542249"/>
            <a:ext cx="10215" cy="36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>
            <a:off x="7427367" y="2692319"/>
            <a:ext cx="0" cy="2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671C2-0839-3FEF-0941-AD98673E548F}"/>
              </a:ext>
            </a:extLst>
          </p:cNvPr>
          <p:cNvSpPr txBox="1"/>
          <p:nvPr/>
        </p:nvSpPr>
        <p:spPr>
          <a:xfrm>
            <a:off x="4374303" y="3265917"/>
            <a:ext cx="422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 1 1 1 1 5 5 5 5 ¯1 ¯1 ¯1 ¯1 ¯5 ¯5 ¯5 1 1 1 5 5 ¯1 ¯1 ¯5 1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98481-4484-1764-A43F-0E35375CF777}"/>
              </a:ext>
            </a:extLst>
          </p:cNvPr>
          <p:cNvSpPr txBox="1"/>
          <p:nvPr/>
        </p:nvSpPr>
        <p:spPr>
          <a:xfrm>
            <a:off x="4559451" y="2902490"/>
            <a:ext cx="5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>
                <a:solidFill>
                  <a:srgbClr val="FF0000"/>
                </a:solidFill>
                <a:latin typeface="APL385 Unicode" panose="020B0709000202000203" pitchFamily="49" charset="0"/>
              </a:rPr>
              <a:t>+\</a:t>
            </a:r>
            <a:endParaRPr lang="en-GB" altLang="en-US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0B760-796B-CA07-7F05-34477B58EB10}"/>
              </a:ext>
            </a:extLst>
          </p:cNvPr>
          <p:cNvSpPr txBox="1"/>
          <p:nvPr/>
        </p:nvSpPr>
        <p:spPr>
          <a:xfrm>
            <a:off x="4374303" y="3251630"/>
            <a:ext cx="441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1 2 3 4 5 10 15 20 25 24 23 22 21 16 11 6 7 8 9 14 19 18 17 12 13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4" grpId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4" y="392006"/>
            <a:ext cx="7005527" cy="685535"/>
          </a:xfrm>
        </p:spPr>
        <p:txBody>
          <a:bodyPr/>
          <a:lstStyle/>
          <a:p>
            <a:r>
              <a:rPr lang="da-DK" dirty="0" err="1"/>
              <a:t>Finally</a:t>
            </a:r>
            <a:r>
              <a:rPr lang="da-DK" dirty="0"/>
              <a:t>: at </a:t>
            </a:r>
            <a:r>
              <a:rPr lang="da-DK" dirty="0" err="1"/>
              <a:t>which</a:t>
            </a:r>
            <a:r>
              <a:rPr lang="da-DK" dirty="0"/>
              <a:t> step</a:t>
            </a:r>
            <a:br>
              <a:rPr lang="da-DK" dirty="0"/>
            </a:br>
            <a:r>
              <a:rPr lang="da-DK" dirty="0"/>
              <a:t>             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</a:t>
            </a:r>
            <a:r>
              <a:rPr lang="da-DK" dirty="0" err="1"/>
              <a:t>visited</a:t>
            </a:r>
            <a:r>
              <a:rPr lang="da-DK" dirty="0"/>
              <a:t>?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2415751" y="1304505"/>
            <a:ext cx="43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 err="1">
                <a:latin typeface="APL385 Unicode" panose="020B0709000202000203" pitchFamily="49" charset="0"/>
              </a:rPr>
              <a:t>path</a:t>
            </a:r>
            <a:r>
              <a:rPr lang="da-DK" altLang="en-US" dirty="0">
                <a:latin typeface="APL385 Unicode" panose="020B0709000202000203" pitchFamily="49" charset="0"/>
              </a:rPr>
              <a:t>       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⍝ Cells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visited</a:t>
            </a:r>
            <a:r>
              <a:rPr lang="da-DK" altLang="en-US" dirty="0">
                <a:latin typeface="APL385 Unicode" panose="020B0709000202000203" pitchFamily="49" charset="0"/>
              </a:rPr>
              <a:t> 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671C2-0839-3FEF-0941-AD98673E548F}"/>
              </a:ext>
            </a:extLst>
          </p:cNvPr>
          <p:cNvSpPr txBox="1"/>
          <p:nvPr/>
        </p:nvSpPr>
        <p:spPr>
          <a:xfrm>
            <a:off x="323525" y="1615940"/>
            <a:ext cx="863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1 2 3 4 5 10 15 20 25 24 23 22 21 16 11 6 7 8 9 14 19 18 17 12 13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0B760-796B-CA07-7F05-34477B58EB10}"/>
              </a:ext>
            </a:extLst>
          </p:cNvPr>
          <p:cNvSpPr txBox="1"/>
          <p:nvPr/>
        </p:nvSpPr>
        <p:spPr>
          <a:xfrm>
            <a:off x="323525" y="2405495"/>
            <a:ext cx="841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1 2 3 4 5 16 17 18 19 6 15 24 25 20 7 14 23 22 21 8 13 12 11 10 9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8689503-A2DE-E709-A425-E54DE56F7AF1}"/>
              </a:ext>
            </a:extLst>
          </p:cNvPr>
          <p:cNvSpPr txBox="1">
            <a:spLocks/>
          </p:cNvSpPr>
          <p:nvPr/>
        </p:nvSpPr>
        <p:spPr>
          <a:xfrm>
            <a:off x="5738430" y="95570"/>
            <a:ext cx="3341621" cy="1406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    iv 5  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indices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1  2  3  4  5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1  2  3  4  5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6  7  8  9 10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11 12 13 14 15 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16 17 18 19 20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21 22 22 23 24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75534-2FB6-D02C-79F8-FE418819C397}"/>
              </a:ext>
            </a:extLst>
          </p:cNvPr>
          <p:cNvSpPr txBox="1"/>
          <p:nvPr/>
        </p:nvSpPr>
        <p:spPr>
          <a:xfrm>
            <a:off x="2415751" y="2068685"/>
            <a:ext cx="60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 err="1">
                <a:latin typeface="APL385 Unicode" panose="020B0709000202000203" pitchFamily="49" charset="0"/>
              </a:rPr>
              <a:t>path</a:t>
            </a:r>
            <a:r>
              <a:rPr lang="da-DK" altLang="en-US" dirty="0">
                <a:latin typeface="APL385 Unicode" panose="020B0709000202000203" pitchFamily="49" charset="0"/>
              </a:rPr>
              <a:t> ⍳ ⍳25 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⍝ Find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each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cell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in the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path</a:t>
            </a:r>
            <a:endParaRPr lang="en-GB" altLang="en-US" dirty="0">
              <a:solidFill>
                <a:schemeClr val="bg1">
                  <a:lumMod val="65000"/>
                </a:schemeClr>
              </a:solidFill>
              <a:latin typeface="APL385 Unicode" panose="020B07090002020002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48C4A-0553-4C53-778C-141918A6165B}"/>
              </a:ext>
            </a:extLst>
          </p:cNvPr>
          <p:cNvSpPr txBox="1"/>
          <p:nvPr/>
        </p:nvSpPr>
        <p:spPr>
          <a:xfrm>
            <a:off x="323524" y="3080859"/>
            <a:ext cx="841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1 2 3 4 5 16 17 18 19 6 15 24 25 20 7 14 23 22 21 8 13 12 11 10 9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5059FF-A9D4-D4F4-5117-EEDE0F39C228}"/>
              </a:ext>
            </a:extLst>
          </p:cNvPr>
          <p:cNvSpPr txBox="1"/>
          <p:nvPr/>
        </p:nvSpPr>
        <p:spPr>
          <a:xfrm>
            <a:off x="2415751" y="2835496"/>
            <a:ext cx="43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>
                <a:latin typeface="APL385 Unicode" panose="020B0709000202000203" pitchFamily="49" charset="0"/>
              </a:rPr>
              <a:t>⍋</a:t>
            </a:r>
            <a:r>
              <a:rPr lang="da-DK" altLang="en-US" dirty="0" err="1">
                <a:latin typeface="APL385 Unicode" panose="020B0709000202000203" pitchFamily="49" charset="0"/>
              </a:rPr>
              <a:t>path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B9B9-F21D-AB79-35B0-0AB3E57E592A}"/>
              </a:ext>
            </a:extLst>
          </p:cNvPr>
          <p:cNvSpPr txBox="1"/>
          <p:nvPr/>
        </p:nvSpPr>
        <p:spPr>
          <a:xfrm>
            <a:off x="323524" y="3085287"/>
            <a:ext cx="2776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 1  2  3  4  5 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16 17 18 19  6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15 24 25 20  7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14 23 22 21  8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13 12 11 10  9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2AD5A-A53F-316A-B966-F0F25A2E1246}"/>
              </a:ext>
            </a:extLst>
          </p:cNvPr>
          <p:cNvSpPr txBox="1"/>
          <p:nvPr/>
        </p:nvSpPr>
        <p:spPr>
          <a:xfrm>
            <a:off x="1880353" y="2837074"/>
            <a:ext cx="612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>
                <a:latin typeface="APL385 Unicode" panose="020B0709000202000203" pitchFamily="49" charset="0"/>
              </a:rPr>
              <a:t>5 5⍴⍋path      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⍝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Reshape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into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matrix: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Tada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!</a:t>
            </a:r>
            <a:endParaRPr lang="en-GB" altLang="en-US" dirty="0">
              <a:solidFill>
                <a:schemeClr val="bg1">
                  <a:lumMod val="65000"/>
                </a:schemeClr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1" grpId="1"/>
      <p:bldP spid="23" grpId="0"/>
      <p:bldP spid="23" grpId="1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We're</a:t>
            </a:r>
            <a:r>
              <a:rPr lang="da-DK" dirty="0"/>
              <a:t> done…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0F1717-04B8-49F1-A200-CEC761C6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3404" y="1081358"/>
            <a:ext cx="6952107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 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1  2  3  4  5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{⍵ ⍵⍴⍋+\(1↓2/⌽⍳⍵)/(¯1+2×⍵)⍴(+,-)1 ⍵}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AD7497-0BA7-445F-98C5-1BD242EC473F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4673262" y="1626645"/>
            <a:ext cx="3443386" cy="200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→  →  →  →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→  →  →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↑  →  ↓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←  ←  ↓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←  ←  ←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CBB98-AA80-4A22-BEF5-F8624E8A2FD5}"/>
              </a:ext>
            </a:extLst>
          </p:cNvPr>
          <p:cNvSpPr/>
          <p:nvPr/>
        </p:nvSpPr>
        <p:spPr>
          <a:xfrm>
            <a:off x="4513735" y="1667742"/>
            <a:ext cx="2329009" cy="37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9E25-8470-4754-9E96-1B106F0F4654}"/>
              </a:ext>
            </a:extLst>
          </p:cNvPr>
          <p:cNvSpPr/>
          <p:nvPr/>
        </p:nvSpPr>
        <p:spPr>
          <a:xfrm>
            <a:off x="4513735" y="2986985"/>
            <a:ext cx="1923965" cy="37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3145-4A51-465A-835E-99BDFCC85FCF}"/>
              </a:ext>
            </a:extLst>
          </p:cNvPr>
          <p:cNvSpPr/>
          <p:nvPr/>
        </p:nvSpPr>
        <p:spPr>
          <a:xfrm>
            <a:off x="6437700" y="2041580"/>
            <a:ext cx="405044" cy="1316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93484-3808-4A78-A641-C37440B64E7E}"/>
              </a:ext>
            </a:extLst>
          </p:cNvPr>
          <p:cNvSpPr/>
          <p:nvPr/>
        </p:nvSpPr>
        <p:spPr>
          <a:xfrm>
            <a:off x="4513735" y="2041580"/>
            <a:ext cx="405044" cy="945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4BF34-BCC5-4A91-BE0F-C6C2AAB9F2B6}"/>
              </a:ext>
            </a:extLst>
          </p:cNvPr>
          <p:cNvSpPr/>
          <p:nvPr/>
        </p:nvSpPr>
        <p:spPr>
          <a:xfrm>
            <a:off x="4923112" y="2045185"/>
            <a:ext cx="1514588" cy="30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8C8F4-4334-4FDD-AFC8-C98694C29E29}"/>
              </a:ext>
            </a:extLst>
          </p:cNvPr>
          <p:cNvSpPr/>
          <p:nvPr/>
        </p:nvSpPr>
        <p:spPr>
          <a:xfrm>
            <a:off x="6040631" y="2355026"/>
            <a:ext cx="392737" cy="631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D0E67-5A09-4181-9647-3F4A833C9ADB}"/>
              </a:ext>
            </a:extLst>
          </p:cNvPr>
          <p:cNvSpPr/>
          <p:nvPr/>
        </p:nvSpPr>
        <p:spPr>
          <a:xfrm>
            <a:off x="4917004" y="2352240"/>
            <a:ext cx="508082" cy="321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93D8C-A281-4313-9E35-C7DF4D930A5C}"/>
              </a:ext>
            </a:extLst>
          </p:cNvPr>
          <p:cNvSpPr/>
          <p:nvPr/>
        </p:nvSpPr>
        <p:spPr>
          <a:xfrm>
            <a:off x="4923112" y="2675653"/>
            <a:ext cx="1117520" cy="30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A13627-D8A7-455E-979E-9D5662E5E5F4}"/>
              </a:ext>
            </a:extLst>
          </p:cNvPr>
          <p:cNvSpPr/>
          <p:nvPr/>
        </p:nvSpPr>
        <p:spPr>
          <a:xfrm>
            <a:off x="1655596" y="4062171"/>
            <a:ext cx="598241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8FE60-1ABA-4F5F-BAD0-1DEB6CDFE4B9}"/>
              </a:ext>
            </a:extLst>
          </p:cNvPr>
          <p:cNvSpPr txBox="1"/>
          <p:nvPr/>
        </p:nvSpPr>
        <p:spPr>
          <a:xfrm>
            <a:off x="1641047" y="43654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5 5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17361-8163-424E-8AEB-947181173B08}"/>
              </a:ext>
            </a:extLst>
          </p:cNvPr>
          <p:cNvSpPr/>
          <p:nvPr/>
        </p:nvSpPr>
        <p:spPr>
          <a:xfrm>
            <a:off x="2977109" y="4055467"/>
            <a:ext cx="1622871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AFCD6-3734-4FEC-A438-13AAAD399E33}"/>
              </a:ext>
            </a:extLst>
          </p:cNvPr>
          <p:cNvSpPr txBox="1"/>
          <p:nvPr/>
        </p:nvSpPr>
        <p:spPr>
          <a:xfrm>
            <a:off x="2629158" y="4393086"/>
            <a:ext cx="25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5 4 4 3 3 2 2 1 1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4F098-97D7-4F3A-88ED-8282958BDD48}"/>
              </a:ext>
            </a:extLst>
          </p:cNvPr>
          <p:cNvSpPr/>
          <p:nvPr/>
        </p:nvSpPr>
        <p:spPr>
          <a:xfrm>
            <a:off x="4958257" y="4049817"/>
            <a:ext cx="1169166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D956F-3BE0-412C-BCB8-EAEF5240E1C9}"/>
              </a:ext>
            </a:extLst>
          </p:cNvPr>
          <p:cNvSpPr txBox="1"/>
          <p:nvPr/>
        </p:nvSpPr>
        <p:spPr>
          <a:xfrm>
            <a:off x="4952389" y="4404600"/>
            <a:ext cx="110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   9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810A9E-2A00-4EF6-B076-7E16B8594A6A}"/>
              </a:ext>
            </a:extLst>
          </p:cNvPr>
          <p:cNvSpPr/>
          <p:nvPr/>
        </p:nvSpPr>
        <p:spPr>
          <a:xfrm>
            <a:off x="6433368" y="4049817"/>
            <a:ext cx="1497417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327913-8DDA-4082-8318-01FE33B1ED4C}"/>
              </a:ext>
            </a:extLst>
          </p:cNvPr>
          <p:cNvSpPr txBox="1"/>
          <p:nvPr/>
        </p:nvSpPr>
        <p:spPr>
          <a:xfrm>
            <a:off x="6433368" y="4399779"/>
            <a:ext cx="16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1 5 ¯1 ¯5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6F9372-DEC9-4DDC-9834-FF1DD6C8A220}"/>
              </a:ext>
            </a:extLst>
          </p:cNvPr>
          <p:cNvSpPr/>
          <p:nvPr/>
        </p:nvSpPr>
        <p:spPr>
          <a:xfrm>
            <a:off x="2399037" y="4051268"/>
            <a:ext cx="546068" cy="381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632D7-4152-4C23-8289-8D87A5F982E6}"/>
              </a:ext>
            </a:extLst>
          </p:cNvPr>
          <p:cNvSpPr txBox="1"/>
          <p:nvPr/>
        </p:nvSpPr>
        <p:spPr>
          <a:xfrm>
            <a:off x="2165634" y="439223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Grade Running Total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EF9819B5-76F2-42DE-A388-984816B5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1613795"/>
            <a:ext cx="6569196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involute←{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directions←(+,-) 1 ⍵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moves←(¯1+2×⍵)⍴directions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repeat←1↓2/⌽⍳⍵ 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allmoves←repeat</a:t>
            </a:r>
            <a:r>
              <a:rPr lang="en-GB" altLang="en-US" sz="1500" dirty="0">
                <a:latin typeface="APL385 Unicode" panose="020B0709000202000203" pitchFamily="49" charset="0"/>
              </a:rPr>
              <a:t>/moves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path←+\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</a:t>
            </a:r>
            <a:endParaRPr lang="en-GB" altLang="en-US" sz="1500" dirty="0">
              <a:latin typeface="APL385 Unicode" panose="020B0709000202000203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⍵ ⍵⍴⍋path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} </a:t>
            </a:r>
            <a:endParaRPr lang="en-GB" altLang="en-US" sz="33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Naming</a:t>
            </a:r>
            <a:r>
              <a:rPr lang="da-DK" dirty="0"/>
              <a:t> the parts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7AA3F-256D-42CE-83AC-C16C8B86B99B}"/>
              </a:ext>
            </a:extLst>
          </p:cNvPr>
          <p:cNvSpPr txBox="1"/>
          <p:nvPr/>
        </p:nvSpPr>
        <p:spPr>
          <a:xfrm>
            <a:off x="4588962" y="2062038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5 ¯1 ¯5 1 5 ¯1 ¯5 1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04B6E-95D9-42FA-B7D9-CECD5235E4BE}"/>
              </a:ext>
            </a:extLst>
          </p:cNvPr>
          <p:cNvSpPr txBox="1"/>
          <p:nvPr/>
        </p:nvSpPr>
        <p:spPr>
          <a:xfrm>
            <a:off x="4588962" y="2271667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5 4  4  3 3 2  2  1 1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DDBC0-BC81-400B-ADBD-EC7CBA410D94}"/>
              </a:ext>
            </a:extLst>
          </p:cNvPr>
          <p:cNvSpPr txBox="1"/>
          <p:nvPr/>
        </p:nvSpPr>
        <p:spPr>
          <a:xfrm>
            <a:off x="4572000" y="2761194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1 2 3 4 5 10 15 20 25 24 23 22 21 14 ...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EE44F-125D-43B4-8856-9870DBBAA1F3}"/>
              </a:ext>
            </a:extLst>
          </p:cNvPr>
          <p:cNvSpPr txBox="1"/>
          <p:nvPr/>
        </p:nvSpPr>
        <p:spPr>
          <a:xfrm>
            <a:off x="4588963" y="183420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5 ¯1 ¯5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ACB2A-EB0A-4556-828A-5D0FFB4FB680}"/>
              </a:ext>
            </a:extLst>
          </p:cNvPr>
          <p:cNvSpPr txBox="1"/>
          <p:nvPr/>
        </p:nvSpPr>
        <p:spPr>
          <a:xfrm>
            <a:off x="4582334" y="2533364"/>
            <a:ext cx="458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1 1 1 1  5  5  5  5 ¯1 ¯1 ¯1 ¯1 ¯5 ... 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16E65-2771-4CD8-B46A-DBDFDE241E58}"/>
              </a:ext>
            </a:extLst>
          </p:cNvPr>
          <p:cNvSpPr txBox="1"/>
          <p:nvPr/>
        </p:nvSpPr>
        <p:spPr>
          <a:xfrm>
            <a:off x="4582333" y="2999009"/>
            <a:ext cx="179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 1  2  3  4  5 </a:t>
            </a:r>
            <a:b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16 17 18 19  6</a:t>
            </a:r>
            <a:b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… </a:t>
            </a:r>
            <a:r>
              <a:rPr lang="da-DK" sz="1400" dirty="0" err="1">
                <a:solidFill>
                  <a:schemeClr val="accent6"/>
                </a:solidFill>
                <a:latin typeface="APL385 Unicode" panose="020B0709000202000203" pitchFamily="49" charset="0"/>
              </a:rPr>
              <a:t>etc</a:t>
            </a:r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 …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9043C73-C6DC-4A3C-AE76-A1A3FA8F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4040266"/>
            <a:ext cx="65691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iv←{⍵ ⍵⍴⍋+\(1↓2/⌽⍳⍵)/(¯1+2×⍵)⍴(+,-)1 ⍵}</a:t>
            </a:r>
          </a:p>
        </p:txBody>
      </p:sp>
    </p:spTree>
    <p:extLst>
      <p:ext uri="{BB962C8B-B14F-4D97-AF65-F5344CB8AC3E}">
        <p14:creationId xmlns:p14="http://schemas.microsoft.com/office/powerpoint/2010/main" val="37636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6" grpId="0"/>
      <p:bldP spid="9" grpId="0"/>
      <p:bldP spid="10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EF9819B5-76F2-42DE-A388-984816B5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1613795"/>
            <a:ext cx="6569196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involute←{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directions←(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+,-</a:t>
            </a:r>
            <a:r>
              <a:rPr lang="en-GB" altLang="en-US" sz="1500" dirty="0">
                <a:latin typeface="APL385 Unicode" panose="020B0709000202000203" pitchFamily="49" charset="0"/>
              </a:rPr>
              <a:t>) 1 ⍵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moves←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(¯1+2×⍵)⍴</a:t>
            </a:r>
            <a:r>
              <a:rPr lang="en-GB" altLang="en-US" sz="1500" dirty="0">
                <a:latin typeface="APL385 Unicode" panose="020B0709000202000203" pitchFamily="49" charset="0"/>
              </a:rPr>
              <a:t>directions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repeat←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1↓2/⌽⍳⍵</a:t>
            </a:r>
            <a:r>
              <a:rPr lang="en-GB" altLang="en-US" sz="1500" dirty="0">
                <a:latin typeface="APL385 Unicode" panose="020B0709000202000203" pitchFamily="49" charset="0"/>
              </a:rPr>
              <a:t> 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allmoves←repeat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/</a:t>
            </a:r>
            <a:r>
              <a:rPr lang="en-GB" altLang="en-US" sz="1500" dirty="0">
                <a:latin typeface="APL385 Unicode" panose="020B0709000202000203" pitchFamily="49" charset="0"/>
              </a:rPr>
              <a:t>moves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path←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+\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</a:t>
            </a:r>
            <a:endParaRPr lang="en-GB" altLang="en-US" sz="1500" dirty="0">
              <a:latin typeface="APL385 Unicode" panose="020B0709000202000203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⍵ ⍵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⍴⍋</a:t>
            </a:r>
            <a:r>
              <a:rPr lang="en-GB" altLang="en-US" sz="1500" dirty="0">
                <a:latin typeface="APL385 Unicode" panose="020B0709000202000203" pitchFamily="49" charset="0"/>
              </a:rPr>
              <a:t>path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} </a:t>
            </a:r>
            <a:endParaRPr lang="en-GB" altLang="en-US" sz="33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Obfuscation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naming</a:t>
            </a:r>
            <a:r>
              <a:rPr lang="da-DK" dirty="0"/>
              <a:t> (?!)</a:t>
            </a:r>
            <a:endParaRPr lang="en-GB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9043C73-C6DC-4A3C-AE76-A1A3FA8F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3655164"/>
            <a:ext cx="65691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iv←{⍵ ⍵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⍴⍋+\(1↓2/⌽⍳⍵)/(¯1+2×⍵)⍴(+,-)1</a:t>
            </a:r>
            <a:r>
              <a:rPr lang="en-GB" altLang="en-US" sz="1500" dirty="0">
                <a:latin typeface="APL385 Unicode" panose="020B0709000202000203" pitchFamily="49" charset="0"/>
              </a:rPr>
              <a:t> ⍵}</a:t>
            </a:r>
          </a:p>
        </p:txBody>
      </p:sp>
    </p:spTree>
    <p:extLst>
      <p:ext uri="{BB962C8B-B14F-4D97-AF65-F5344CB8AC3E}">
        <p14:creationId xmlns:p14="http://schemas.microsoft.com/office/powerpoint/2010/main" val="36802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Production</a:t>
            </a:r>
            <a:r>
              <a:rPr lang="da-DK" dirty="0"/>
              <a:t> Version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6AD6-5816-4660-AF40-654E1705DC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15057" y="610424"/>
            <a:ext cx="4579000" cy="140618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   [0] involute 5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 involute 5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1  2  3  4  5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→ → → → 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→ → → ↓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↑ → ↓ ↓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← ← ↓ ↓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← ← ← ↓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980AA-14F3-9A97-9E9A-251E48829178}"/>
              </a:ext>
            </a:extLst>
          </p:cNvPr>
          <p:cNvSpPr txBox="1"/>
          <p:nvPr/>
        </p:nvSpPr>
        <p:spPr>
          <a:xfrm>
            <a:off x="2002971" y="118291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Scope</a:t>
            </a:r>
            <a:r>
              <a:rPr lang="da-DK" dirty="0"/>
              <a:t> Creep </a:t>
            </a:r>
            <a:r>
              <a:rPr lang="da-DK" dirty="0">
                <a:sym typeface="Wingdings" panose="05000000000000000000" pitchFamily="2" charset="2"/>
              </a:rPr>
              <a:t>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68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EF9819B5-76F2-42DE-A388-984816B5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71" y="2021455"/>
            <a:ext cx="8569190" cy="243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involute←{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⍺←0                        ⍝ default left </a:t>
            </a:r>
            <a:r>
              <a:rPr lang="en-GB" altLang="en-US" sz="1400" dirty="0" err="1">
                <a:latin typeface="APL385 Unicode" panose="020B0709000202000203" pitchFamily="49" charset="0"/>
              </a:rPr>
              <a:t>arg</a:t>
            </a:r>
            <a:r>
              <a:rPr lang="en-GB" altLang="en-US" sz="1400" dirty="0">
                <a:latin typeface="APL385 Unicode" panose="020B0709000202000203" pitchFamily="49" charset="0"/>
              </a:rPr>
              <a:t> to 0 (return numbers)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moves←(¯1+2×⍵)⍴m←1 ⍵,-1 ⍵  ⍝ sequence of 1 ⍵ ¯1 (-⍵)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repeat←1↓2/⌽⍳⍵             ⍝ number of times to repeat each move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path←+\repeat/moves        ⍝ path through matrix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⍺≡0:⍵ ⍵⍴⍋path              ⍝ return numbers if ⍺=0</a:t>
            </a:r>
            <a:br>
              <a:rPr lang="en-GB" altLang="en-US" sz="1400" dirty="0">
                <a:latin typeface="APL385 Unicode" panose="020B0709000202000203" pitchFamily="49" charset="0"/>
              </a:rPr>
            </a:br>
            <a:endParaRPr lang="en-GB" altLang="en-US" sz="1400" dirty="0">
              <a:latin typeface="APL385 Unicode" panose="020B0709000202000203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</a:t>
            </a:r>
            <a:r>
              <a:rPr lang="en-GB" altLang="en-US" sz="1400" dirty="0" err="1">
                <a:latin typeface="APL385 Unicode" panose="020B0709000202000203" pitchFamily="49" charset="0"/>
              </a:rPr>
              <a:t>charmoves←repeat</a:t>
            </a:r>
            <a:r>
              <a:rPr lang="en-GB" altLang="en-US" sz="1400" dirty="0">
                <a:latin typeface="APL385 Unicode" panose="020B0709000202000203" pitchFamily="49" charset="0"/>
              </a:rPr>
              <a:t>/'→↓←↑'[</a:t>
            </a:r>
            <a:r>
              <a:rPr lang="en-GB" altLang="en-US" sz="1400" dirty="0" err="1">
                <a:latin typeface="APL385 Unicode" panose="020B0709000202000203" pitchFamily="49" charset="0"/>
              </a:rPr>
              <a:t>m⍳moves</a:t>
            </a:r>
            <a:r>
              <a:rPr lang="en-GB" altLang="en-US" sz="1400" dirty="0">
                <a:latin typeface="APL385 Unicode" panose="020B0709000202000203" pitchFamily="49" charset="0"/>
              </a:rPr>
              <a:t>] ⍝ else map moves to arrows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r←⍵ ⍵⍴(</a:t>
            </a:r>
            <a:r>
              <a:rPr lang="en-GB" altLang="en-US" sz="1400" dirty="0" err="1">
                <a:latin typeface="APL385 Unicode" panose="020B0709000202000203" pitchFamily="49" charset="0"/>
              </a:rPr>
              <a:t>charmoves@path</a:t>
            </a:r>
            <a:r>
              <a:rPr lang="en-GB" altLang="en-US" sz="1400" dirty="0">
                <a:latin typeface="APL385 Unicode" panose="020B0709000202000203" pitchFamily="49" charset="0"/>
              </a:rPr>
              <a:t>)(⍵×⍵)⍴⍺    ⍝ insert arrows along path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((2×⍵)⍴1 0)\r              ⍝ insert alternate blank columns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}</a:t>
            </a:r>
            <a:endParaRPr lang="en-GB" altLang="en-US" sz="32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Production</a:t>
            </a:r>
            <a:r>
              <a:rPr lang="da-DK" dirty="0"/>
              <a:t> Version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6AD6-5816-4660-AF40-654E1705DC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86029" y="748309"/>
            <a:ext cx="4407056" cy="1102262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Scope creep (see previous slide)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"Reasonable" amount of naming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Train removed</a:t>
            </a:r>
          </a:p>
        </p:txBody>
      </p:sp>
    </p:spTree>
    <p:extLst>
      <p:ext uri="{BB962C8B-B14F-4D97-AF65-F5344CB8AC3E}">
        <p14:creationId xmlns:p14="http://schemas.microsoft.com/office/powerpoint/2010/main" val="32443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7x5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Interactive APL Session - Windows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 err="1"/>
              <a:t>Shebang</a:t>
            </a:r>
            <a:r>
              <a:rPr lang="da-DK" dirty="0"/>
              <a:t> Script - Linux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Windows GUI "Stand Alone Executable"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Cross-Platform GUI (Desktop AND Web)</a:t>
            </a:r>
          </a:p>
          <a:p>
            <a:pPr marL="0" indent="0">
              <a:buNone/>
            </a:pPr>
            <a:r>
              <a:rPr lang="da-DK" dirty="0"/>
              <a:t>Integrated APL Components &amp; Services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Integrated with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under Windows)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.NET Assembly (called from C# under Linux)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Web Service in Docker Container (</a:t>
            </a:r>
            <a:r>
              <a:rPr lang="da-DK" dirty="0" err="1"/>
              <a:t>Powershell</a:t>
            </a:r>
            <a:r>
              <a:rPr lang="da-DK" dirty="0"/>
              <a:t> under Windows &amp; curl under Linux)</a:t>
            </a:r>
          </a:p>
          <a:p>
            <a:pPr marL="385763" indent="-385763">
              <a:buFont typeface="+mj-lt"/>
              <a:buAutoNum type="arabicPeriod" startAt="5"/>
            </a:pPr>
            <a:endParaRPr lang="da-DK" dirty="0"/>
          </a:p>
          <a:p>
            <a:pPr marL="385763" indent="-385763">
              <a:buFont typeface="+mj-lt"/>
              <a:buAutoNum type="arabicPeriod" startAt="5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 x 5 4 </a:t>
            </a:r>
            <a:r>
              <a:rPr lang="da-DK" dirty="0" err="1"/>
              <a:t>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Interactive APL Session - Windows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Windows GUI - Stand </a:t>
            </a:r>
            <a:r>
              <a:rPr lang="da-DK" dirty="0" err="1"/>
              <a:t>Alone</a:t>
            </a:r>
            <a:r>
              <a:rPr lang="da-DK" dirty="0"/>
              <a:t> </a:t>
            </a:r>
            <a:r>
              <a:rPr lang="da-DK" dirty="0" err="1"/>
              <a:t>Executable</a:t>
            </a:r>
            <a:endParaRPr lang="da-DK" dirty="0"/>
          </a:p>
          <a:p>
            <a:pPr marL="360363" indent="-360363">
              <a:buFont typeface="+mj-lt"/>
              <a:buAutoNum type="arabicPeriod"/>
            </a:pPr>
            <a:r>
              <a:rPr lang="da-DK" dirty="0" err="1"/>
              <a:t>Shebang</a:t>
            </a:r>
            <a:r>
              <a:rPr lang="da-DK" dirty="0"/>
              <a:t> Script - Linux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Cross-Platform GUI (Desktop AND Web)</a:t>
            </a:r>
          </a:p>
          <a:p>
            <a:pPr marL="0" indent="0">
              <a:buNone/>
            </a:pPr>
            <a:r>
              <a:rPr lang="da-DK" dirty="0"/>
              <a:t>Embedded APL Components &amp; Services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Integrated with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under Windows)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 err="1"/>
              <a:t>Generate</a:t>
            </a:r>
            <a:r>
              <a:rPr lang="da-DK" dirty="0"/>
              <a:t> .NET DLL (called from C# under Linux)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Web Service in Docker Container (</a:t>
            </a:r>
            <a:r>
              <a:rPr lang="da-DK" dirty="0" err="1"/>
              <a:t>Powershell</a:t>
            </a:r>
            <a:r>
              <a:rPr lang="da-DK" dirty="0"/>
              <a:t> under Windows &amp; curl under Linux)</a:t>
            </a:r>
          </a:p>
          <a:p>
            <a:pPr marL="385763" indent="-385763">
              <a:buFont typeface="+mj-lt"/>
              <a:buAutoNum type="arabicPeriod" startAt="5"/>
            </a:pPr>
            <a:endParaRPr lang="da-DK" dirty="0"/>
          </a:p>
          <a:p>
            <a:pPr marL="385763" indent="-385763">
              <a:buFont typeface="+mj-lt"/>
              <a:buAutoNum type="arabicPeriod" startAt="5"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F24265-0027-60F2-B297-0A4EF446DAC9}"/>
              </a:ext>
            </a:extLst>
          </p:cNvPr>
          <p:cNvCxnSpPr>
            <a:cxnSpLocks/>
          </p:cNvCxnSpPr>
          <p:nvPr/>
        </p:nvCxnSpPr>
        <p:spPr>
          <a:xfrm flipH="1">
            <a:off x="3587262" y="524904"/>
            <a:ext cx="184638" cy="371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0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Interactive APL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Dyalog APL for Windows</a:t>
            </a:r>
          </a:p>
          <a:p>
            <a:r>
              <a:rPr lang="da-DK" dirty="0"/>
              <a:t>Just using the REPL</a:t>
            </a:r>
          </a:p>
          <a:p>
            <a:r>
              <a:rPr lang="da-DK" dirty="0"/>
              <a:t>Deploy by "saving" a </a:t>
            </a:r>
            <a:r>
              <a:rPr lang="da-DK" dirty="0" err="1"/>
              <a:t>workspace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necessary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>
                <a:hlinkClick r:id="rId2" action="ppaction://hlinkfile"/>
              </a:rPr>
              <a:t>Let's</a:t>
            </a:r>
            <a:r>
              <a:rPr lang="da-DK" dirty="0">
                <a:hlinkClick r:id="rId2" action="ppaction://hlinkfile"/>
              </a:rPr>
              <a:t> </a:t>
            </a:r>
            <a:r>
              <a:rPr lang="da-DK" dirty="0" err="1">
                <a:hlinkClick r:id="rId2" action="ppaction://hlinkfile"/>
              </a:rPr>
              <a:t>take</a:t>
            </a:r>
            <a:r>
              <a:rPr lang="da-DK" dirty="0">
                <a:hlinkClick r:id="rId2" action="ppaction://hlinkfile"/>
              </a:rPr>
              <a:t> a look…</a:t>
            </a:r>
            <a:endParaRPr lang="da-DK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12" descr="Image result for apple cart">
            <a:extLst>
              <a:ext uri="{FF2B5EF4-FFF2-40B4-BE49-F238E27FC236}">
                <a16:creationId xmlns:a16="http://schemas.microsoft.com/office/drawing/2014/main" id="{88AD7320-8AEF-41B2-B070-56234F76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11" y="715294"/>
            <a:ext cx="1786635" cy="13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6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2. Win32 GUI "Stand-Alone Executable"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Under Windows, Dyalog APL includes</a:t>
            </a:r>
            <a:br>
              <a:rPr lang="da-DK" dirty="0"/>
            </a:br>
            <a:r>
              <a:rPr lang="da-DK" dirty="0"/>
              <a:t>a Win32 object library, tightly integrated</a:t>
            </a:r>
            <a:br>
              <a:rPr lang="da-DK" dirty="0"/>
            </a:br>
            <a:r>
              <a:rPr lang="da-DK" dirty="0"/>
              <a:t>with APL</a:t>
            </a:r>
          </a:p>
          <a:p>
            <a:r>
              <a:rPr lang="da-DK" dirty="0"/>
              <a:t>File|Save As|Stand-Alone Executable</a:t>
            </a:r>
            <a:br>
              <a:rPr lang="da-DK" dirty="0"/>
            </a:br>
            <a:r>
              <a:rPr lang="da-DK" dirty="0"/>
              <a:t>bundles the interpreter and APL source into a single executable file</a:t>
            </a:r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14" descr="Related image">
            <a:extLst>
              <a:ext uri="{FF2B5EF4-FFF2-40B4-BE49-F238E27FC236}">
                <a16:creationId xmlns:a16="http://schemas.microsoft.com/office/drawing/2014/main" id="{8652CB41-6A38-444D-9201-D2DDB4F5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34" y="1224124"/>
            <a:ext cx="1618065" cy="1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3. </a:t>
            </a:r>
            <a:r>
              <a:rPr lang="da-DK" dirty="0" err="1"/>
              <a:t>Shebang</a:t>
            </a:r>
            <a:r>
              <a:rPr lang="da-DK" dirty="0"/>
              <a:t> (#!) Scripting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Recent versions of Dyalog APL</a:t>
            </a:r>
            <a:br>
              <a:rPr lang="da-DK" dirty="0"/>
            </a:br>
            <a:r>
              <a:rPr lang="da-DK" dirty="0"/>
              <a:t>support Linux-style </a:t>
            </a:r>
            <a:r>
              <a:rPr lang="da-DK" dirty="0" err="1"/>
              <a:t>scripting</a:t>
            </a:r>
            <a:br>
              <a:rPr lang="da-DK" dirty="0"/>
            </a:br>
            <a:r>
              <a:rPr lang="da-DK" dirty="0"/>
              <a:t>on all platforms</a:t>
            </a:r>
          </a:p>
          <a:p>
            <a:pPr lvl="1"/>
            <a:r>
              <a:rPr lang="da-DK" dirty="0"/>
              <a:t>Linux, Windows, </a:t>
            </a:r>
            <a:r>
              <a:rPr lang="da-DK" dirty="0" err="1"/>
              <a:t>macOS</a:t>
            </a:r>
            <a:r>
              <a:rPr lang="da-DK" dirty="0"/>
              <a:t>, AIX</a:t>
            </a:r>
          </a:p>
          <a:p>
            <a:r>
              <a:rPr lang="da-DK" dirty="0" err="1"/>
              <a:t>Text</a:t>
            </a:r>
            <a:r>
              <a:rPr lang="da-DK" dirty="0"/>
              <a:t> files </a:t>
            </a:r>
            <a:r>
              <a:rPr lang="da-DK" dirty="0" err="1"/>
              <a:t>starting</a:t>
            </a:r>
            <a:r>
              <a:rPr lang="da-DK" dirty="0"/>
              <a:t> with "#!/</a:t>
            </a:r>
            <a:r>
              <a:rPr lang="da-DK" dirty="0" err="1"/>
              <a:t>usr</a:t>
            </a:r>
            <a:r>
              <a:rPr lang="da-DK" dirty="0"/>
              <a:t>/bin/</a:t>
            </a:r>
            <a:r>
              <a:rPr lang="da-DK" dirty="0" err="1"/>
              <a:t>dyalogscript</a:t>
            </a:r>
            <a:r>
              <a:rPr lang="da-DK" dirty="0"/>
              <a:t>" </a:t>
            </a:r>
            <a:r>
              <a:rPr lang="da-DK" dirty="0" err="1"/>
              <a:t>are</a:t>
            </a:r>
            <a:r>
              <a:rPr lang="da-DK" dirty="0"/>
              <a:t> fed to the interpreter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8" descr="Image result for apple cart">
            <a:extLst>
              <a:ext uri="{FF2B5EF4-FFF2-40B4-BE49-F238E27FC236}">
                <a16:creationId xmlns:a16="http://schemas.microsoft.com/office/drawing/2014/main" id="{F7043229-F899-617B-4B93-2CB307E7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08" y="524904"/>
            <a:ext cx="1060931" cy="14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8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47E-028A-86CA-FDBA-9BA426A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1DA2-8139-262B-D979-E3D29712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2D29A-9099-15D8-B0EB-9D2C1C13E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3" y="128873"/>
            <a:ext cx="7446783" cy="41273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46380-9C30-AD05-BF60-5DF6F3E78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8814" y="2479432"/>
            <a:ext cx="6110794" cy="257333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777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Cross-Platform GUI (Desktop or Web)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Since version 2018, Dyalog APL</a:t>
            </a:r>
            <a:br>
              <a:rPr lang="da-DK" dirty="0"/>
            </a:br>
            <a:r>
              <a:rPr lang="da-DK" dirty="0"/>
              <a:t>wraps the Chromium Embedded</a:t>
            </a:r>
            <a:br>
              <a:rPr lang="da-DK" dirty="0"/>
            </a:br>
            <a:r>
              <a:rPr lang="da-DK" dirty="0"/>
              <a:t>Framework on all platforms except</a:t>
            </a:r>
            <a:br>
              <a:rPr lang="da-DK" dirty="0"/>
            </a:br>
            <a:r>
              <a:rPr lang="da-DK" dirty="0"/>
              <a:t>IBM AIX</a:t>
            </a:r>
          </a:p>
          <a:p>
            <a:pPr lvl="1"/>
            <a:r>
              <a:rPr lang="da-DK" dirty="0"/>
              <a:t>Windows, macOS, Linux (Intel and ARM)</a:t>
            </a:r>
          </a:p>
          <a:p>
            <a:r>
              <a:rPr lang="da-DK" dirty="0"/>
              <a:t>A library of APL classes to generate</a:t>
            </a:r>
            <a:br>
              <a:rPr lang="da-DK" dirty="0"/>
            </a:br>
            <a:r>
              <a:rPr lang="da-DK" dirty="0"/>
              <a:t>HTML/JS is available (and some users roll their own)</a:t>
            </a:r>
          </a:p>
          <a:p>
            <a:r>
              <a:rPr lang="da-DK" dirty="0"/>
              <a:t>The same UI generation tools can be used to create web servers.</a:t>
            </a:r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39B8358E-EAC1-47CA-A566-687D8BFF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35" y="1208789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0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9916-D415-62C7-C424-D73C4131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72A7-7659-4E37-0F78-4045E42A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060F4-9B12-34C2-2505-53E6C1BB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6588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43CB1-6D54-91E6-C3C6-D446B887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50" y="2167203"/>
            <a:ext cx="4285150" cy="29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7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Cross-Platform GUI (Desktop or Web)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Since version 2018, Dyalog APL</a:t>
            </a:r>
            <a:br>
              <a:rPr lang="da-DK" dirty="0"/>
            </a:br>
            <a:r>
              <a:rPr lang="da-DK" dirty="0"/>
              <a:t>wraps the Chromium Embedded</a:t>
            </a:r>
            <a:br>
              <a:rPr lang="da-DK" dirty="0"/>
            </a:br>
            <a:r>
              <a:rPr lang="da-DK" dirty="0"/>
              <a:t>Framework on all platforms except</a:t>
            </a:r>
            <a:br>
              <a:rPr lang="da-DK" dirty="0"/>
            </a:br>
            <a:r>
              <a:rPr lang="da-DK" dirty="0"/>
              <a:t>IBM AIX</a:t>
            </a:r>
          </a:p>
          <a:p>
            <a:pPr lvl="1"/>
            <a:r>
              <a:rPr lang="da-DK" dirty="0"/>
              <a:t>Windows, macOS, Linux (Intel and ARM)</a:t>
            </a:r>
          </a:p>
          <a:p>
            <a:r>
              <a:rPr lang="da-DK" dirty="0"/>
              <a:t>Note </a:t>
            </a:r>
            <a:r>
              <a:rPr lang="da-DK" dirty="0" err="1"/>
              <a:t>that</a:t>
            </a:r>
            <a:r>
              <a:rPr lang="da-DK" dirty="0"/>
              <a:t> the Web Server version of the demo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under AIX – it is </a:t>
            </a:r>
            <a:r>
              <a:rPr lang="da-DK" dirty="0" err="1"/>
              <a:t>only</a:t>
            </a:r>
            <a:r>
              <a:rPr lang="da-DK" dirty="0"/>
              <a:t> the CEF </a:t>
            </a:r>
            <a:r>
              <a:rPr lang="da-DK" dirty="0" err="1"/>
              <a:t>that</a:t>
            </a:r>
            <a:r>
              <a:rPr lang="da-DK" dirty="0"/>
              <a:t> is not </a:t>
            </a:r>
            <a:r>
              <a:rPr lang="da-DK" dirty="0" err="1"/>
              <a:t>available</a:t>
            </a:r>
            <a:endParaRPr lang="da-DK" dirty="0"/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39B8358E-EAC1-47CA-A566-687D8BFF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35" y="1208789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8E8E-6271-4BA9-94FB-F83E97F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"Integrated" APL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B596-F7E0-404F-8B44-6632B915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four</a:t>
            </a:r>
            <a:r>
              <a:rPr lang="da-DK" dirty="0"/>
              <a:t> examples used Dyalog APL "out of the box" and no other components</a:t>
            </a:r>
          </a:p>
          <a:p>
            <a:r>
              <a:rPr lang="da-DK" dirty="0"/>
              <a:t>The last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demonstrate</a:t>
            </a:r>
            <a:r>
              <a:rPr lang="da-DK" dirty="0"/>
              <a:t> different ways to embed APL engines into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tools</a:t>
            </a:r>
            <a:r>
              <a:rPr lang="da-DK" dirty="0"/>
              <a:t> or frameworks</a:t>
            </a:r>
          </a:p>
          <a:p>
            <a:pPr marL="738187" lvl="1" indent="-457200">
              <a:buFont typeface="+mj-lt"/>
              <a:buAutoNum type="arabicPeriod" startAt="5"/>
            </a:pPr>
            <a:r>
              <a:rPr lang="da-DK" dirty="0"/>
              <a:t>APL </a:t>
            </a:r>
            <a:r>
              <a:rPr lang="da-DK" dirty="0" err="1"/>
              <a:t>called</a:t>
            </a:r>
            <a:r>
              <a:rPr lang="da-DK" dirty="0"/>
              <a:t> from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</a:t>
            </a:r>
            <a:r>
              <a:rPr lang="da-DK" dirty="0" err="1"/>
              <a:t>underWindow</a:t>
            </a:r>
            <a:r>
              <a:rPr lang="da-DK" dirty="0"/>
              <a:t>)</a:t>
            </a:r>
          </a:p>
          <a:p>
            <a:pPr marL="738187" lvl="1" indent="-457200">
              <a:buFont typeface="+mj-lt"/>
              <a:buAutoNum type="arabicPeriod" startAt="5"/>
            </a:pPr>
            <a:r>
              <a:rPr lang="da-DK" dirty="0"/>
              <a:t>Microsoft.NET Assembly (called from C# under Linux)</a:t>
            </a:r>
          </a:p>
          <a:p>
            <a:pPr marL="738187" lvl="1" indent="-457200">
              <a:buFont typeface="+mj-lt"/>
              <a:buAutoNum type="arabicPeriod" startAt="5"/>
            </a:pPr>
            <a:r>
              <a:rPr lang="da-DK" dirty="0"/>
              <a:t>Web Service in a Docker Container (</a:t>
            </a:r>
            <a:r>
              <a:rPr lang="da-DK" dirty="0" err="1"/>
              <a:t>called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629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 </a:t>
            </a:r>
            <a:r>
              <a:rPr lang="da-DK" dirty="0" err="1"/>
              <a:t>Called</a:t>
            </a:r>
            <a:r>
              <a:rPr lang="da-DK" dirty="0"/>
              <a:t> from Python via </a:t>
            </a:r>
            <a:r>
              <a:rPr lang="da-DK" dirty="0" err="1"/>
              <a:t>PynAPL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40" y="1148589"/>
            <a:ext cx="700552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PynAPL</a:t>
            </a:r>
            <a:r>
              <a:rPr lang="da-DK" dirty="0"/>
              <a:t> is a bi-</a:t>
            </a:r>
            <a:r>
              <a:rPr lang="da-DK" dirty="0" err="1"/>
              <a:t>directional</a:t>
            </a:r>
            <a:r>
              <a:rPr lang="da-DK" dirty="0"/>
              <a:t> interface</a:t>
            </a:r>
          </a:p>
          <a:p>
            <a:r>
              <a:rPr lang="da-DK" dirty="0"/>
              <a:t>Call Python from APL or APL from Python</a:t>
            </a:r>
          </a:p>
          <a:p>
            <a:r>
              <a:rPr lang="da-DK" dirty="0" err="1"/>
              <a:t>Converts</a:t>
            </a:r>
            <a:r>
              <a:rPr lang="da-DK" dirty="0"/>
              <a:t> data </a:t>
            </a:r>
            <a:r>
              <a:rPr lang="da-DK" dirty="0" err="1"/>
              <a:t>structures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the border</a:t>
            </a:r>
          </a:p>
          <a:p>
            <a:r>
              <a:rPr lang="da-DK" dirty="0"/>
              <a:t>Open source at </a:t>
            </a:r>
            <a:r>
              <a:rPr lang="da-DK" dirty="0">
                <a:hlinkClick r:id="rId2"/>
              </a:rPr>
              <a:t>https://github.com/dyalog/pynapl</a:t>
            </a:r>
            <a:endParaRPr lang="da-D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74DEE-50A9-4871-8378-53D7B4636944}"/>
              </a:ext>
            </a:extLst>
          </p:cNvPr>
          <p:cNvSpPr txBox="1">
            <a:spLocks/>
          </p:cNvSpPr>
          <p:nvPr/>
        </p:nvSpPr>
        <p:spPr>
          <a:xfrm>
            <a:off x="1513447" y="1338424"/>
            <a:ext cx="627819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2100"/>
          </a:p>
          <a:p>
            <a:pPr marL="385763" indent="-385763">
              <a:buFont typeface="+mj-lt"/>
              <a:buAutoNum type="arabicPeriod" startAt="4"/>
            </a:pPr>
            <a:endParaRPr lang="en-GB" sz="2100" dirty="0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B0DBE75-8675-C515-BCE9-634E6666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19" y="267657"/>
            <a:ext cx="1319798" cy="17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7692174-1F87-46AC-B1CA-D36735D2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02" y="144887"/>
            <a:ext cx="1471613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e cart">
            <a:extLst>
              <a:ext uri="{FF2B5EF4-FFF2-40B4-BE49-F238E27FC236}">
                <a16:creationId xmlns:a16="http://schemas.microsoft.com/office/drawing/2014/main" id="{B812FE04-7BD8-41E4-8AFE-1A90310B8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61" y="2316343"/>
            <a:ext cx="1877188" cy="15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589A136-37B7-48D0-A37F-AB232704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76" y="2353773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pple cart">
            <a:extLst>
              <a:ext uri="{FF2B5EF4-FFF2-40B4-BE49-F238E27FC236}">
                <a16:creationId xmlns:a16="http://schemas.microsoft.com/office/drawing/2014/main" id="{843B7F65-B2FE-4A23-9064-E7AB2AD9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377757"/>
            <a:ext cx="1228475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apple cart">
            <a:extLst>
              <a:ext uri="{FF2B5EF4-FFF2-40B4-BE49-F238E27FC236}">
                <a16:creationId xmlns:a16="http://schemas.microsoft.com/office/drawing/2014/main" id="{E33AE398-605B-4B1B-B427-92E8A0E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42" y="614033"/>
            <a:ext cx="2292941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>
            <a:extLst>
              <a:ext uri="{FF2B5EF4-FFF2-40B4-BE49-F238E27FC236}">
                <a16:creationId xmlns:a16="http://schemas.microsoft.com/office/drawing/2014/main" id="{C6539B28-6CBA-41C8-A589-FFAB2155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2261737"/>
            <a:ext cx="1618065" cy="1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BBBDD9-CE21-B714-BE82-147AC2483C77}"/>
              </a:ext>
            </a:extLst>
          </p:cNvPr>
          <p:cNvSpPr txBox="1"/>
          <p:nvPr/>
        </p:nvSpPr>
        <p:spPr>
          <a:xfrm>
            <a:off x="6940063" y="19309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Delivering</a:t>
            </a:r>
            <a:r>
              <a:rPr lang="da-DK" dirty="0"/>
              <a:t> </a:t>
            </a:r>
            <a:r>
              <a:rPr lang="da-DK" dirty="0" err="1"/>
              <a:t>APLs</a:t>
            </a:r>
            <a:endParaRPr lang="LID4096" dirty="0"/>
          </a:p>
        </p:txBody>
      </p:sp>
      <p:pic>
        <p:nvPicPr>
          <p:cNvPr id="3082" name="Picture 10" descr="Image result for apple cart">
            <a:extLst>
              <a:ext uri="{FF2B5EF4-FFF2-40B4-BE49-F238E27FC236}">
                <a16:creationId xmlns:a16="http://schemas.microsoft.com/office/drawing/2014/main" id="{978E46C0-A42C-4D71-848F-3043D866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70" y="3450691"/>
            <a:ext cx="2116641" cy="11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AD75-B0D7-15EF-607C-6DCFE70F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5B0C-C1B8-3A5B-E31A-9E9F2560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A5A66-2037-6D24-F254-4D72AEB7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5" y="0"/>
            <a:ext cx="73913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Shared Library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177" y="1175500"/>
            <a:ext cx="6278198" cy="339447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We provide a framework which makes</a:t>
            </a:r>
            <a:br>
              <a:rPr lang="da-DK" dirty="0"/>
            </a:br>
            <a:r>
              <a:rPr lang="da-DK" dirty="0"/>
              <a:t>it simple to call APL from C</a:t>
            </a:r>
          </a:p>
          <a:p>
            <a:pPr lvl="1"/>
            <a:r>
              <a:rPr lang="da-DK" dirty="0"/>
              <a:t>This allows you to you to easily create</a:t>
            </a:r>
            <a:br>
              <a:rPr lang="da-DK" dirty="0"/>
            </a:br>
            <a:r>
              <a:rPr lang="da-DK" dirty="0"/>
              <a:t>a shared library and call APL from it</a:t>
            </a:r>
          </a:p>
          <a:p>
            <a:r>
              <a:rPr lang="da-DK" dirty="0"/>
              <a:t>A pre-compiled library called JSON_APL is included on all platforms, it exposes a couple of functions which take string arguments:</a:t>
            </a:r>
          </a:p>
          <a:p>
            <a:pPr lvl="1"/>
            <a:r>
              <a:rPr lang="da-DK" dirty="0"/>
              <a:t>Load APL code into the engine</a:t>
            </a:r>
          </a:p>
          <a:p>
            <a:pPr lvl="1"/>
            <a:r>
              <a:rPr lang="da-DK" dirty="0"/>
              <a:t>Call APL functions using JSON to represent arguments and results</a:t>
            </a:r>
          </a:p>
          <a:p>
            <a:r>
              <a:rPr lang="da-DK" dirty="0"/>
              <a:t>In our example we will call this from Python...</a:t>
            </a:r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74DEE-50A9-4871-8378-53D7B4636944}"/>
              </a:ext>
            </a:extLst>
          </p:cNvPr>
          <p:cNvSpPr txBox="1">
            <a:spLocks/>
          </p:cNvSpPr>
          <p:nvPr/>
        </p:nvSpPr>
        <p:spPr>
          <a:xfrm>
            <a:off x="1513447" y="1338424"/>
            <a:ext cx="627819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2100"/>
          </a:p>
          <a:p>
            <a:pPr marL="385763" indent="-385763">
              <a:buFont typeface="+mj-lt"/>
              <a:buAutoNum type="arabicPeriod" startAt="4"/>
            </a:pPr>
            <a:endParaRPr lang="en-GB" sz="2100" dirty="0"/>
          </a:p>
        </p:txBody>
      </p:sp>
      <p:pic>
        <p:nvPicPr>
          <p:cNvPr id="6" name="Picture 8" descr="Image result for apple cart">
            <a:extLst>
              <a:ext uri="{FF2B5EF4-FFF2-40B4-BE49-F238E27FC236}">
                <a16:creationId xmlns:a16="http://schemas.microsoft.com/office/drawing/2014/main" id="{E743A877-8703-42A0-86D0-592F595B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99" y="782801"/>
            <a:ext cx="1060931" cy="14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87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CB3B-C07B-4068-A666-91BFEFAB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AB02-FDE6-46F8-BAAB-5FCC9CBC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1D83-1F08-4765-ACE7-A0622C36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"/>
            <a:ext cx="6858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8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6. Microsoft.NET Assembly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Dyalog APL has </a:t>
            </a:r>
            <a:r>
              <a:rPr lang="da-DK" dirty="0" err="1"/>
              <a:t>supported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Microsoft.NET v1.0</a:t>
            </a:r>
          </a:p>
          <a:p>
            <a:r>
              <a:rPr lang="da-DK" dirty="0"/>
              <a:t>Applications can make use of .NET libraries, and also generate .NET assemblies</a:t>
            </a:r>
          </a:p>
          <a:p>
            <a:pPr lvl="1"/>
            <a:r>
              <a:rPr lang="da-DK" dirty="0"/>
              <a:t>Including writing APL classes which inherit from C# classes or any other .NET language</a:t>
            </a:r>
            <a:endParaRPr lang="en-GB" dirty="0"/>
          </a:p>
          <a:p>
            <a:r>
              <a:rPr lang="en-GB" dirty="0"/>
              <a:t>We will generate a .NET assembly and call it from C#</a:t>
            </a:r>
            <a:endParaRPr lang="da-DK" dirty="0"/>
          </a:p>
        </p:txBody>
      </p:sp>
      <p:pic>
        <p:nvPicPr>
          <p:cNvPr id="4" name="Picture 4" descr="Image result for apple cart">
            <a:extLst>
              <a:ext uri="{FF2B5EF4-FFF2-40B4-BE49-F238E27FC236}">
                <a16:creationId xmlns:a16="http://schemas.microsoft.com/office/drawing/2014/main" id="{D87F414B-244B-482B-AD00-CC512F95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40" y="178793"/>
            <a:ext cx="1264514" cy="10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45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6051-8E3E-41DC-B69C-BA06C2F6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A076-045F-4D26-9C4C-4FF1A527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5163D-E612-4FCF-8276-996BC1C6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79" y="661288"/>
            <a:ext cx="6042032" cy="38209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C862D-A420-3335-68C5-399A5488521F}"/>
              </a:ext>
            </a:extLst>
          </p:cNvPr>
          <p:cNvSpPr/>
          <p:nvPr/>
        </p:nvSpPr>
        <p:spPr>
          <a:xfrm>
            <a:off x="3859823" y="1828800"/>
            <a:ext cx="2655277" cy="29014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95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FD66-4A26-AFAA-D539-5993D3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9590-14D2-C29F-D5AF-3BBA0835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08BD7-C8BD-580B-6964-44B93FD8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8606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A2FB4-7338-5596-22E9-8C1A6DED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300" y="0"/>
            <a:ext cx="55071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5213-8094-4907-2BAC-20D4AC54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BB92-A0B2-BC9B-DA7F-81275865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30" y="4038600"/>
            <a:ext cx="8370930" cy="579996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Run:   ./</a:t>
            </a:r>
            <a:r>
              <a:rPr lang="da-DK" dirty="0" err="1"/>
              <a:t>export.apl</a:t>
            </a:r>
            <a:r>
              <a:rPr lang="da-DK" dirty="0"/>
              <a:t> </a:t>
            </a:r>
            <a:r>
              <a:rPr lang="da-DK" dirty="0" err="1"/>
              <a:t>paths.aplc</a:t>
            </a:r>
            <a:r>
              <a:rPr lang="da-DK" dirty="0"/>
              <a:t> paths.dll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1F35-42CD-E004-9E88-834A573E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524904"/>
            <a:ext cx="8562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1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E7F7-888F-8AA5-D396-546D0311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 2018… Using </a:t>
            </a:r>
            <a:r>
              <a:rPr lang="da-DK" dirty="0" err="1"/>
              <a:t>Powershell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89C3-4ABC-8421-F34A-136353ED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31FF5-8CE8-972A-732A-8FCFB83D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62" y="267657"/>
            <a:ext cx="7572938" cy="46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98162D-0F03-4C10-9B63-D0961BB3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95"/>
            <a:ext cx="13923033" cy="3133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D741B-C301-E3C1-D5A1-3CA3A554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 2023 (Version 19.0 - .NET 6.0 pka "Core")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5AA2-6653-D686-B523-02AB4DEF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D61555-7B33-32C3-D330-A2D8D48BBE1C}"/>
              </a:ext>
            </a:extLst>
          </p:cNvPr>
          <p:cNvSpPr/>
          <p:nvPr/>
        </p:nvSpPr>
        <p:spPr>
          <a:xfrm>
            <a:off x="2391508" y="3525715"/>
            <a:ext cx="1151792" cy="393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DF973-2D45-488F-CEBD-63A38DA5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7" y="0"/>
            <a:ext cx="83532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733C-D0A6-48F6-B204-41FDCDBF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A78B-C908-4B0D-BC98-5CCF00E0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D3626-4A8E-EA90-FC23-70CEC6C3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2" y="2029522"/>
            <a:ext cx="7203688" cy="3113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3F884-F46A-F7FD-33BC-E116FF815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4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"Business </a:t>
            </a:r>
            <a:r>
              <a:rPr lang="da-DK" dirty="0" err="1"/>
              <a:t>Logic</a:t>
            </a:r>
            <a:r>
              <a:rPr lang="da-DK" dirty="0"/>
              <a:t>": (In)</a:t>
            </a:r>
            <a:r>
              <a:rPr lang="da-DK" dirty="0" err="1"/>
              <a:t>Volutions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0F1717-04B8-49F1-A200-CEC761C6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0554" y="1340372"/>
            <a:ext cx="6952107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 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1  2  3  4  5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</a:t>
            </a:r>
          </a:p>
        </p:txBody>
      </p:sp>
    </p:spTree>
    <p:extLst>
      <p:ext uri="{BB962C8B-B14F-4D97-AF65-F5344CB8AC3E}">
        <p14:creationId xmlns:p14="http://schemas.microsoft.com/office/powerpoint/2010/main" val="241571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0AC7-D492-5498-EDDD-64EC47B4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8FA7-6579-E3B7-8084-AA5A5CAB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BDB4F-DF23-C1A8-D361-38C76C86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295400"/>
            <a:ext cx="7953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88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7. Web Service in Docker Container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Dyalog provides a number of </a:t>
            </a:r>
            <a:r>
              <a:rPr lang="da-DK" dirty="0" err="1"/>
              <a:t>pre-built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containers on dockerhub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dyalog</a:t>
            </a:r>
            <a:r>
              <a:rPr lang="da-DK" dirty="0"/>
              <a:t>: Dyalog APL only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jarvis</a:t>
            </a:r>
            <a:r>
              <a:rPr lang="da-DK" dirty="0"/>
              <a:t>: REST and HTTP/JSON Web Service framework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miserver</a:t>
            </a:r>
            <a:r>
              <a:rPr lang="da-DK" dirty="0"/>
              <a:t>: Web Server UI framework (</a:t>
            </a:r>
            <a:r>
              <a:rPr lang="da-DK" dirty="0" err="1"/>
              <a:t>deployment</a:t>
            </a:r>
            <a:r>
              <a:rPr lang="da-DK" dirty="0"/>
              <a:t> #4)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jupyter</a:t>
            </a:r>
            <a:r>
              <a:rPr lang="da-DK" dirty="0"/>
              <a:t>: </a:t>
            </a:r>
            <a:r>
              <a:rPr lang="da-DK" dirty="0" err="1"/>
              <a:t>Jupyter</a:t>
            </a:r>
            <a:r>
              <a:rPr lang="da-DK" dirty="0"/>
              <a:t> Notebook server </a:t>
            </a:r>
          </a:p>
          <a:p>
            <a:r>
              <a:rPr lang="da-DK" dirty="0" err="1"/>
              <a:t>We</a:t>
            </a:r>
            <a:r>
              <a:rPr lang="da-DK" dirty="0"/>
              <a:t> will use the </a:t>
            </a:r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jarvis</a:t>
            </a:r>
            <a:r>
              <a:rPr lang="da-DK" dirty="0"/>
              <a:t> image to expose a simple web service</a:t>
            </a:r>
          </a:p>
          <a:p>
            <a:pPr lvl="1"/>
            <a:endParaRPr lang="en-GB" dirty="0"/>
          </a:p>
        </p:txBody>
      </p:sp>
      <p:pic>
        <p:nvPicPr>
          <p:cNvPr id="4" name="Picture 10" descr="Image result for apple cart">
            <a:extLst>
              <a:ext uri="{FF2B5EF4-FFF2-40B4-BE49-F238E27FC236}">
                <a16:creationId xmlns:a16="http://schemas.microsoft.com/office/drawing/2014/main" id="{7B7C0EE8-B7A4-8036-BAD4-367EBB5E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48" y="267657"/>
            <a:ext cx="2744624" cy="15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56C4-54C6-40DE-A11B-EFFA19DC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ADA-ACAF-44CF-9B37-DB09F0AB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414A9-F082-A27D-E152-52ED6D4F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4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8F37-E2D8-4BC8-AFBF-DA29B0B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ABE7-097F-428A-B6FE-69BAEC1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C8080-9D4D-3BCD-F5FA-63E1016F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77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1026-4624-424B-850E-61FFACF7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8370930" cy="685535"/>
          </a:xfrm>
        </p:spPr>
        <p:txBody>
          <a:bodyPr/>
          <a:lstStyle/>
          <a:p>
            <a:r>
              <a:rPr lang="da-DK" dirty="0"/>
              <a:t>By default, </a:t>
            </a:r>
            <a:r>
              <a:rPr lang="da-DK" dirty="0" err="1"/>
              <a:t>Jarvis</a:t>
            </a:r>
            <a:r>
              <a:rPr lang="da-DK" dirty="0"/>
              <a:t> exposes a simple UI for </a:t>
            </a:r>
            <a:r>
              <a:rPr lang="da-DK" dirty="0" err="1"/>
              <a:t>testing</a:t>
            </a:r>
            <a:r>
              <a:rPr lang="da-DK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8FB4-7B33-4B6C-BD33-D782756E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C77EA4-72CF-4F9D-ACC4-2E6B35E8C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442" y="1037063"/>
            <a:ext cx="754224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4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EE9B-531F-DD8E-22F3-53024368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6232-E9C5-E91D-A341-49FD7EF5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EE64C-0794-F666-41FD-516C0762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9E77-543C-DC1B-1054-AE3A77A4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36" y="2652551"/>
            <a:ext cx="7953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FBC-45D3-4CDF-92B6-520EC97C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32607-E9CE-1CB4-F149-0F40D815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337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3E207-00A8-0EA9-F03C-B0B4B001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30536"/>
            <a:ext cx="6858000" cy="41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8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573528"/>
            <a:ext cx="6831759" cy="594066"/>
          </a:xfrm>
        </p:spPr>
        <p:txBody>
          <a:bodyPr/>
          <a:lstStyle/>
          <a:p>
            <a:r>
              <a:rPr lang="da-DK" dirty="0"/>
              <a:t>8. Serverless (Amazon Web Sevices Lambda)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APL AWS layer at </a:t>
            </a:r>
            <a:br>
              <a:rPr lang="en-US" dirty="0"/>
            </a:br>
            <a:r>
              <a:rPr lang="en-US" u="sng" dirty="0">
                <a:hlinkClick r:id="rId2"/>
              </a:rPr>
              <a:t>https://github.com/mvranic/apl-lambda</a:t>
            </a:r>
            <a:r>
              <a:rPr lang="en-US" dirty="0"/>
              <a:t>  is based on </a:t>
            </a:r>
            <a:r>
              <a:rPr lang="en-US" u="sng" dirty="0">
                <a:hlinkClick r:id="rId3"/>
              </a:rPr>
              <a:t>https://github.com/lambci/node-custom-lambda</a:t>
            </a:r>
            <a:br>
              <a:rPr lang="en-US" u="sng" dirty="0"/>
            </a:br>
            <a:r>
              <a:rPr lang="en-US" dirty="0"/>
              <a:t>by Marko Vranic from SimCorp A/S. </a:t>
            </a:r>
            <a:endParaRPr lang="da-DK" dirty="0"/>
          </a:p>
          <a:p>
            <a:r>
              <a:rPr lang="en-GB" dirty="0"/>
              <a:t>The rest is easy…</a:t>
            </a:r>
            <a:endParaRPr lang="da-DK" dirty="0"/>
          </a:p>
        </p:txBody>
      </p:sp>
      <p:pic>
        <p:nvPicPr>
          <p:cNvPr id="4" name="Picture 10" descr="Image result for apple cart">
            <a:extLst>
              <a:ext uri="{FF2B5EF4-FFF2-40B4-BE49-F238E27FC236}">
                <a16:creationId xmlns:a16="http://schemas.microsoft.com/office/drawing/2014/main" id="{69A4975D-972C-478B-912A-A4E92490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61" y="2671248"/>
            <a:ext cx="2744624" cy="15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315B-94A3-491D-A194-2C327606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38B6-36C4-4846-8FF8-E217E641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A84DB-4D43-405A-BAB1-77799C5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2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7695-BFF7-4E02-AE6B-51FDCA34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768-0E63-4B4E-A3CF-15A8D99F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E88E9-0D0A-441C-BEF9-EB900C34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 for n=5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0F1717-04B8-49F1-A200-CEC761C6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3404" y="1358358"/>
            <a:ext cx="6952107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latin typeface="APL385 Unicode" panose="020B0709000202000203" pitchFamily="49" charset="0"/>
              </a:rPr>
              <a:t> 1   2   3   4   5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16  17  18  19   6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15  24  25  20   7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14  23  22  21   8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13  12  11  10   9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D06AF-C483-5A0F-83AF-185D9CD13C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AF40-2025-4492-9F02-599A7E65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6222-2379-4F2A-8BFA-A24F1A81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7DD20-4FF1-445E-AA4F-3FF416B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1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93C4-2BFD-46BE-8E42-4A201540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319D-A04D-4C5A-86F2-7862F7E3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4E74D-C02E-41A4-A84B-8D9E3D89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4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B215-AB09-4C19-A0D5-EA5DCCBB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B23F-66CA-4D6B-8A40-8A5BE446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FB73-1C2F-427C-BC61-01B90609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4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5881-1B88-46F4-B297-9B6E6216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0987-B6EE-45C3-BB75-9879B835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EC96E-36B9-449E-9DFA-B65851526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3079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9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7x5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Interactive APL Session - Windows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 err="1"/>
              <a:t>Shebang</a:t>
            </a:r>
            <a:r>
              <a:rPr lang="da-DK" dirty="0"/>
              <a:t> Script - Linux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Windows GUI "Stand Alone Executable"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Cross-Platform GUI (Desktop AND Web)</a:t>
            </a:r>
          </a:p>
          <a:p>
            <a:pPr marL="0" indent="0">
              <a:buNone/>
            </a:pPr>
            <a:r>
              <a:rPr lang="da-DK" dirty="0"/>
              <a:t>Integrated APL Components &amp; Services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Integrated with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under Windows)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.NET Assembly (called from C# under Linux)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Web Service in Docker Container (</a:t>
            </a:r>
            <a:r>
              <a:rPr lang="da-DK" dirty="0" err="1"/>
              <a:t>Powershell</a:t>
            </a:r>
            <a:r>
              <a:rPr lang="da-DK" dirty="0"/>
              <a:t> under Windows &amp; curl under Linux)</a:t>
            </a:r>
          </a:p>
          <a:p>
            <a:pPr marL="385763" indent="-385763">
              <a:buFont typeface="+mj-lt"/>
              <a:buAutoNum type="arabicPeriod" startAt="5"/>
            </a:pPr>
            <a:endParaRPr lang="da-DK" dirty="0"/>
          </a:p>
          <a:p>
            <a:pPr marL="385763" indent="-385763">
              <a:buFont typeface="+mj-lt"/>
              <a:buAutoNum type="arabicPeriod" startAt="5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003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BF6E-F6A1-4C21-85B5-294487FE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Some Deployments NOT Demonstrated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5076-252B-4980-942E-58A4264C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dirty="0"/>
              <a:t>COM/OLE Server </a:t>
            </a:r>
            <a:r>
              <a:rPr lang="da-DK" dirty="0" err="1"/>
              <a:t>including</a:t>
            </a:r>
            <a:r>
              <a:rPr lang="da-DK" dirty="0"/>
              <a:t> ActiveX</a:t>
            </a:r>
          </a:p>
          <a:p>
            <a:r>
              <a:rPr lang="da-DK" dirty="0"/>
              <a:t>Similar to .NET Assembly</a:t>
            </a:r>
          </a:p>
          <a:p>
            <a:r>
              <a:rPr lang="da-DK" dirty="0" err="1"/>
              <a:t>Allows</a:t>
            </a:r>
            <a:r>
              <a:rPr lang="da-DK" dirty="0"/>
              <a:t> old style Excel add-ins implemented in APL</a:t>
            </a:r>
          </a:p>
          <a:p>
            <a:pPr marL="0" indent="0">
              <a:buNone/>
            </a:pPr>
            <a:r>
              <a:rPr lang="da-DK" dirty="0"/>
              <a:t>Microsoft.NET integration also allows e.g.</a:t>
            </a:r>
          </a:p>
          <a:p>
            <a:r>
              <a:rPr lang="da-DK" dirty="0"/>
              <a:t>Dyalog APL as an ASP.NET language</a:t>
            </a:r>
          </a:p>
          <a:p>
            <a:r>
              <a:rPr lang="da-DK" dirty="0"/>
              <a:t>SharePoint components &amp; Office </a:t>
            </a:r>
            <a:r>
              <a:rPr lang="da-DK" dirty="0" err="1"/>
              <a:t>add-ins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VSTO</a:t>
            </a:r>
          </a:p>
          <a:p>
            <a:r>
              <a:rPr lang="da-DK" dirty="0"/>
              <a:t>WCF etc etc etc</a:t>
            </a:r>
          </a:p>
          <a:p>
            <a:pPr marL="0" indent="0">
              <a:buNone/>
            </a:pPr>
            <a:r>
              <a:rPr lang="da-DK" dirty="0"/>
              <a:t>APL Application as a C DLL</a:t>
            </a:r>
          </a:p>
          <a:p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pre-packaged</a:t>
            </a:r>
            <a:r>
              <a:rPr lang="da-DK" dirty="0"/>
              <a:t> solution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JSON input/output</a:t>
            </a:r>
          </a:p>
          <a:p>
            <a:pPr marL="0" indent="0">
              <a:buNone/>
            </a:pPr>
            <a:r>
              <a:rPr lang="da-DK" dirty="0"/>
              <a:t>AWS </a:t>
            </a:r>
            <a:r>
              <a:rPr lang="da-DK" dirty="0" err="1"/>
              <a:t>ServerLess</a:t>
            </a:r>
            <a:r>
              <a:rPr lang="da-DK" dirty="0"/>
              <a:t> "Lambda"</a:t>
            </a:r>
          </a:p>
          <a:p>
            <a:r>
              <a:rPr lang="da-DK" dirty="0"/>
              <a:t>See </a:t>
            </a:r>
            <a:r>
              <a:rPr lang="da-DK" dirty="0" err="1"/>
              <a:t>example</a:t>
            </a:r>
            <a:r>
              <a:rPr lang="da-DK" dirty="0"/>
              <a:t> at  </a:t>
            </a:r>
            <a:r>
              <a:rPr lang="en-US" u="sng" dirty="0">
                <a:hlinkClick r:id="rId2"/>
              </a:rPr>
              <a:t>https://github.com/mvranic/apl-lambda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2797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941241" cy="685535"/>
          </a:xfrm>
        </p:spPr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Simplification</a:t>
            </a:r>
            <a:r>
              <a:rPr lang="da-DK" dirty="0"/>
              <a:t>: </a:t>
            </a:r>
            <a:r>
              <a:rPr lang="da-DK" dirty="0" err="1"/>
              <a:t>Think</a:t>
            </a:r>
            <a:r>
              <a:rPr lang="da-DK" dirty="0"/>
              <a:t> of Matrix as a Long List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1   2   3   4   5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6   7   8   9  10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11  12  13  14  15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16  17  18  19  20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21  22  23  24  25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5185174" y="1556087"/>
            <a:ext cx="3593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  <a:t>Movement:</a:t>
            </a:r>
            <a:b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dirty="0"/>
              <a:t>Add 1 to index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dirty="0"/>
              <a:t>Add 5 to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dirty="0"/>
              <a:t>Subtract 5 from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dirty="0"/>
              <a:t>Subtract 1 from index</a:t>
            </a:r>
          </a:p>
          <a:p>
            <a:r>
              <a:rPr lang="en-US" dirty="0"/>
              <a:t>(repeat until done)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4937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941241" cy="685535"/>
          </a:xfrm>
        </p:spPr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Simplification</a:t>
            </a:r>
            <a:r>
              <a:rPr lang="da-DK" dirty="0"/>
              <a:t>: </a:t>
            </a:r>
            <a:r>
              <a:rPr lang="da-DK" dirty="0" err="1"/>
              <a:t>Think</a:t>
            </a:r>
            <a:r>
              <a:rPr lang="da-DK" dirty="0"/>
              <a:t> of Matrix as a Long List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57" y="1241058"/>
            <a:ext cx="2030907" cy="114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     5 5⍴⍳25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1   2   3   4   5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6   7   8   9  10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11  12  13  14  15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16  17  18  19  20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21  22  23  24  25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2186991" y="1332713"/>
            <a:ext cx="276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sz="1200" dirty="0"/>
              <a:t>Add 1   to index</a:t>
            </a:r>
          </a:p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sz="1200" dirty="0"/>
              <a:t>Add 5  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sz="1200" dirty="0"/>
              <a:t>Add ¯1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sz="1200" dirty="0"/>
              <a:t>Add ¯5 to 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E6B94B-46FD-01E9-7C48-1F5C5D2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865" y="2989074"/>
            <a:ext cx="531427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involute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←(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×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)⍴(+,-)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L385 Unicode" panose="020B0709000202000203" pitchFamily="49" charset="0"/>
              </a:rPr>
              <a:t>(0 1)(1 0)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seq of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(0 1)(1 0)(0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¯1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)(¯1 0)</a:t>
            </a:r>
            <a:b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/⌽⍳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number of times to repeat each move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←+\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path through matrix (viewed as a list)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⍴⍋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   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grade and </a:t>
            </a:r>
            <a:r>
              <a:rPr kumimoji="0" lang="da-DK" altLang="LID4096" sz="105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make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matrix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1ED016-8F5E-80FE-A16F-D4A52F87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865" y="1320736"/>
            <a:ext cx="507382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involute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←(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×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)⍴(+,-)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L385 Unicode" panose="020B0709000202000203" pitchFamily="49" charset="0"/>
              </a:rPr>
              <a:t>1 ⍵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L385 Unicode" panose="020B0709000202000203" pitchFamily="49" charset="0"/>
              </a:rPr>
              <a:t>     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seq</a:t>
            </a:r>
            <a:r>
              <a:rPr kumimoji="0" lang="da-DK" altLang="LID4096" sz="105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uence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of 1 ⍵ ¯1 (-⍵)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/⌽⍳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number of times to repeat each move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←+\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path through matrix (viewed as a list)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⍴⍋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   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grade and </a:t>
            </a:r>
            <a:r>
              <a:rPr kumimoji="0" lang="da-DK" altLang="LID4096" sz="105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make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matrix</a:t>
            </a:r>
            <a:b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</a:b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D0707-BB84-9212-CD05-609C4846923B}"/>
              </a:ext>
            </a:extLst>
          </p:cNvPr>
          <p:cNvSpPr txBox="1"/>
          <p:nvPr/>
        </p:nvSpPr>
        <p:spPr>
          <a:xfrm>
            <a:off x="2186991" y="2988204"/>
            <a:ext cx="276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sz="1200" dirty="0"/>
              <a:t>Add (0 1)   to index</a:t>
            </a:r>
          </a:p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sz="1200" dirty="0"/>
              <a:t>Add (1 0)  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sz="1200" dirty="0"/>
              <a:t>Add (0 ¯1)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sz="1200" dirty="0"/>
              <a:t>Add (¯1 0) to index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0F2274-DA70-3F04-95D6-702972F4F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479181"/>
            <a:ext cx="2385976" cy="222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      ⍳5 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┌───┬───┬───┬───┬───┐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│1 1│1 2│1 3│1 4│1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│2 1│2 2│2 3│2 4│2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│3 1│3 2│3 3│3 4│3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│4 1│4 2│4 3│4 4│4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│5 1│5 2│5 3│5 4│5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└───┴───┴───┴───┴───┘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10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7692174-1F87-46AC-B1CA-D36735D2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02" y="144887"/>
            <a:ext cx="1471613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e cart">
            <a:extLst>
              <a:ext uri="{FF2B5EF4-FFF2-40B4-BE49-F238E27FC236}">
                <a16:creationId xmlns:a16="http://schemas.microsoft.com/office/drawing/2014/main" id="{B812FE04-7BD8-41E4-8AFE-1A90310B8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61" y="2316343"/>
            <a:ext cx="1877188" cy="15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589A136-37B7-48D0-A37F-AB232704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76" y="2353773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pple cart">
            <a:extLst>
              <a:ext uri="{FF2B5EF4-FFF2-40B4-BE49-F238E27FC236}">
                <a16:creationId xmlns:a16="http://schemas.microsoft.com/office/drawing/2014/main" id="{843B7F65-B2FE-4A23-9064-E7AB2AD9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377757"/>
            <a:ext cx="1228475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pple cart">
            <a:extLst>
              <a:ext uri="{FF2B5EF4-FFF2-40B4-BE49-F238E27FC236}">
                <a16:creationId xmlns:a16="http://schemas.microsoft.com/office/drawing/2014/main" id="{978E46C0-A42C-4D71-848F-3043D866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70" y="3450691"/>
            <a:ext cx="2116641" cy="11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apple cart">
            <a:extLst>
              <a:ext uri="{FF2B5EF4-FFF2-40B4-BE49-F238E27FC236}">
                <a16:creationId xmlns:a16="http://schemas.microsoft.com/office/drawing/2014/main" id="{E33AE398-605B-4B1B-B427-92E8A0E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42" y="614033"/>
            <a:ext cx="2292941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>
            <a:extLst>
              <a:ext uri="{FF2B5EF4-FFF2-40B4-BE49-F238E27FC236}">
                <a16:creationId xmlns:a16="http://schemas.microsoft.com/office/drawing/2014/main" id="{C6539B28-6CBA-41C8-A589-FFAB2155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2261737"/>
            <a:ext cx="1618065" cy="1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8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Pattern of </a:t>
            </a:r>
            <a:r>
              <a:rPr lang="da-DK" dirty="0" err="1"/>
              <a:t>movement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D06AF-C483-5A0F-83AF-185D9CD13C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5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883F-E854-94A3-9EC6-70E2221D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"</a:t>
            </a:r>
            <a:r>
              <a:rPr lang="da-DK" dirty="0" err="1"/>
              <a:t>naïve</a:t>
            </a:r>
            <a:r>
              <a:rPr lang="da-DK" dirty="0"/>
              <a:t>" solution (Python)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20AE-F9C3-649A-6A35-BED77D06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15" y="1207761"/>
            <a:ext cx="7119262" cy="31503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cycle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involute(n):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fill = [[None for _ in range(n)] for _ in range(n)]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directions = cycle([(0, 1), (1, 0), (0, -1), (-1, 0)])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dc = next(directions)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r, c = 0,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range(n * n):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fill[r][c] = v + 1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r_, c_ = r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+ dc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r_ &gt;= n or r_ &lt; 0 or c_ &gt;= n or c_ &lt; 0 or fill[r_][c_]: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dc = next(directions)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r, c = r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+ dc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fill</a:t>
            </a:r>
            <a:endParaRPr lang="LID4096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8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E051-9572-06C7-C42E-233334F3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Array </a:t>
            </a:r>
            <a:r>
              <a:rPr lang="da-DK" dirty="0" err="1"/>
              <a:t>Oriented</a:t>
            </a:r>
            <a:r>
              <a:rPr lang="da-DK" dirty="0"/>
              <a:t>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7793-1BBA-551E-2231-F5AA474B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724" y="1356616"/>
            <a:ext cx="6192003" cy="3150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dirty="0"/>
              <a:t>No</a:t>
            </a:r>
          </a:p>
          <a:p>
            <a:pPr marL="0" indent="0">
              <a:buNone/>
            </a:pPr>
            <a:r>
              <a:rPr lang="da-DK" sz="4800" dirty="0"/>
              <a:t>    </a:t>
            </a:r>
            <a:r>
              <a:rPr lang="da-DK" sz="4800" dirty="0" err="1"/>
              <a:t>Stinkin</a:t>
            </a:r>
            <a:r>
              <a:rPr lang="da-DK" sz="4800" dirty="0"/>
              <a:t>'</a:t>
            </a:r>
          </a:p>
          <a:p>
            <a:pPr marL="0" indent="0">
              <a:buNone/>
            </a:pPr>
            <a:r>
              <a:rPr lang="da-DK" sz="4800" dirty="0"/>
              <a:t>        Loops!</a:t>
            </a:r>
            <a:endParaRPr lang="LID4096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7D23B-32F9-78D1-FB29-08C78D51D9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28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941241" cy="685535"/>
          </a:xfrm>
        </p:spPr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Simplification</a:t>
            </a:r>
            <a:r>
              <a:rPr lang="da-DK" dirty="0"/>
              <a:t>: </a:t>
            </a:r>
            <a:r>
              <a:rPr lang="da-DK" dirty="0" err="1"/>
              <a:t>Think</a:t>
            </a:r>
            <a:r>
              <a:rPr lang="da-DK" dirty="0"/>
              <a:t> of Matrix as a Long List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1   2   3   4   5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6   7   8   9  10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11  12  13  14  15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16  17  18  19  20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21  22  23  24  25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5185174" y="1556087"/>
            <a:ext cx="3593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  <a:t>Movement:</a:t>
            </a:r>
            <a:b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dirty="0"/>
              <a:t>Add 1 to index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dirty="0"/>
              <a:t>Add 5 to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dirty="0"/>
              <a:t>Subtract 5 from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dirty="0"/>
              <a:t>Subtract 1 from index</a:t>
            </a:r>
          </a:p>
          <a:p>
            <a:r>
              <a:rPr lang="en-US" dirty="0"/>
              <a:t>(repeat until done)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043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Sarabun">
      <a:majorFont>
        <a:latin typeface="Sarabun"/>
        <a:ea typeface=""/>
        <a:cs typeface=""/>
      </a:majorFont>
      <a:minorFont>
        <a:latin typeface="Sarabu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16979</TotalTime>
  <Words>2996</Words>
  <Application>Microsoft Office PowerPoint</Application>
  <PresentationFormat>On-screen Show (16:9)</PresentationFormat>
  <Paragraphs>273</Paragraphs>
  <Slides>58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Sarabun</vt:lpstr>
      <vt:lpstr>APL385 Unicode</vt:lpstr>
      <vt:lpstr>Calibri</vt:lpstr>
      <vt:lpstr>Courier New</vt:lpstr>
      <vt:lpstr>Wingdings 2</vt:lpstr>
      <vt:lpstr>Arial</vt:lpstr>
      <vt:lpstr>Wingdings</vt:lpstr>
      <vt:lpstr>Office Theme</vt:lpstr>
      <vt:lpstr>7 Deployments in 7 × 5 minutes  https://github.com/mkromberg/deliverapl</vt:lpstr>
      <vt:lpstr>7 Deployments in 7x5 minutes</vt:lpstr>
      <vt:lpstr>PowerPoint Presentation</vt:lpstr>
      <vt:lpstr>Our "Business Logic": (In)Volutions</vt:lpstr>
      <vt:lpstr>The desired result for n=5</vt:lpstr>
      <vt:lpstr>Pattern of movement</vt:lpstr>
      <vt:lpstr>The "naïve" solution (Python)</vt:lpstr>
      <vt:lpstr>Array Oriented Solution</vt:lpstr>
      <vt:lpstr>Key Simplification: Think of Matrix as a Long List</vt:lpstr>
      <vt:lpstr>Array of Moves</vt:lpstr>
      <vt:lpstr>How many repetitions?</vt:lpstr>
      <vt:lpstr>Bring it together</vt:lpstr>
      <vt:lpstr>Path is cumulative sum (+\) of moves</vt:lpstr>
      <vt:lpstr>Finally: at which step               was each cell visited?</vt:lpstr>
      <vt:lpstr>We're done…</vt:lpstr>
      <vt:lpstr>Naming the parts</vt:lpstr>
      <vt:lpstr>Obfuscation through naming (?!)</vt:lpstr>
      <vt:lpstr>Production Version</vt:lpstr>
      <vt:lpstr>Production Version</vt:lpstr>
      <vt:lpstr>7 Deployments in 7 x 5 4 minutes</vt:lpstr>
      <vt:lpstr>1. Interactive APL Session</vt:lpstr>
      <vt:lpstr>2. Win32 GUI "Stand-Alone Executable"</vt:lpstr>
      <vt:lpstr>3. Shebang (#!) Scripting</vt:lpstr>
      <vt:lpstr>PowerPoint Presentation</vt:lpstr>
      <vt:lpstr>4. Cross-Platform GUI (Desktop or Web)</vt:lpstr>
      <vt:lpstr>PowerPoint Presentation</vt:lpstr>
      <vt:lpstr>4. Cross-Platform GUI (Desktop or Web)</vt:lpstr>
      <vt:lpstr>"Integrated" APL</vt:lpstr>
      <vt:lpstr>5. Called from Python via PynAPL</vt:lpstr>
      <vt:lpstr>PowerPoint Presentation</vt:lpstr>
      <vt:lpstr>4. Shared Library</vt:lpstr>
      <vt:lpstr>PowerPoint Presentation</vt:lpstr>
      <vt:lpstr>6. Microsoft.NET Assembly</vt:lpstr>
      <vt:lpstr>PowerPoint Presentation</vt:lpstr>
      <vt:lpstr>PowerPoint Presentation</vt:lpstr>
      <vt:lpstr>PowerPoint Presentation</vt:lpstr>
      <vt:lpstr>In 2018… Using Powershell</vt:lpstr>
      <vt:lpstr>In 2023 (Version 19.0 - .NET 6.0 pka "Core")</vt:lpstr>
      <vt:lpstr>PowerPoint Presentation</vt:lpstr>
      <vt:lpstr>PowerPoint Presentation</vt:lpstr>
      <vt:lpstr>7. Web Service in Docker Container</vt:lpstr>
      <vt:lpstr>PowerPoint Presentation</vt:lpstr>
      <vt:lpstr>PowerPoint Presentation</vt:lpstr>
      <vt:lpstr>By default, Jarvis exposes a simple UI for testing </vt:lpstr>
      <vt:lpstr>PowerPoint Presentation</vt:lpstr>
      <vt:lpstr>PowerPoint Presentation</vt:lpstr>
      <vt:lpstr>8. Serverless (Amazon Web Sevices Lambda)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Deployments in 7x5 minutes</vt:lpstr>
      <vt:lpstr>Some Deployments NOT Demonstrated</vt:lpstr>
      <vt:lpstr>Key Simplification: Think of Matrix as a Long List</vt:lpstr>
      <vt:lpstr>Key Simplification: Think of Matrix as a Long List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260</cp:revision>
  <dcterms:created xsi:type="dcterms:W3CDTF">2019-07-25T11:46:05Z</dcterms:created>
  <dcterms:modified xsi:type="dcterms:W3CDTF">2022-09-07T22:17:41Z</dcterms:modified>
</cp:coreProperties>
</file>