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61" r:id="rId3"/>
    <p:sldId id="446" r:id="rId4"/>
    <p:sldId id="424" r:id="rId5"/>
    <p:sldId id="434" r:id="rId6"/>
    <p:sldId id="435" r:id="rId7"/>
    <p:sldId id="436" r:id="rId8"/>
    <p:sldId id="437" r:id="rId9"/>
    <p:sldId id="438" r:id="rId10"/>
    <p:sldId id="458" r:id="rId11"/>
    <p:sldId id="439" r:id="rId12"/>
    <p:sldId id="447" r:id="rId13"/>
    <p:sldId id="440" r:id="rId14"/>
    <p:sldId id="448" r:id="rId15"/>
    <p:sldId id="449" r:id="rId16"/>
    <p:sldId id="459" r:id="rId17"/>
    <p:sldId id="441" r:id="rId18"/>
    <p:sldId id="450" r:id="rId19"/>
    <p:sldId id="451" r:id="rId20"/>
    <p:sldId id="460" r:id="rId21"/>
    <p:sldId id="442" r:id="rId22"/>
    <p:sldId id="452" r:id="rId23"/>
    <p:sldId id="453" r:id="rId24"/>
    <p:sldId id="454" r:id="rId25"/>
    <p:sldId id="457" r:id="rId26"/>
    <p:sldId id="455" r:id="rId27"/>
    <p:sldId id="456" r:id="rId28"/>
    <p:sldId id="462" r:id="rId29"/>
    <p:sldId id="258" r:id="rId30"/>
    <p:sldId id="259" r:id="rId31"/>
    <p:sldId id="261" r:id="rId32"/>
    <p:sldId id="44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21"/>
    <a:srgbClr val="494949"/>
    <a:srgbClr val="EFEFBE"/>
    <a:srgbClr val="F6F6D9"/>
    <a:srgbClr val="7C7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2" autoAdjust="0"/>
  </p:normalViewPr>
  <p:slideViewPr>
    <p:cSldViewPr>
      <p:cViewPr varScale="1">
        <p:scale>
          <a:sx n="118" d="100"/>
          <a:sy n="118" d="100"/>
        </p:scale>
        <p:origin x="173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3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189" y="968729"/>
            <a:ext cx="8525250" cy="2040225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rgbClr val="494949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96525" y="3489007"/>
            <a:ext cx="8522914" cy="1320147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baseline="0">
                <a:solidFill>
                  <a:srgbClr val="4949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Presenter(s)</a:t>
            </a:r>
            <a:endParaRPr lang="en-GB" dirty="0"/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8" y="68627"/>
            <a:ext cx="405045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5" name="Rounded Rectangle 4"/>
          <p:cNvSpPr/>
          <p:nvPr userDrawn="1"/>
        </p:nvSpPr>
        <p:spPr>
          <a:xfrm>
            <a:off x="1961711" y="6309320"/>
            <a:ext cx="621069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1632165"/>
            <a:ext cx="8370930" cy="45259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3528" y="1600201"/>
            <a:ext cx="4068452" cy="45259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19150" indent="-4572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18348" y="1600201"/>
            <a:ext cx="4068452" cy="45259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2168859"/>
            <a:ext cx="6174000" cy="398926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642230" y="2168861"/>
            <a:ext cx="2078545" cy="366040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{⍺+⍵}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680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2168859"/>
            <a:ext cx="6174000" cy="398926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642230" y="2168861"/>
            <a:ext cx="2078545" cy="366040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{⍺+⍵}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3563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08820"/>
            <a:ext cx="6192003" cy="420046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6" y="1808820"/>
            <a:ext cx="2078545" cy="4200467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479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08820"/>
            <a:ext cx="6192003" cy="420046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6" y="1808820"/>
            <a:ext cx="2078545" cy="4200467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725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1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262410" y="0"/>
            <a:ext cx="846094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800" b="1" smtClean="0">
                <a:latin typeface="+mn-lt"/>
              </a:rPr>
              <a:t>‹#›</a:t>
            </a:fld>
            <a:endParaRPr lang="en-GB" sz="1800" b="1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04" y="567925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fiona\Desktop\Image1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6395520"/>
            <a:ext cx="1366838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2231740" y="6369329"/>
            <a:ext cx="5985665" cy="300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a-DK" sz="1800" dirty="0">
                <a:solidFill>
                  <a:schemeClr val="bg1"/>
                </a:solidFill>
              </a:rPr>
              <a:t>7 Deployments in 7×5 Minutes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SzPct val="6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bci/node-custom-lambda" TargetMode="External"/><Relationship Id="rId2" Type="http://schemas.openxmlformats.org/officeDocument/2006/relationships/hyperlink" Target="https://github.com/mvranic/apl-lamb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ranic/apl-lambd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omberg/deliverapl" TargetMode="External"/><Relationship Id="rId2" Type="http://schemas.openxmlformats.org/officeDocument/2006/relationships/hyperlink" Target="https://www.dyalog.com/download-zon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hyperlink" Target="https://chat.stackexchange.com/rooms/52405/the-apl-orchard" TargetMode="External"/><Relationship Id="rId4" Type="http://schemas.openxmlformats.org/officeDocument/2006/relationships/hyperlink" Target="https://tryap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89" y="968730"/>
            <a:ext cx="8525250" cy="1065116"/>
          </a:xfrm>
        </p:spPr>
        <p:txBody>
          <a:bodyPr/>
          <a:lstStyle/>
          <a:p>
            <a:r>
              <a:rPr lang="da-DK" sz="4400" dirty="0"/>
              <a:t>Delivering your AP</a:t>
            </a:r>
            <a:r>
              <a:rPr lang="da-DK" sz="4400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da-DK" sz="4400" dirty="0"/>
              <a:t>L</a:t>
            </a:r>
            <a:r>
              <a:rPr lang="da-DK" sz="44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da-DK" sz="4400" dirty="0"/>
              <a:t>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6525" y="3489007"/>
            <a:ext cx="8522914" cy="1320147"/>
          </a:xfrm>
        </p:spPr>
        <p:txBody>
          <a:bodyPr/>
          <a:lstStyle/>
          <a:p>
            <a:r>
              <a:rPr lang="da-DK" dirty="0"/>
              <a:t>Morten Kromberg</a:t>
            </a:r>
            <a:br>
              <a:rPr lang="da-DK" dirty="0"/>
            </a:br>
            <a:r>
              <a:rPr lang="da-DK" dirty="0"/>
              <a:t>CTO, Dyalog Limited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EFEC8A-F5D8-470B-957F-93C56389DCED}"/>
              </a:ext>
            </a:extLst>
          </p:cNvPr>
          <p:cNvSpPr txBox="1">
            <a:spLocks/>
          </p:cNvSpPr>
          <p:nvPr/>
        </p:nvSpPr>
        <p:spPr>
          <a:xfrm>
            <a:off x="292374" y="2573905"/>
            <a:ext cx="8525250" cy="54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49494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a-DK" dirty="0"/>
              <a:t>7 Deployments in 7×5 Minutes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E50305-7A07-4AB7-9212-983B9E33ED7C}"/>
              </a:ext>
            </a:extLst>
          </p:cNvPr>
          <p:cNvSpPr txBox="1">
            <a:spLocks/>
          </p:cNvSpPr>
          <p:nvPr/>
        </p:nvSpPr>
        <p:spPr>
          <a:xfrm>
            <a:off x="116505" y="1898832"/>
            <a:ext cx="8525250" cy="6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49494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a-DK" dirty="0"/>
              <a:t>or...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2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8E8E-6271-4BA9-94FB-F83E97F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APL Embedded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B596-F7E0-404F-8B44-6632B915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first three examples used Dyalog APL "out of the box" and no other components</a:t>
            </a:r>
          </a:p>
          <a:p>
            <a:r>
              <a:rPr lang="da-DK" dirty="0"/>
              <a:t>The next 2 are examples of different ways to embed APL engines into other tools</a:t>
            </a:r>
          </a:p>
          <a:p>
            <a:pPr marL="889000" lvl="1" indent="-514350">
              <a:buFont typeface="+mj-lt"/>
              <a:buAutoNum type="arabicPeriod" startAt="4"/>
            </a:pPr>
            <a:r>
              <a:rPr lang="da-DK" dirty="0"/>
              <a:t>Shared Library (called from Python)</a:t>
            </a:r>
          </a:p>
          <a:p>
            <a:pPr marL="889000" lvl="1" indent="-514350">
              <a:buFont typeface="+mj-lt"/>
              <a:buAutoNum type="arabicPeriod" startAt="4"/>
            </a:pPr>
            <a:r>
              <a:rPr lang="da-DK" dirty="0"/>
              <a:t>Microsoft.NET Assembly (called from PowerShell)</a:t>
            </a:r>
          </a:p>
        </p:txBody>
      </p:sp>
    </p:spTree>
    <p:extLst>
      <p:ext uri="{BB962C8B-B14F-4D97-AF65-F5344CB8AC3E}">
        <p14:creationId xmlns:p14="http://schemas.microsoft.com/office/powerpoint/2010/main" val="153629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4. Shared Library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70" y="1567333"/>
            <a:ext cx="8370930" cy="4525963"/>
          </a:xfrm>
        </p:spPr>
        <p:txBody>
          <a:bodyPr>
            <a:normAutofit lnSpcReduction="10000"/>
          </a:bodyPr>
          <a:lstStyle/>
          <a:p>
            <a:r>
              <a:rPr lang="da-DK" dirty="0"/>
              <a:t>We provide a framework which makes</a:t>
            </a:r>
            <a:br>
              <a:rPr lang="da-DK" dirty="0"/>
            </a:br>
            <a:r>
              <a:rPr lang="da-DK" dirty="0"/>
              <a:t>it simple to call APL from C</a:t>
            </a:r>
          </a:p>
          <a:p>
            <a:pPr lvl="1"/>
            <a:r>
              <a:rPr lang="da-DK" dirty="0"/>
              <a:t>This allows you to you to easily create</a:t>
            </a:r>
            <a:br>
              <a:rPr lang="da-DK" dirty="0"/>
            </a:br>
            <a:r>
              <a:rPr lang="da-DK" dirty="0"/>
              <a:t>a shared library and call APL from it</a:t>
            </a:r>
          </a:p>
          <a:p>
            <a:r>
              <a:rPr lang="da-DK" dirty="0"/>
              <a:t>A pre-compiled library called JSON_APL is included on all platforms, it exposes a couple of functions which take string arguments:</a:t>
            </a:r>
          </a:p>
          <a:p>
            <a:pPr lvl="1"/>
            <a:r>
              <a:rPr lang="da-DK" dirty="0"/>
              <a:t>Load APL code into the engine</a:t>
            </a:r>
          </a:p>
          <a:p>
            <a:pPr lvl="1"/>
            <a:r>
              <a:rPr lang="da-DK" dirty="0"/>
              <a:t>Call APL functions using JSON to represent arguments and results</a:t>
            </a:r>
          </a:p>
          <a:p>
            <a:r>
              <a:rPr lang="da-DK" dirty="0"/>
              <a:t>In our example we will call this from Python...</a:t>
            </a:r>
          </a:p>
          <a:p>
            <a:pPr marL="514350" indent="-514350">
              <a:buFont typeface="+mj-lt"/>
              <a:buAutoNum type="arabicPeriod" startAt="4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74DEE-50A9-4871-8378-53D7B4636944}"/>
              </a:ext>
            </a:extLst>
          </p:cNvPr>
          <p:cNvSpPr txBox="1">
            <a:spLocks/>
          </p:cNvSpPr>
          <p:nvPr/>
        </p:nvSpPr>
        <p:spPr>
          <a:xfrm>
            <a:off x="493930" y="1784565"/>
            <a:ext cx="83709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a-DK"/>
          </a:p>
          <a:p>
            <a:pPr marL="514350" indent="-514350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6" name="Picture 8" descr="Image result for apple cart">
            <a:extLst>
              <a:ext uri="{FF2B5EF4-FFF2-40B4-BE49-F238E27FC236}">
                <a16:creationId xmlns:a16="http://schemas.microsoft.com/office/drawing/2014/main" id="{E743A877-8703-42A0-86D0-592F595B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866" y="1043735"/>
            <a:ext cx="1414574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4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CB3B-C07B-4068-A666-91BFEFAB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AB02-FDE6-46F8-BAAB-5FCC9CBC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71D83-1F08-4765-ACE7-A0622C36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5. Microsoft.NET Assembly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Dyalog APL has supported Object Oriented programming since Microsoft.NET v1.0</a:t>
            </a:r>
          </a:p>
          <a:p>
            <a:r>
              <a:rPr lang="da-DK" dirty="0"/>
              <a:t>Applications can make use of .NET libraries, and also generate .NET assemblies</a:t>
            </a:r>
          </a:p>
          <a:p>
            <a:pPr lvl="1"/>
            <a:r>
              <a:rPr lang="da-DK" dirty="0"/>
              <a:t>Including writing APL classes which inherit from C# classes or any other .NET language</a:t>
            </a:r>
            <a:endParaRPr lang="en-GB" dirty="0"/>
          </a:p>
          <a:p>
            <a:r>
              <a:rPr lang="en-GB" dirty="0"/>
              <a:t>We will generate a .NET assembly and call it from </a:t>
            </a:r>
            <a:r>
              <a:rPr lang="en-GB" dirty="0" err="1"/>
              <a:t>Powershell</a:t>
            </a:r>
            <a:r>
              <a:rPr lang="en-GB" dirty="0"/>
              <a:t>…</a:t>
            </a:r>
            <a:endParaRPr lang="da-DK" dirty="0"/>
          </a:p>
        </p:txBody>
      </p:sp>
      <p:pic>
        <p:nvPicPr>
          <p:cNvPr id="4" name="Picture 4" descr="Image result for apple cart">
            <a:extLst>
              <a:ext uri="{FF2B5EF4-FFF2-40B4-BE49-F238E27FC236}">
                <a16:creationId xmlns:a16="http://schemas.microsoft.com/office/drawing/2014/main" id="{D87F414B-244B-482B-AD00-CC512F95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54" y="935277"/>
            <a:ext cx="1686018" cy="13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45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6051-8E3E-41DC-B69C-BA06C2F6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A076-045F-4D26-9C4C-4FF1A527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5163D-E612-4FCF-8276-996BC1C6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881716"/>
            <a:ext cx="8056043" cy="50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9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733C-D0A6-48F6-B204-41FDCDBF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A78B-C908-4B0D-BC98-5CCF00E0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B7EFF-88B2-4310-9294-A76227B3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621"/>
            <a:ext cx="9144000" cy="55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8E8E-6271-4BA9-94FB-F83E97F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B596-F7E0-404F-8B44-6632B915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Finally, we will look at 2 examples of services:</a:t>
            </a:r>
          </a:p>
          <a:p>
            <a:pPr marL="889000" lvl="1" indent="-514350">
              <a:buFont typeface="+mj-lt"/>
              <a:buAutoNum type="arabicPeriod" startAt="6"/>
            </a:pPr>
            <a:r>
              <a:rPr lang="da-DK" dirty="0"/>
              <a:t>Web Service in Docker Container (called from curl)</a:t>
            </a:r>
          </a:p>
          <a:p>
            <a:pPr marL="889000" lvl="1" indent="-514350">
              <a:buFont typeface="+mj-lt"/>
              <a:buAutoNum type="arabicPeriod" startAt="6"/>
            </a:pPr>
            <a:r>
              <a:rPr lang="da-DK" dirty="0"/>
              <a:t>Serverless Lambda (Amazon Web Services)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49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6. Web Service in Docker Container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Dyalog provides a number of pre-built Linux containers, containing:</a:t>
            </a:r>
          </a:p>
          <a:p>
            <a:pPr lvl="1"/>
            <a:r>
              <a:rPr lang="da-DK" dirty="0"/>
              <a:t>Dyalog APL only</a:t>
            </a:r>
          </a:p>
          <a:p>
            <a:pPr lvl="1"/>
            <a:r>
              <a:rPr lang="da-DK" dirty="0"/>
              <a:t>APL with MiServer (web server framework)</a:t>
            </a:r>
          </a:p>
          <a:p>
            <a:pPr lvl="1"/>
            <a:r>
              <a:rPr lang="da-DK" dirty="0"/>
              <a:t>APL with JSONServer (web services)</a:t>
            </a:r>
          </a:p>
          <a:p>
            <a:pPr lvl="1"/>
            <a:r>
              <a:rPr lang="da-DK" dirty="0"/>
              <a:t>APL with Jupyter Notebook server for educational apps</a:t>
            </a:r>
          </a:p>
          <a:p>
            <a:r>
              <a:rPr lang="da-DK" dirty="0"/>
              <a:t>In each of these containers, the framework will look for a folder called </a:t>
            </a:r>
            <a:r>
              <a:rPr lang="da-DK" dirty="0">
                <a:latin typeface="APL385 Unicode" panose="020B0709000202000203" pitchFamily="49" charset="0"/>
              </a:rPr>
              <a:t>/code</a:t>
            </a:r>
            <a:r>
              <a:rPr lang="da-DK" dirty="0"/>
              <a:t> and use it as the application</a:t>
            </a:r>
          </a:p>
          <a:p>
            <a:r>
              <a:rPr lang="da-DK" dirty="0"/>
              <a:t>We will use the dyalog/jsonserver image to expose a simple web service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33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56C4-54C6-40DE-A11B-EFFA19DC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ADA-ACAF-44CF-9B37-DB09F0AB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FD38E-691F-4751-A3D2-3EFE96BF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899"/>
            <a:ext cx="9144000" cy="59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8F37-E2D8-4BC8-AFBF-DA29B0BF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ABE7-097F-428A-B6FE-69BAEC1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FA61C-7FD3-4033-91F7-13787FFA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899"/>
            <a:ext cx="9144000" cy="59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7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7x5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Interactive APL Session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Win32 GUI "Stand Alone Executable"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Cross-Platform GUI (Desktop AND Web)</a:t>
            </a:r>
          </a:p>
          <a:p>
            <a:pPr marL="0" indent="0">
              <a:buNone/>
            </a:pPr>
            <a:r>
              <a:rPr lang="da-DK" dirty="0"/>
              <a:t>Embedded APL Components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da-DK" dirty="0"/>
              <a:t>Shared Library (called from Python)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da-DK" dirty="0"/>
              <a:t>Microsoft.NET Assembly (called from PowerShell)</a:t>
            </a:r>
          </a:p>
          <a:p>
            <a:pPr marL="0" indent="0">
              <a:buNone/>
            </a:pPr>
            <a:r>
              <a:rPr lang="da-DK" dirty="0"/>
              <a:t>Services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dirty="0"/>
              <a:t>Web Service in Docker Container (called from curl)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dirty="0"/>
              <a:t>Serverless Lambda (Amazon Web Services)</a:t>
            </a:r>
          </a:p>
          <a:p>
            <a:pPr marL="514350" indent="-514350">
              <a:buFont typeface="+mj-lt"/>
              <a:buAutoNum type="arabicPeriod" startAt="6"/>
            </a:pPr>
            <a:endParaRPr lang="da-DK" dirty="0"/>
          </a:p>
          <a:p>
            <a:pPr marL="514350" indent="-514350">
              <a:buFont typeface="+mj-lt"/>
              <a:buAutoNum type="arabicPeriod" startAt="6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1026-4624-424B-850E-61FFACF7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JSONServer also exposes a simple test page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8FB4-7B33-4B6C-BD33-D782756E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77EA4-72CF-4F9D-ACC4-2E6B35E8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8844"/>
            <a:ext cx="9144000" cy="50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64704"/>
            <a:ext cx="9109012" cy="792088"/>
          </a:xfrm>
        </p:spPr>
        <p:txBody>
          <a:bodyPr/>
          <a:lstStyle/>
          <a:p>
            <a:r>
              <a:rPr lang="da-DK" dirty="0"/>
              <a:t>7. Serverless (Amazon Web Sevices Lambda)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APL AWS layer at </a:t>
            </a:r>
            <a:br>
              <a:rPr lang="en-US" dirty="0"/>
            </a:br>
            <a:r>
              <a:rPr lang="en-US" u="sng" dirty="0">
                <a:hlinkClick r:id="rId2"/>
              </a:rPr>
              <a:t>https://github.com/mvranic/apl-lambda</a:t>
            </a:r>
            <a:r>
              <a:rPr lang="en-US" dirty="0"/>
              <a:t>  is based on </a:t>
            </a:r>
            <a:r>
              <a:rPr lang="en-US" u="sng" dirty="0">
                <a:hlinkClick r:id="rId3"/>
              </a:rPr>
              <a:t>https://github.com/lambci/node-custom-lambda</a:t>
            </a:r>
            <a:br>
              <a:rPr lang="en-US" u="sng" dirty="0"/>
            </a:br>
            <a:r>
              <a:rPr lang="en-US" dirty="0"/>
              <a:t>by Marko Vranic from SimCorp A/S. </a:t>
            </a:r>
            <a:endParaRPr lang="da-DK" dirty="0"/>
          </a:p>
          <a:p>
            <a:r>
              <a:rPr lang="en-GB" dirty="0"/>
              <a:t>The rest is easy…</a:t>
            </a:r>
            <a:endParaRPr lang="da-DK" dirty="0"/>
          </a:p>
        </p:txBody>
      </p:sp>
      <p:pic>
        <p:nvPicPr>
          <p:cNvPr id="4" name="Picture 10" descr="Image result for apple cart">
            <a:extLst>
              <a:ext uri="{FF2B5EF4-FFF2-40B4-BE49-F238E27FC236}">
                <a16:creationId xmlns:a16="http://schemas.microsoft.com/office/drawing/2014/main" id="{69A4975D-972C-478B-912A-A4E92490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89" y="3519009"/>
            <a:ext cx="4233845" cy="238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315B-94A3-491D-A194-2C327606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38B6-36C4-4846-8FF8-E217E641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A84DB-4D43-405A-BAB1-77799C58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"/>
            <a:ext cx="9144000" cy="68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7695-BFF7-4E02-AE6B-51FDCA34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1768-0E63-4B4E-A3CF-15A8D99F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E88E9-0D0A-441C-BEF9-EB900C34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"/>
            <a:ext cx="9144000" cy="68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5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AF40-2025-4492-9F02-599A7E65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6222-2379-4F2A-8BFA-A24F1A81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7DD20-4FF1-445E-AA4F-3FF416B5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"/>
            <a:ext cx="9144000" cy="68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61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93C4-2BFD-46BE-8E42-4A201540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319D-A04D-4C5A-86F2-7862F7E3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4E74D-C02E-41A4-A84B-8D9E3D89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"/>
            <a:ext cx="9144000" cy="68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4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B215-AB09-4C19-A0D5-EA5DCCBB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B23F-66CA-4D6B-8A40-8A5BE446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2FB73-1C2F-427C-BC61-01B906090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"/>
            <a:ext cx="9144000" cy="68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5881-1B88-46F4-B297-9B6E6216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0987-B6EE-45C3-BB75-9879B835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EC96E-36B9-449E-9DFA-B6585152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106"/>
            <a:ext cx="9144000" cy="68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7x5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Interactive APL Session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Win32 GUI "Stand Alone Executable"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Cross-Platform GUI (Desktop or Web)</a:t>
            </a:r>
          </a:p>
          <a:p>
            <a:pPr marL="0" indent="0">
              <a:buNone/>
            </a:pPr>
            <a:r>
              <a:rPr lang="da-DK" dirty="0"/>
              <a:t>Embedded APL Components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da-DK" dirty="0"/>
              <a:t>Shared Library (called from Python)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da-DK" dirty="0"/>
              <a:t>Microsoft.NET Assembly (called from PowerShell)</a:t>
            </a:r>
          </a:p>
          <a:p>
            <a:pPr marL="0" indent="0">
              <a:buNone/>
            </a:pPr>
            <a:r>
              <a:rPr lang="da-DK" dirty="0"/>
              <a:t>Services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dirty="0"/>
              <a:t>Web Service in Docker Container (called from curl)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dirty="0"/>
              <a:t>Serverless Lambda (Amazon Web Services)</a:t>
            </a:r>
          </a:p>
          <a:p>
            <a:pPr marL="514350" indent="-514350">
              <a:buFont typeface="+mj-lt"/>
              <a:buAutoNum type="arabicPeriod" startAt="6"/>
            </a:pPr>
            <a:endParaRPr lang="da-DK" dirty="0"/>
          </a:p>
          <a:p>
            <a:pPr marL="514350" indent="-514350">
              <a:buFont typeface="+mj-lt"/>
              <a:buAutoNum type="arabicPeriod" startAt="6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869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BF6E-F6A1-4C21-85B5-294487FE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Some Deployments NOT Demonstrated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5076-252B-4980-942E-58A4264C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COM/OLE Server</a:t>
            </a:r>
          </a:p>
          <a:p>
            <a:r>
              <a:rPr lang="da-DK" dirty="0"/>
              <a:t>Similar to .NET Assembly</a:t>
            </a:r>
          </a:p>
          <a:p>
            <a:r>
              <a:rPr lang="da-DK" dirty="0"/>
              <a:t>Allows e.g. Excel add-ins implemented in APL</a:t>
            </a:r>
          </a:p>
          <a:p>
            <a:pPr marL="0" indent="0">
              <a:buNone/>
            </a:pPr>
            <a:r>
              <a:rPr lang="da-DK" dirty="0"/>
              <a:t>Microsoft.NET also allows e.g.</a:t>
            </a:r>
          </a:p>
          <a:p>
            <a:r>
              <a:rPr lang="da-DK" dirty="0"/>
              <a:t>Dyalog APL as an ASP.NET language</a:t>
            </a:r>
          </a:p>
          <a:p>
            <a:r>
              <a:rPr lang="da-DK" dirty="0"/>
              <a:t>SharePoint components</a:t>
            </a:r>
          </a:p>
          <a:p>
            <a:r>
              <a:rPr lang="da-DK" dirty="0"/>
              <a:t>WCF etc etc etc</a:t>
            </a:r>
          </a:p>
          <a:p>
            <a:pPr marL="0" indent="0">
              <a:buNone/>
            </a:pPr>
            <a:r>
              <a:rPr lang="da-DK" dirty="0"/>
              <a:t>Bi-directional Python Bridge</a:t>
            </a:r>
          </a:p>
          <a:p>
            <a:r>
              <a:rPr lang="da-DK" dirty="0"/>
              <a:t>https://github.com/dyalog/pynapl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79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37692174-1F87-46AC-B1CA-D36735D2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9" y="193182"/>
            <a:ext cx="19621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pple cart">
            <a:extLst>
              <a:ext uri="{FF2B5EF4-FFF2-40B4-BE49-F238E27FC236}">
                <a16:creationId xmlns:a16="http://schemas.microsoft.com/office/drawing/2014/main" id="{B812FE04-7BD8-41E4-8AFE-1A90310B8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31" y="3115117"/>
            <a:ext cx="2502917" cy="20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C589A136-37B7-48D0-A37F-AB232704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6" y="3219733"/>
            <a:ext cx="2157420" cy="18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apple cart">
            <a:extLst>
              <a:ext uri="{FF2B5EF4-FFF2-40B4-BE49-F238E27FC236}">
                <a16:creationId xmlns:a16="http://schemas.microsoft.com/office/drawing/2014/main" id="{843B7F65-B2FE-4A23-9064-E7AB2AD9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18" y="503675"/>
            <a:ext cx="1637967" cy="22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apple cart">
            <a:extLst>
              <a:ext uri="{FF2B5EF4-FFF2-40B4-BE49-F238E27FC236}">
                <a16:creationId xmlns:a16="http://schemas.microsoft.com/office/drawing/2014/main" id="{978E46C0-A42C-4D71-848F-3043D866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18" y="5094185"/>
            <a:ext cx="2822188" cy="15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apple cart">
            <a:extLst>
              <a:ext uri="{FF2B5EF4-FFF2-40B4-BE49-F238E27FC236}">
                <a16:creationId xmlns:a16="http://schemas.microsoft.com/office/drawing/2014/main" id="{E33AE398-605B-4B1B-B427-92E8A0E6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55" y="818710"/>
            <a:ext cx="3057255" cy="229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lated image">
            <a:extLst>
              <a:ext uri="{FF2B5EF4-FFF2-40B4-BE49-F238E27FC236}">
                <a16:creationId xmlns:a16="http://schemas.microsoft.com/office/drawing/2014/main" id="{C6539B28-6CBA-41C8-A589-FFAB2155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43" y="3111651"/>
            <a:ext cx="2157420" cy="165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8C2D-7EAA-4AF9-9373-6870B2BD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Deployments "To Come"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662B-3F4C-430D-AFE4-01AD9CBF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Microsoft.NET 5.0 / Core / Integration under Linux and macOS in addition to Windows</a:t>
            </a:r>
          </a:p>
          <a:p>
            <a:pPr lvl="1"/>
            <a:r>
              <a:rPr lang="da-DK" dirty="0"/>
              <a:t>Coming in 2020 with Dyalog version 18.0</a:t>
            </a:r>
          </a:p>
          <a:p>
            <a:r>
              <a:rPr lang="da-DK" dirty="0"/>
              <a:t>Proper support for the APL Interpreter as a "scripting" component (Hash Bang)</a:t>
            </a:r>
          </a:p>
        </p:txBody>
      </p:sp>
    </p:spTree>
    <p:extLst>
      <p:ext uri="{BB962C8B-B14F-4D97-AF65-F5344CB8AC3E}">
        <p14:creationId xmlns:p14="http://schemas.microsoft.com/office/powerpoint/2010/main" val="2189041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B4BD-6807-4336-8A1F-7D36C4E3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Acknowledgements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939E-93E4-44FC-A9FB-232FD8A2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Marko Vranic at SimCorp A/S for the Serverless Dyalog APL Layer.</a:t>
            </a:r>
          </a:p>
          <a:p>
            <a:pPr lvl="1"/>
            <a:r>
              <a:rPr lang="en-GB" dirty="0">
                <a:hlinkClick r:id="rId2"/>
              </a:rPr>
              <a:t>https://github.com/mvranic/apl-lambda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632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24CD-8DF3-4EA6-8BA7-3BD70B8D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Next Steps...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675C-A1F2-432C-B0E4-08299675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70" y="1603598"/>
            <a:ext cx="8370930" cy="4525963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Download Dyalog APL for </a:t>
            </a:r>
            <a:br>
              <a:rPr lang="da-DK" dirty="0"/>
            </a:br>
            <a:r>
              <a:rPr lang="da-DK" dirty="0"/>
              <a:t>non-commercial use under </a:t>
            </a:r>
            <a:br>
              <a:rPr lang="da-DK" dirty="0"/>
            </a:br>
            <a:r>
              <a:rPr lang="da-DK" dirty="0"/>
              <a:t>Windows, macOS, Linux (Intel &amp; ARM).</a:t>
            </a:r>
          </a:p>
          <a:p>
            <a:pPr lvl="1"/>
            <a:r>
              <a:rPr lang="en-GB" dirty="0">
                <a:hlinkClick r:id="rId2"/>
              </a:rPr>
              <a:t>https://www.dyalog.com/download-zone.htm</a:t>
            </a:r>
            <a:endParaRPr lang="en-GB" dirty="0"/>
          </a:p>
          <a:p>
            <a:pPr lvl="1"/>
            <a:r>
              <a:rPr lang="da-DK" dirty="0"/>
              <a:t>NB: Registration no longer required!</a:t>
            </a:r>
          </a:p>
          <a:p>
            <a:r>
              <a:rPr lang="en-GB" dirty="0"/>
              <a:t>All the code and the demo scripts from this talk are available at </a:t>
            </a:r>
          </a:p>
          <a:p>
            <a:pPr lvl="1"/>
            <a:r>
              <a:rPr lang="da-DK" dirty="0">
                <a:hlinkClick r:id="rId3"/>
              </a:rPr>
              <a:t>https://github.com/mkromberg/deliverapl</a:t>
            </a:r>
            <a:endParaRPr lang="da-DK" dirty="0"/>
          </a:p>
          <a:p>
            <a:r>
              <a:rPr lang="da-DK" dirty="0"/>
              <a:t>Online REPL + links to resources </a:t>
            </a:r>
            <a:r>
              <a:rPr lang="da-DK" dirty="0">
                <a:hlinkClick r:id="rId4"/>
              </a:rPr>
              <a:t>https://tryapl.org</a:t>
            </a:r>
            <a:endParaRPr lang="da-DK" dirty="0"/>
          </a:p>
          <a:p>
            <a:r>
              <a:rPr lang="da-DK" dirty="0"/>
              <a:t>StackExchange</a:t>
            </a:r>
          </a:p>
          <a:p>
            <a:pPr lvl="1"/>
            <a:r>
              <a:rPr lang="en-GB" dirty="0">
                <a:hlinkClick r:id="rId5"/>
              </a:rPr>
              <a:t>https://chat.stackexchange.com/rooms/52405/the-apl-orchard</a:t>
            </a:r>
            <a:endParaRPr lang="en-GB" dirty="0"/>
          </a:p>
          <a:p>
            <a:pPr lvl="1"/>
            <a:endParaRPr lang="da-DK" dirty="0"/>
          </a:p>
          <a:p>
            <a:endParaRPr lang="en-GB" dirty="0"/>
          </a:p>
        </p:txBody>
      </p:sp>
      <p:pic>
        <p:nvPicPr>
          <p:cNvPr id="2050" name="Picture 2" descr="Image result for call to action">
            <a:extLst>
              <a:ext uri="{FF2B5EF4-FFF2-40B4-BE49-F238E27FC236}">
                <a16:creationId xmlns:a16="http://schemas.microsoft.com/office/drawing/2014/main" id="{EEB8A1B0-0091-459E-B40F-F6774D5C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48" y="953725"/>
            <a:ext cx="1967010" cy="1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97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1810-16E8-43FD-8DB6-76AFA082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But First some fun: Volutions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0F1717-04B8-49F1-A200-CEC761C6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207" y="1718810"/>
            <a:ext cx="823591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     iv 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1  2  3  4  5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</a:t>
            </a:r>
            <a:br>
              <a:rPr lang="en-US" altLang="en-US" dirty="0"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</a:t>
            </a:r>
            <a:r>
              <a:rPr lang="en-US" altLang="en-US" dirty="0">
                <a:latin typeface="Arial Unicode MS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      iv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latin typeface="APL385 Unicode" panose="020B0709000202000203" pitchFamily="49" charset="0"/>
              </a:rPr>
              <a:t>{⍵ ⍵⍴⍋+\(1↓2/⌽⍳⍵)/(¯1+2×⍵)⍴(+,-)1 ⍵}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AD7497-0BA7-445F-98C5-1BD242EC473F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4707015" y="2168860"/>
            <a:ext cx="459118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→  →  →  →  → </a:t>
            </a:r>
            <a:b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→  →  →  ↓ </a:t>
            </a:r>
            <a:b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↑  →  ↓  ↓ </a:t>
            </a:r>
            <a:b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↑  ←  ←  ↓  ↓ </a:t>
            </a:r>
            <a:b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←  ←  ←  ←  ↓ </a:t>
            </a:r>
            <a:b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endParaRPr lang="en-US" alt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CBB98-AA80-4A22-BEF5-F8624E8A2FD5}"/>
              </a:ext>
            </a:extLst>
          </p:cNvPr>
          <p:cNvSpPr/>
          <p:nvPr/>
        </p:nvSpPr>
        <p:spPr>
          <a:xfrm>
            <a:off x="4617005" y="2168860"/>
            <a:ext cx="3105345" cy="49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9E25-8470-4754-9E96-1B106F0F4654}"/>
              </a:ext>
            </a:extLst>
          </p:cNvPr>
          <p:cNvSpPr/>
          <p:nvPr/>
        </p:nvSpPr>
        <p:spPr>
          <a:xfrm>
            <a:off x="4617005" y="3926440"/>
            <a:ext cx="2565286" cy="49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3145-4A51-465A-835E-99BDFCC85FCF}"/>
              </a:ext>
            </a:extLst>
          </p:cNvPr>
          <p:cNvSpPr/>
          <p:nvPr/>
        </p:nvSpPr>
        <p:spPr>
          <a:xfrm>
            <a:off x="7182291" y="2665901"/>
            <a:ext cx="540059" cy="1755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93484-3808-4A78-A641-C37440B64E7E}"/>
              </a:ext>
            </a:extLst>
          </p:cNvPr>
          <p:cNvSpPr/>
          <p:nvPr/>
        </p:nvSpPr>
        <p:spPr>
          <a:xfrm>
            <a:off x="4617005" y="2665901"/>
            <a:ext cx="540059" cy="1260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4BF34-BCC5-4A91-BE0F-C6C2AAB9F2B6}"/>
              </a:ext>
            </a:extLst>
          </p:cNvPr>
          <p:cNvSpPr/>
          <p:nvPr/>
        </p:nvSpPr>
        <p:spPr>
          <a:xfrm>
            <a:off x="5162840" y="2670707"/>
            <a:ext cx="2019451" cy="413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E8C8F4-4334-4FDD-AFC8-C98694C29E29}"/>
              </a:ext>
            </a:extLst>
          </p:cNvPr>
          <p:cNvSpPr/>
          <p:nvPr/>
        </p:nvSpPr>
        <p:spPr>
          <a:xfrm>
            <a:off x="6652866" y="3083828"/>
            <a:ext cx="523649" cy="84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D0E67-5A09-4181-9647-3F4A833C9ADB}"/>
              </a:ext>
            </a:extLst>
          </p:cNvPr>
          <p:cNvSpPr/>
          <p:nvPr/>
        </p:nvSpPr>
        <p:spPr>
          <a:xfrm>
            <a:off x="5154698" y="3080114"/>
            <a:ext cx="677442" cy="42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93D8C-A281-4313-9E35-C7DF4D930A5C}"/>
              </a:ext>
            </a:extLst>
          </p:cNvPr>
          <p:cNvSpPr/>
          <p:nvPr/>
        </p:nvSpPr>
        <p:spPr>
          <a:xfrm>
            <a:off x="5162840" y="3511332"/>
            <a:ext cx="1490027" cy="413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863E8-E003-4A7D-A0F3-82E44CC38063}"/>
              </a:ext>
            </a:extLst>
          </p:cNvPr>
          <p:cNvSpPr txBox="1"/>
          <p:nvPr/>
        </p:nvSpPr>
        <p:spPr>
          <a:xfrm>
            <a:off x="4515590" y="45862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5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504E4-CF68-465C-9FC3-17A24746FDB9}"/>
              </a:ext>
            </a:extLst>
          </p:cNvPr>
          <p:cNvSpPr txBox="1"/>
          <p:nvPr/>
        </p:nvSpPr>
        <p:spPr>
          <a:xfrm>
            <a:off x="4746731" y="45862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4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6D033-48E4-44F5-A98E-A19D6BD2433F}"/>
              </a:ext>
            </a:extLst>
          </p:cNvPr>
          <p:cNvSpPr txBox="1"/>
          <p:nvPr/>
        </p:nvSpPr>
        <p:spPr>
          <a:xfrm>
            <a:off x="4977872" y="45862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4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7D1B4-DA71-4756-AF7B-567E04BDC46D}"/>
              </a:ext>
            </a:extLst>
          </p:cNvPr>
          <p:cNvSpPr txBox="1"/>
          <p:nvPr/>
        </p:nvSpPr>
        <p:spPr>
          <a:xfrm>
            <a:off x="5225335" y="45862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3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56E6F-E1F9-4335-BA99-AA26CB2720ED}"/>
              </a:ext>
            </a:extLst>
          </p:cNvPr>
          <p:cNvSpPr txBox="1"/>
          <p:nvPr/>
        </p:nvSpPr>
        <p:spPr>
          <a:xfrm>
            <a:off x="5456476" y="45862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3</a:t>
            </a: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0D3F3-20C2-4772-A075-3C0950AA30A9}"/>
              </a:ext>
            </a:extLst>
          </p:cNvPr>
          <p:cNvSpPr txBox="1"/>
          <p:nvPr/>
        </p:nvSpPr>
        <p:spPr>
          <a:xfrm>
            <a:off x="5687617" y="45862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2</a:t>
            </a:r>
            <a:endParaRPr lang="en-GB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0AB00-76C7-428C-9142-6EC7FE494230}"/>
              </a:ext>
            </a:extLst>
          </p:cNvPr>
          <p:cNvSpPr txBox="1"/>
          <p:nvPr/>
        </p:nvSpPr>
        <p:spPr>
          <a:xfrm>
            <a:off x="5909918" y="45823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2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42716-0AFE-4AFB-90A5-E122DCB36C02}"/>
              </a:ext>
            </a:extLst>
          </p:cNvPr>
          <p:cNvSpPr txBox="1"/>
          <p:nvPr/>
        </p:nvSpPr>
        <p:spPr>
          <a:xfrm>
            <a:off x="6141059" y="45823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1</a:t>
            </a:r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C708C-45D4-4A63-8A57-91815C4FD009}"/>
              </a:ext>
            </a:extLst>
          </p:cNvPr>
          <p:cNvSpPr txBox="1"/>
          <p:nvPr/>
        </p:nvSpPr>
        <p:spPr>
          <a:xfrm>
            <a:off x="6372200" y="45823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1</a:t>
            </a:r>
            <a:endParaRPr lang="en-GB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A13627-D8A7-455E-979E-9D5662E5E5F4}"/>
              </a:ext>
            </a:extLst>
          </p:cNvPr>
          <p:cNvSpPr/>
          <p:nvPr/>
        </p:nvSpPr>
        <p:spPr>
          <a:xfrm>
            <a:off x="656565" y="5184195"/>
            <a:ext cx="675075" cy="504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28FE60-1ABA-4F5F-BAD0-1DEB6CDFE4B9}"/>
              </a:ext>
            </a:extLst>
          </p:cNvPr>
          <p:cNvSpPr txBox="1"/>
          <p:nvPr/>
        </p:nvSpPr>
        <p:spPr>
          <a:xfrm>
            <a:off x="656565" y="568912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>
                <a:solidFill>
                  <a:srgbClr val="FF0000"/>
                </a:solidFill>
                <a:latin typeface="APL385 Unicode" panose="020B0709000202000203" pitchFamily="49" charset="0"/>
              </a:rPr>
              <a:t>5 5</a:t>
            </a:r>
            <a:endParaRPr lang="en-GB" sz="2400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17361-8163-424E-8AEB-947181173B08}"/>
              </a:ext>
            </a:extLst>
          </p:cNvPr>
          <p:cNvSpPr/>
          <p:nvPr/>
        </p:nvSpPr>
        <p:spPr>
          <a:xfrm>
            <a:off x="2366755" y="5204885"/>
            <a:ext cx="1530170" cy="504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AFCD6-3734-4FEC-A438-13AAAD399E33}"/>
              </a:ext>
            </a:extLst>
          </p:cNvPr>
          <p:cNvSpPr txBox="1"/>
          <p:nvPr/>
        </p:nvSpPr>
        <p:spPr>
          <a:xfrm>
            <a:off x="2186734" y="5709818"/>
            <a:ext cx="346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FF0000"/>
                </a:solidFill>
                <a:latin typeface="APL385 Unicode" panose="020B0709000202000203" pitchFamily="49" charset="0"/>
              </a:rPr>
              <a:t>5 4 4 3 3 2 2 1 1</a:t>
            </a:r>
            <a:endParaRPr lang="en-GB" sz="2400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4F098-97D7-4F3A-88ED-8282958BDD48}"/>
              </a:ext>
            </a:extLst>
          </p:cNvPr>
          <p:cNvSpPr/>
          <p:nvPr/>
        </p:nvSpPr>
        <p:spPr>
          <a:xfrm>
            <a:off x="4479623" y="5200890"/>
            <a:ext cx="1352517" cy="504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6D956F-3BE0-412C-BCB8-EAEF5240E1C9}"/>
              </a:ext>
            </a:extLst>
          </p:cNvPr>
          <p:cNvSpPr txBox="1"/>
          <p:nvPr/>
        </p:nvSpPr>
        <p:spPr>
          <a:xfrm>
            <a:off x="4479622" y="5705823"/>
            <a:ext cx="147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FF0000"/>
                </a:solidFill>
                <a:latin typeface="APL385 Unicode" panose="020B0709000202000203" pitchFamily="49" charset="0"/>
              </a:rPr>
              <a:t>   9</a:t>
            </a:r>
            <a:endParaRPr lang="en-GB" sz="2400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810A9E-2A00-4EF6-B076-7E16B8594A6A}"/>
              </a:ext>
            </a:extLst>
          </p:cNvPr>
          <p:cNvSpPr/>
          <p:nvPr/>
        </p:nvSpPr>
        <p:spPr>
          <a:xfrm>
            <a:off x="6235165" y="5194435"/>
            <a:ext cx="1712210" cy="504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327913-8DDA-4082-8318-01FE33B1ED4C}"/>
              </a:ext>
            </a:extLst>
          </p:cNvPr>
          <p:cNvSpPr txBox="1"/>
          <p:nvPr/>
        </p:nvSpPr>
        <p:spPr>
          <a:xfrm>
            <a:off x="6235165" y="5699368"/>
            <a:ext cx="187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FF0000"/>
                </a:solidFill>
                <a:latin typeface="APL385 Unicode" panose="020B0709000202000203" pitchFamily="49" charset="0"/>
              </a:rPr>
              <a:t>1 5 ¯1 ¯5</a:t>
            </a:r>
            <a:endParaRPr lang="en-GB" sz="2400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6F9372-DEC9-4DDC-9834-FF1DD6C8A220}"/>
              </a:ext>
            </a:extLst>
          </p:cNvPr>
          <p:cNvSpPr/>
          <p:nvPr/>
        </p:nvSpPr>
        <p:spPr>
          <a:xfrm>
            <a:off x="1543703" y="5189477"/>
            <a:ext cx="675075" cy="504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632D7-4152-4C23-8289-8D87A5F982E6}"/>
              </a:ext>
            </a:extLst>
          </p:cNvPr>
          <p:cNvSpPr txBox="1"/>
          <p:nvPr/>
        </p:nvSpPr>
        <p:spPr>
          <a:xfrm>
            <a:off x="1543703" y="569441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>
                <a:solidFill>
                  <a:srgbClr val="FF0000"/>
                </a:solidFill>
                <a:latin typeface="APL385 Unicode" panose="020B0709000202000203" pitchFamily="49" charset="0"/>
              </a:rPr>
              <a:t>Grade Running Total</a:t>
            </a:r>
            <a:endParaRPr lang="en-GB" sz="2400" dirty="0">
              <a:solidFill>
                <a:srgbClr val="FF0000"/>
              </a:solidFill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EF9819B5-76F2-42DE-A388-984816B5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40" y="2945182"/>
            <a:ext cx="875892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latin typeface="APL385 Unicode" panose="020B0709000202000203" pitchFamily="49" charset="0"/>
              </a:rPr>
              <a:t>involute←{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latin typeface="APL385 Unicode" panose="020B0709000202000203" pitchFamily="49" charset="0"/>
              </a:rPr>
              <a:t>   directions←(+,-) 1 ⍵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latin typeface="APL385 Unicode" panose="020B0709000202000203" pitchFamily="49" charset="0"/>
              </a:rPr>
              <a:t>   moves←(¯1+2×⍵)⍴directions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latin typeface="APL385 Unicode" panose="020B0709000202000203" pitchFamily="49" charset="0"/>
              </a:rPr>
              <a:t>   repeat←1↓2/⌽⍳⍵ 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latin typeface="APL385 Unicode" panose="020B0709000202000203" pitchFamily="49" charset="0"/>
              </a:rPr>
              <a:t>   </a:t>
            </a:r>
            <a:r>
              <a:rPr lang="en-GB" altLang="en-US" sz="2000" dirty="0" err="1">
                <a:latin typeface="APL385 Unicode" panose="020B0709000202000203" pitchFamily="49" charset="0"/>
              </a:rPr>
              <a:t>allmoves←repeat</a:t>
            </a:r>
            <a:r>
              <a:rPr lang="en-GB" altLang="en-US" sz="2000" dirty="0">
                <a:latin typeface="APL385 Unicode" panose="020B0709000202000203" pitchFamily="49" charset="0"/>
              </a:rPr>
              <a:t>/moves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latin typeface="APL385 Unicode" panose="020B0709000202000203" pitchFamily="49" charset="0"/>
              </a:rPr>
              <a:t>   path←+\</a:t>
            </a:r>
            <a:r>
              <a:rPr lang="en-GB" altLang="en-US" sz="2000" dirty="0" err="1">
                <a:latin typeface="APL385 Unicode" panose="020B0709000202000203" pitchFamily="49" charset="0"/>
              </a:rPr>
              <a:t>allmoves</a:t>
            </a:r>
            <a:endParaRPr lang="en-GB" altLang="en-US" sz="2000" dirty="0">
              <a:latin typeface="APL385 Unicode" panose="020B0709000202000203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latin typeface="APL385 Unicode" panose="020B0709000202000203" pitchFamily="49" charset="0"/>
              </a:rPr>
              <a:t>   ⍵ ⍵⍴⍋path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altLang="en-US" sz="2000" dirty="0">
                <a:latin typeface="APL385 Unicode" panose="020B0709000202000203" pitchFamily="49" charset="0"/>
              </a:rPr>
              <a:t>   } </a:t>
            </a:r>
            <a:endParaRPr lang="en-GB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5BC0D-569D-46E9-B816-7BEF396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Involution, explained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6AD6-5816-4660-AF40-654E1705DC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50652" y="1160748"/>
            <a:ext cx="4455495" cy="1874907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    iv 5        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indices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APL385 Unicode" panose="020B0709000202000203" pitchFamily="49" charset="0"/>
              </a:rPr>
              <a:t> 1  2  3  4  5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1  2  3  4  5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16 17 18 19  6 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6  7  8  9 10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15 24 25 20  7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11 12 13 14 15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14 23 22 21  8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16 17 18 19 20</a:t>
            </a:r>
            <a:b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</a:br>
            <a:r>
              <a:rPr lang="en-US" altLang="en-US" dirty="0">
                <a:latin typeface="APL385 Unicode" panose="020B0709000202000203" pitchFamily="49" charset="0"/>
              </a:rPr>
              <a:t>13 12 11 10  9  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latin typeface="APL385 Unicode" panose="020B0709000202000203" pitchFamily="49" charset="0"/>
              </a:rPr>
              <a:t>21 22 23 24 25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9333FD-7758-4E3C-B4D7-EACE7BC53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487" y="2002333"/>
            <a:ext cx="8758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latin typeface="APL385 Unicode" panose="020B0709000202000203" pitchFamily="49" charset="0"/>
              </a:rPr>
              <a:t>iv←{⍵ ⍵⍴⍋+\(1↓2/⌽⍳⍵)/(¯1+2×⍵)⍴(+,-)1 ⍵}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7AA3F-256D-42CE-83AC-C16C8B86B99B}"/>
              </a:ext>
            </a:extLst>
          </p:cNvPr>
          <p:cNvSpPr txBox="1"/>
          <p:nvPr/>
        </p:nvSpPr>
        <p:spPr>
          <a:xfrm>
            <a:off x="4877114" y="3542840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chemeClr val="accent6"/>
                </a:solidFill>
                <a:latin typeface="APL385 Unicode" panose="020B0709000202000203" pitchFamily="49" charset="0"/>
              </a:rPr>
              <a:t>1 5 ¯1 ¯5 1 5 ¯1 ¯5 1</a:t>
            </a:r>
            <a:endParaRPr lang="en-GB" sz="20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04B6E-95D9-42FA-B7D9-CECD5235E4BE}"/>
              </a:ext>
            </a:extLst>
          </p:cNvPr>
          <p:cNvSpPr txBox="1"/>
          <p:nvPr/>
        </p:nvSpPr>
        <p:spPr>
          <a:xfrm>
            <a:off x="4877114" y="3822345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chemeClr val="accent6"/>
                </a:solidFill>
                <a:latin typeface="APL385 Unicode" panose="020B0709000202000203" pitchFamily="49" charset="0"/>
              </a:rPr>
              <a:t>5 4  4  3 3 2  2  1 1</a:t>
            </a:r>
            <a:endParaRPr lang="en-GB" sz="20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DDBC0-BC81-400B-ADBD-EC7CBA410D94}"/>
              </a:ext>
            </a:extLst>
          </p:cNvPr>
          <p:cNvSpPr txBox="1"/>
          <p:nvPr/>
        </p:nvSpPr>
        <p:spPr>
          <a:xfrm>
            <a:off x="4021514" y="447398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6"/>
                </a:solidFill>
                <a:latin typeface="APL385 Unicode" panose="020B0709000202000203" pitchFamily="49" charset="0"/>
              </a:rPr>
              <a:t>1 2 3 4 5 10 15 20 25 24 23 22 21 14 ...</a:t>
            </a:r>
            <a:endParaRPr lang="en-GB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EE44F-125D-43B4-8856-9870DBBAA1F3}"/>
              </a:ext>
            </a:extLst>
          </p:cNvPr>
          <p:cNvSpPr txBox="1"/>
          <p:nvPr/>
        </p:nvSpPr>
        <p:spPr>
          <a:xfrm>
            <a:off x="4877114" y="323906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chemeClr val="accent6"/>
                </a:solidFill>
                <a:latin typeface="APL385 Unicode" panose="020B0709000202000203" pitchFamily="49" charset="0"/>
              </a:rPr>
              <a:t>1 5 ¯1 ¯5</a:t>
            </a:r>
            <a:endParaRPr lang="en-GB" sz="2000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ACB2A-EB0A-4556-828A-5D0FFB4FB680}"/>
              </a:ext>
            </a:extLst>
          </p:cNvPr>
          <p:cNvSpPr txBox="1"/>
          <p:nvPr/>
        </p:nvSpPr>
        <p:spPr>
          <a:xfrm>
            <a:off x="4035291" y="417020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6"/>
                </a:solidFill>
                <a:latin typeface="APL385 Unicode" panose="020B0709000202000203" pitchFamily="49" charset="0"/>
              </a:rPr>
              <a:t>1 1 1 1 1  5  5  5  5 ¯1 ¯1 ¯1 ¯1 ¯5 ... </a:t>
            </a:r>
            <a:endParaRPr lang="en-GB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16E65-2771-4CD8-B46A-DBDFDE241E58}"/>
              </a:ext>
            </a:extLst>
          </p:cNvPr>
          <p:cNvSpPr txBox="1"/>
          <p:nvPr/>
        </p:nvSpPr>
        <p:spPr>
          <a:xfrm>
            <a:off x="4035291" y="4791069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6"/>
                </a:solidFill>
                <a:latin typeface="APL385 Unicode" panose="020B0709000202000203" pitchFamily="49" charset="0"/>
              </a:rPr>
              <a:t>1 2 3 4 5 16 17 18 19  6 15 24 25 20 ...</a:t>
            </a:r>
            <a:endParaRPr lang="en-GB" dirty="0">
              <a:solidFill>
                <a:schemeClr val="accent6"/>
              </a:solidFill>
              <a:latin typeface="APL385 Unicode" panose="020B0709000202000203" pitchFamily="49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A9043C73-C6DC-4A3C-AE76-A1A3FA8F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20" y="5551200"/>
            <a:ext cx="8758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GB" altLang="en-US" sz="2000">
                <a:latin typeface="APL385 Unicode" panose="020B0709000202000203" pitchFamily="49" charset="0"/>
              </a:rPr>
              <a:t>iv←{⍵ ⍵⍴⍋+\(1↓2/⌽⍳⍵)/(¯1+2×⍵)⍴(+,-)1 ⍵}</a:t>
            </a:r>
          </a:p>
        </p:txBody>
      </p:sp>
    </p:spTree>
    <p:extLst>
      <p:ext uri="{BB962C8B-B14F-4D97-AF65-F5344CB8AC3E}">
        <p14:creationId xmlns:p14="http://schemas.microsoft.com/office/powerpoint/2010/main" val="37636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uiExpand="1" build="p"/>
      <p:bldP spid="5" grpId="0" uiExpand="1" build="p"/>
      <p:bldP spid="5" grpId="1" build="p"/>
      <p:bldP spid="6" grpId="0"/>
      <p:bldP spid="9" grpId="0"/>
      <p:bldP spid="10" grpId="0"/>
      <p:bldP spid="13" grpId="0"/>
      <p:bldP spid="14" grpId="0"/>
      <p:bldP spid="15" grpId="0"/>
      <p:bldP spid="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 Deployments in 7x5 minutes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Full Stack in APL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Interactive APL Session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Win32 GUI "Stand Alone Executable"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Cross-Platform GUI (Desktop or Web)</a:t>
            </a:r>
          </a:p>
          <a:p>
            <a:pPr marL="0" indent="0">
              <a:buNone/>
            </a:pPr>
            <a:r>
              <a:rPr lang="da-DK" dirty="0"/>
              <a:t>Embedded APL Components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da-DK" dirty="0"/>
              <a:t>Shared Library (called from Python)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da-DK" dirty="0"/>
              <a:t>Microsoft.NET Assembly (called from PowerShell)</a:t>
            </a:r>
          </a:p>
          <a:p>
            <a:pPr marL="0" indent="0">
              <a:buNone/>
            </a:pPr>
            <a:r>
              <a:rPr lang="da-DK" dirty="0"/>
              <a:t>Services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dirty="0"/>
              <a:t>Web Service in Docker Container (called from curl)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dirty="0"/>
              <a:t>Serverless Lambda (Amazon Web Services)</a:t>
            </a:r>
          </a:p>
          <a:p>
            <a:pPr marL="514350" indent="-514350">
              <a:buFont typeface="+mj-lt"/>
              <a:buAutoNum type="arabicPeriod" startAt="6"/>
            </a:pPr>
            <a:endParaRPr lang="da-DK" dirty="0"/>
          </a:p>
          <a:p>
            <a:pPr marL="514350" indent="-514350">
              <a:buFont typeface="+mj-lt"/>
              <a:buAutoNum type="arabicPeriod" startAt="6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7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Interactive APL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Dyalog APL for Windows</a:t>
            </a:r>
          </a:p>
          <a:p>
            <a:r>
              <a:rPr lang="da-DK" dirty="0"/>
              <a:t>Just using the REPL</a:t>
            </a:r>
          </a:p>
          <a:p>
            <a:r>
              <a:rPr lang="da-DK" dirty="0"/>
              <a:t>Deploy by "saving" a workspace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12" descr="Image result for apple cart">
            <a:extLst>
              <a:ext uri="{FF2B5EF4-FFF2-40B4-BE49-F238E27FC236}">
                <a16:creationId xmlns:a16="http://schemas.microsoft.com/office/drawing/2014/main" id="{88AD7320-8AEF-41B2-B070-56234F76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15" y="953725"/>
            <a:ext cx="2382180" cy="178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6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2. Win32 GUI "Stand-Alone Executable"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Under Windows, Dyalog APL includes</a:t>
            </a:r>
            <a:br>
              <a:rPr lang="da-DK" dirty="0"/>
            </a:br>
            <a:r>
              <a:rPr lang="da-DK" dirty="0"/>
              <a:t>a Win32 object library, tightly integrated</a:t>
            </a:r>
            <a:br>
              <a:rPr lang="da-DK" dirty="0"/>
            </a:br>
            <a:r>
              <a:rPr lang="da-DK" dirty="0"/>
              <a:t>with APL</a:t>
            </a:r>
          </a:p>
          <a:p>
            <a:r>
              <a:rPr lang="da-DK" dirty="0"/>
              <a:t>File|Save As|Stand-Alone Executable</a:t>
            </a:r>
            <a:br>
              <a:rPr lang="da-DK" dirty="0"/>
            </a:br>
            <a:r>
              <a:rPr lang="da-DK" dirty="0"/>
              <a:t>bundles the interpreter and APL source into a single executable file</a:t>
            </a:r>
          </a:p>
          <a:p>
            <a:pPr marL="514350" indent="-514350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4" name="Picture 14" descr="Related image">
            <a:extLst>
              <a:ext uri="{FF2B5EF4-FFF2-40B4-BE49-F238E27FC236}">
                <a16:creationId xmlns:a16="http://schemas.microsoft.com/office/drawing/2014/main" id="{8652CB41-6A38-444D-9201-D2DDB4F5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1632165"/>
            <a:ext cx="2157420" cy="165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D65-584F-405B-B4C2-28B7961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3. Cross-Platform GUI (Desktop or Web)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195B-02B7-4F1A-B391-8F236C4D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Since version 17.0 (2018), Dyalog APL</a:t>
            </a:r>
            <a:br>
              <a:rPr lang="da-DK" dirty="0"/>
            </a:br>
            <a:r>
              <a:rPr lang="da-DK" dirty="0"/>
              <a:t>wraps the Chromium Embedded</a:t>
            </a:r>
            <a:br>
              <a:rPr lang="da-DK" dirty="0"/>
            </a:br>
            <a:r>
              <a:rPr lang="da-DK" dirty="0"/>
              <a:t>Framework on all platforms except</a:t>
            </a:r>
            <a:br>
              <a:rPr lang="da-DK" dirty="0"/>
            </a:br>
            <a:r>
              <a:rPr lang="da-DK" dirty="0"/>
              <a:t>IBM AIX</a:t>
            </a:r>
          </a:p>
          <a:p>
            <a:pPr lvl="1"/>
            <a:r>
              <a:rPr lang="da-DK" dirty="0"/>
              <a:t>Windows, macOS, Linux (Intel and ARM)</a:t>
            </a:r>
          </a:p>
          <a:p>
            <a:r>
              <a:rPr lang="da-DK" dirty="0"/>
              <a:t>A library of APL classes to generate</a:t>
            </a:r>
            <a:br>
              <a:rPr lang="da-DK" dirty="0"/>
            </a:br>
            <a:r>
              <a:rPr lang="da-DK" dirty="0"/>
              <a:t>HTML/JS is available (and some users roll their own)</a:t>
            </a:r>
          </a:p>
          <a:p>
            <a:r>
              <a:rPr lang="da-DK" dirty="0"/>
              <a:t>The same UI generation tools can be used to create web servers.</a:t>
            </a:r>
          </a:p>
          <a:p>
            <a:pPr marL="514350" indent="-514350">
              <a:buFont typeface="+mj-lt"/>
              <a:buAutoNum type="arabicPeriod" startAt="4"/>
            </a:pPr>
            <a:endParaRPr lang="en-GB" dirty="0"/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39B8358E-EAC1-47CA-A566-687D8BFF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0" y="1611718"/>
            <a:ext cx="2157420" cy="18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0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6035</TotalTime>
  <Words>1268</Words>
  <Application>Microsoft Office PowerPoint</Application>
  <PresentationFormat>On-screen Show (4:3)</PresentationFormat>
  <Paragraphs>148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APL385 Unicode</vt:lpstr>
      <vt:lpstr>Arial</vt:lpstr>
      <vt:lpstr>Arial Unicode MS</vt:lpstr>
      <vt:lpstr>Calibri</vt:lpstr>
      <vt:lpstr>Courier New</vt:lpstr>
      <vt:lpstr>Wingdings</vt:lpstr>
      <vt:lpstr>Office Theme</vt:lpstr>
      <vt:lpstr>Delivering your APpLes</vt:lpstr>
      <vt:lpstr>7 Deployments in 7x5 minutes</vt:lpstr>
      <vt:lpstr>PowerPoint Presentation</vt:lpstr>
      <vt:lpstr>But First some fun: Volutions</vt:lpstr>
      <vt:lpstr>Involution, explained</vt:lpstr>
      <vt:lpstr>7 Deployments in 7x5 minutes</vt:lpstr>
      <vt:lpstr>1. Interactive APL Session</vt:lpstr>
      <vt:lpstr>2. Win32 GUI "Stand-Alone Executable"</vt:lpstr>
      <vt:lpstr>3. Cross-Platform GUI (Desktop or Web)</vt:lpstr>
      <vt:lpstr>APL Embedded</vt:lpstr>
      <vt:lpstr>4. Shared Library</vt:lpstr>
      <vt:lpstr>PowerPoint Presentation</vt:lpstr>
      <vt:lpstr>5. Microsoft.NET Assembly</vt:lpstr>
      <vt:lpstr>PowerPoint Presentation</vt:lpstr>
      <vt:lpstr>PowerPoint Presentation</vt:lpstr>
      <vt:lpstr>Services</vt:lpstr>
      <vt:lpstr>6. Web Service in Docker Container</vt:lpstr>
      <vt:lpstr>PowerPoint Presentation</vt:lpstr>
      <vt:lpstr>PowerPoint Presentation</vt:lpstr>
      <vt:lpstr>JSONServer also exposes a simple test page</vt:lpstr>
      <vt:lpstr>7. Serverless (Amazon Web Sevices Lambda)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 Deployments in 7x5 minutes</vt:lpstr>
      <vt:lpstr>Some Deployments NOT Demonstrated</vt:lpstr>
      <vt:lpstr>Deployments "To Come"</vt:lpstr>
      <vt:lpstr>Acknowledgements</vt:lpstr>
      <vt:lpstr>Next Steps...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113</cp:revision>
  <dcterms:created xsi:type="dcterms:W3CDTF">2016-07-29T08:25:06Z</dcterms:created>
  <dcterms:modified xsi:type="dcterms:W3CDTF">2019-11-16T16:27:45Z</dcterms:modified>
</cp:coreProperties>
</file>