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5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3E0AF-12CD-47D1-B74D-C7FB5364A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44399-267E-4E8F-BA02-B8F9C27A4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2ACCD-1812-4AC0-8E64-7AA73537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085E-5694-444A-B118-F9264D5D1CAB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138E1-0598-4533-B733-8C6D9E7AB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A8EA9-BDCC-4102-8F4D-B149B7BC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7C30C-D5C7-4285-A0CE-48F20820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79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A570-2A7D-408C-A230-5CAC5145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D6D58-3682-43A8-B395-E60060F7C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774D6-D4C3-467A-972E-68526D2D3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085E-5694-444A-B118-F9264D5D1CAB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09DA6-CD69-42CA-AB62-48119D91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A76D4-B836-4613-BDF5-BFEB62EF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7C30C-D5C7-4285-A0CE-48F20820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83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901D9D-F8BE-4584-822A-B808B9526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61E6E-5146-4432-88DB-43153568C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0BE62-2FA4-4656-8AB6-5F3DCA284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085E-5694-444A-B118-F9264D5D1CAB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FCF2E-B9B9-411C-AD4A-1F5A10FF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4D79F-7B0A-4613-AAD1-B1BB0858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7C30C-D5C7-4285-A0CE-48F20820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5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4636-68B0-4794-AECE-76568CF48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AF7A8-EDC7-4D90-A773-DE11145FC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BF814-3206-45AF-AF42-38096827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085E-5694-444A-B118-F9264D5D1CAB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C0A62-EE39-4B7B-90AC-850B62A1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E3F5F-78A3-4556-8740-9C28FBA5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7C30C-D5C7-4285-A0CE-48F20820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0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A3BC-28D8-4228-9012-E23B52519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BEFD8-9333-4677-8387-37BC70308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3DB39-ABB0-4CDF-89BC-482336F5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085E-5694-444A-B118-F9264D5D1CAB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AD494-2DC7-4CB1-86CF-DFE1F33F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76673-4632-4348-B0DC-0D67F5A2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7C30C-D5C7-4285-A0CE-48F20820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3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8C6F-80E0-4E29-A352-E0748A4E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01D71-6363-4935-AECC-2233CEA79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9C67B-C53E-41FF-84EB-55AC1FEF2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CBBC9-5A40-476A-80EB-2BE5CA38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085E-5694-444A-B118-F9264D5D1CAB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E83DA-DCA9-492F-ABE3-6F146F7B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684DA-2D9A-469A-A15E-E8AC4EF1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7C30C-D5C7-4285-A0CE-48F20820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3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927F9-8B6C-4CDF-91B1-C6FB4E58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C0842-633C-482F-B7C3-0CF916FBF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AE53F-85B5-4F88-A0A6-D28F81D51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B32B4-21CC-4C14-96F5-7B43C5274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820F3E-5B29-464C-8076-BE8EE9551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018B7-1F14-40E9-A2BC-972071D49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085E-5694-444A-B118-F9264D5D1CAB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8B0192-F3B5-478D-9ABC-22F20688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F53BE8-1675-4370-ACEE-1FFD03C4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7C30C-D5C7-4285-A0CE-48F20820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5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4161-818C-41EB-A1A9-EEBCB10B8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B6AFD-1AE7-4346-BBFD-38EB1748B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085E-5694-444A-B118-F9264D5D1CAB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D09F8-4D12-435B-B66E-6F1E6AAD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2640B-B4BA-489D-9AE1-C7D99433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7C30C-D5C7-4285-A0CE-48F20820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8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6A988-951D-4CCA-ABA1-0A7A4BD76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085E-5694-444A-B118-F9264D5D1CAB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331039-504E-409C-AAE4-FA70AB7C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89B24-1FBD-4B11-A6C0-769AEA7E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7C30C-D5C7-4285-A0CE-48F20820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5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26FB-EB78-41BB-A25F-3F45F8972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624B7-B039-4BDB-BDC7-CE11824A9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047A2-5411-4377-B957-618D68A3B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AE4FE-D85F-4538-AE81-F9321D0D1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085E-5694-444A-B118-F9264D5D1CAB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44427-8ECB-4AAE-BFDC-3927EB798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C715F-8925-4AB2-BCFE-83675AE9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7C30C-D5C7-4285-A0CE-48F20820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5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29D86-41AB-4EB7-862D-9BCBBF68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DFFCD6-0E51-4E5B-AD94-7FBBC712E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9EF62-BA06-425D-980F-E4BEBB19A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0C68B-BC94-4D1D-9D98-2A744CDA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085E-5694-444A-B118-F9264D5D1CAB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D8CF3-18A1-4709-8CF7-91DC18FA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4A61E-3B24-402C-BEFD-2E7EAE86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7C30C-D5C7-4285-A0CE-48F20820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4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376E3E-9AE1-4B53-BCD9-1DAECCE32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01D51-9623-4445-A109-4B35A6963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E1371-12DC-465A-9579-3987E1B60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4085E-5694-444A-B118-F9264D5D1CAB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F3DA1-B8EF-4B5F-9B99-478642B7B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2B4E2-48EA-47B3-B125-B30E75588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7C30C-D5C7-4285-A0CE-48F20820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77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DDE16-16B8-4FA5-9D06-5B426C70A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Fish and Shellfish Classification using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76703-6EE3-4C91-A148-93DF913A39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Mitchell Krystofiak</a:t>
            </a:r>
          </a:p>
        </p:txBody>
      </p:sp>
    </p:spTree>
    <p:extLst>
      <p:ext uri="{BB962C8B-B14F-4D97-AF65-F5344CB8AC3E}">
        <p14:creationId xmlns:p14="http://schemas.microsoft.com/office/powerpoint/2010/main" val="197180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3A1E-BE32-43C5-9826-933FC90A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D3343-C370-4D96-BD7E-483C8B9D6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Researchers at UMCES and UMD have received funding from the USDA and NIFA to bring advances technologies to the domestic shellfish aquaculture industry.</a:t>
            </a:r>
          </a:p>
          <a:p>
            <a:r>
              <a:rPr lang="en-US" dirty="0"/>
              <a:t>These technologies include recent advances in the fields of robotics, agricultural automation, computer vision, sensing and imaging, artificial intelligence and high-performance computing.</a:t>
            </a:r>
          </a:p>
          <a:p>
            <a:r>
              <a:rPr lang="en-US" dirty="0"/>
              <a:t>As oyster and shellfish farming has expanded rapidly in the Chesapeake Bay region, applying these technologies to the industry will help meet the growing seafood demand worldwide.</a:t>
            </a:r>
          </a:p>
          <a:p>
            <a:r>
              <a:rPr lang="en-US" dirty="0"/>
              <a:t>Incorporating these advanced technologies would enhance the productivity and profitability of the industry while better protecting the fragile aquatic ecosystems.</a:t>
            </a:r>
          </a:p>
        </p:txBody>
      </p:sp>
    </p:spTree>
    <p:extLst>
      <p:ext uri="{BB962C8B-B14F-4D97-AF65-F5344CB8AC3E}">
        <p14:creationId xmlns:p14="http://schemas.microsoft.com/office/powerpoint/2010/main" val="1306888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73BC-EFE5-42AA-B7B2-993A7092B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C00ED-B3BA-4CEB-B507-C838A8DB5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Build a Convolution Neural Network (CNN) capable of classifying different species of fish.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Keras</a:t>
            </a:r>
            <a:r>
              <a:rPr lang="en-US" dirty="0"/>
              <a:t> Tuner to tune the parameters of the different layers of a CNN and to use </a:t>
            </a:r>
            <a:r>
              <a:rPr lang="en-US" dirty="0" err="1"/>
              <a:t>Keras</a:t>
            </a:r>
            <a:r>
              <a:rPr lang="en-US" dirty="0"/>
              <a:t> Callbacks to improve the training process and improve readability during training sessions.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a CNN capable of making a binary decision between a shellfish (oyster) and a fish.</a:t>
            </a:r>
          </a:p>
        </p:txBody>
      </p:sp>
    </p:spTree>
    <p:extLst>
      <p:ext uri="{BB962C8B-B14F-4D97-AF65-F5344CB8AC3E}">
        <p14:creationId xmlns:p14="http://schemas.microsoft.com/office/powerpoint/2010/main" val="2635694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F6DA-7EB0-4A4B-A2F6-C1BD2B01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Details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200EE-AD30-46B7-A576-E75423CBBA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Datasets – Fish4Knowledge and Oyster Images</a:t>
            </a:r>
          </a:p>
          <a:p>
            <a:r>
              <a:rPr lang="en-US" dirty="0"/>
              <a:t>Preprocessing using Image Data Generator and NumPy</a:t>
            </a:r>
          </a:p>
          <a:p>
            <a:r>
              <a:rPr lang="en-US" dirty="0"/>
              <a:t>Models built in Python3 using the TensorFlow and </a:t>
            </a:r>
            <a:r>
              <a:rPr lang="en-US" dirty="0" err="1"/>
              <a:t>Keras</a:t>
            </a:r>
            <a:r>
              <a:rPr lang="en-US" dirty="0"/>
              <a:t> libraries</a:t>
            </a:r>
          </a:p>
          <a:p>
            <a:endParaRPr lang="en-US" dirty="0"/>
          </a:p>
        </p:txBody>
      </p:sp>
      <p:pic>
        <p:nvPicPr>
          <p:cNvPr id="7" name="Content Placeholder 6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29A5261B-69DA-4843-8CA6-FCE75D3058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909" y="1269034"/>
            <a:ext cx="3621533" cy="2079349"/>
          </a:xfrm>
        </p:spPr>
      </p:pic>
      <p:pic>
        <p:nvPicPr>
          <p:cNvPr id="9" name="Picture 8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08044CB8-73F9-44BA-A551-A5F6CECB1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41" y="3795494"/>
            <a:ext cx="2389468" cy="179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8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37990-3F8D-4EDC-B634-B81B5645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Details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D014C4BF-7460-4814-AA7B-832A407D20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71525" y="4368293"/>
            <a:ext cx="5181600" cy="201117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86BBE-936B-43A9-B06E-F18BD068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1676401"/>
            <a:ext cx="5181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270BB18-CA2B-4695-B1F1-5D37076FB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655" y="1569158"/>
            <a:ext cx="4772691" cy="2600688"/>
          </a:xfrm>
          <a:prstGeom prst="rect">
            <a:avLst/>
          </a:prstGeom>
        </p:spPr>
      </p:pic>
      <p:pic>
        <p:nvPicPr>
          <p:cNvPr id="10" name="Picture 9" descr="A picture containing text, invertebrate, arthropod&#10;&#10;Description automatically generated">
            <a:extLst>
              <a:ext uri="{FF2B5EF4-FFF2-40B4-BE49-F238E27FC236}">
                <a16:creationId xmlns:a16="http://schemas.microsoft.com/office/drawing/2014/main" id="{2091B273-5B28-4D3A-A4CB-F233C1936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256" y="890425"/>
            <a:ext cx="1938670" cy="1884818"/>
          </a:xfrm>
          <a:prstGeom prst="rect">
            <a:avLst/>
          </a:prstGeom>
        </p:spPr>
      </p:pic>
      <p:pic>
        <p:nvPicPr>
          <p:cNvPr id="12" name="Picture 11" descr="A picture containing text, invertebrate&#10;&#10;Description automatically generated">
            <a:extLst>
              <a:ext uri="{FF2B5EF4-FFF2-40B4-BE49-F238E27FC236}">
                <a16:creationId xmlns:a16="http://schemas.microsoft.com/office/drawing/2014/main" id="{D8BF4274-BBCD-4EA6-9D11-7E1606465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0352" y="874770"/>
            <a:ext cx="1938670" cy="1916127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C49716FD-91E1-41B5-B23F-9D0669EBA3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9022" y="874769"/>
            <a:ext cx="1908523" cy="19161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E230CBA-B510-425D-BEAF-2ED2308FEA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4255" y="2775243"/>
            <a:ext cx="1938670" cy="1930725"/>
          </a:xfrm>
          <a:prstGeom prst="rect">
            <a:avLst/>
          </a:prstGeom>
        </p:spPr>
      </p:pic>
      <p:pic>
        <p:nvPicPr>
          <p:cNvPr id="18" name="Picture 17" descr="A picture containing text, vegetable&#10;&#10;Description automatically generated">
            <a:extLst>
              <a:ext uri="{FF2B5EF4-FFF2-40B4-BE49-F238E27FC236}">
                <a16:creationId xmlns:a16="http://schemas.microsoft.com/office/drawing/2014/main" id="{EB9A1F7C-7FE0-4B26-A578-0EC81ADFCD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4654" y="2775243"/>
            <a:ext cx="1954366" cy="1930724"/>
          </a:xfrm>
          <a:prstGeom prst="rect">
            <a:avLst/>
          </a:prstGeom>
        </p:spPr>
      </p:pic>
      <p:pic>
        <p:nvPicPr>
          <p:cNvPr id="20" name="Picture 19" descr="A picture containing text, nature, wave&#10;&#10;Description automatically generated">
            <a:extLst>
              <a:ext uri="{FF2B5EF4-FFF2-40B4-BE49-F238E27FC236}">
                <a16:creationId xmlns:a16="http://schemas.microsoft.com/office/drawing/2014/main" id="{60AA68E8-C368-448D-A8D2-AD0D6D74DA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48453" y="2789840"/>
            <a:ext cx="1946663" cy="1916127"/>
          </a:xfrm>
          <a:prstGeom prst="rect">
            <a:avLst/>
          </a:prstGeom>
        </p:spPr>
      </p:pic>
      <p:pic>
        <p:nvPicPr>
          <p:cNvPr id="22" name="Picture 21" descr="A blurry image of a person&#10;&#10;Description automatically generated with low confidence">
            <a:extLst>
              <a:ext uri="{FF2B5EF4-FFF2-40B4-BE49-F238E27FC236}">
                <a16:creationId xmlns:a16="http://schemas.microsoft.com/office/drawing/2014/main" id="{A6EA0CBD-7A25-4EC1-8E65-D21A84E889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24255" y="4705966"/>
            <a:ext cx="1991825" cy="1876021"/>
          </a:xfrm>
          <a:prstGeom prst="rect">
            <a:avLst/>
          </a:prstGeom>
        </p:spPr>
      </p:pic>
      <p:pic>
        <p:nvPicPr>
          <p:cNvPr id="24" name="Picture 23" descr="A blurry image of a building&#10;&#10;Description automatically generated with medium confidence">
            <a:extLst>
              <a:ext uri="{FF2B5EF4-FFF2-40B4-BE49-F238E27FC236}">
                <a16:creationId xmlns:a16="http://schemas.microsoft.com/office/drawing/2014/main" id="{4F57D17E-9AB7-49D1-A2EF-6C829F53F5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62926" y="4675570"/>
            <a:ext cx="1891103" cy="1906417"/>
          </a:xfrm>
          <a:prstGeom prst="rect">
            <a:avLst/>
          </a:prstGeom>
        </p:spPr>
      </p:pic>
      <p:pic>
        <p:nvPicPr>
          <p:cNvPr id="26" name="Picture 25" descr="A picture containing text, weapon, missile, blurry&#10;&#10;Description automatically generated">
            <a:extLst>
              <a:ext uri="{FF2B5EF4-FFF2-40B4-BE49-F238E27FC236}">
                <a16:creationId xmlns:a16="http://schemas.microsoft.com/office/drawing/2014/main" id="{9C1E7BD3-470B-4672-BE3C-0F390D5B51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48454" y="4669385"/>
            <a:ext cx="1944377" cy="187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489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073CB-F752-4399-80E2-C67DBE89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3A61A-65DB-4C76-B2E3-5C53C69F07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first model was built using </a:t>
            </a:r>
            <a:r>
              <a:rPr lang="en-US" dirty="0" err="1"/>
              <a:t>Keras</a:t>
            </a:r>
            <a:r>
              <a:rPr lang="en-US" dirty="0"/>
              <a:t> Tuner and </a:t>
            </a:r>
            <a:r>
              <a:rPr lang="en-US" dirty="0" err="1"/>
              <a:t>Keras</a:t>
            </a:r>
            <a:r>
              <a:rPr lang="en-US" dirty="0"/>
              <a:t> Callbacks. </a:t>
            </a:r>
          </a:p>
          <a:p>
            <a:r>
              <a:rPr lang="en-US" dirty="0"/>
              <a:t>Though the model was achieving high levels of accuracy, the validation set was performing better than the training set.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5F7919-AFBD-4778-B96B-6B8CEA5436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2A9A39-1118-4F5F-8D49-6C5B74361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369219"/>
            <a:ext cx="4006574" cy="2232830"/>
          </a:xfrm>
          <a:prstGeom prst="rect">
            <a:avLst/>
          </a:prstGeom>
        </p:spPr>
      </p:pic>
      <p:pic>
        <p:nvPicPr>
          <p:cNvPr id="7" name="Content Placeholder 2">
            <a:extLst>
              <a:ext uri="{FF2B5EF4-FFF2-40B4-BE49-F238E27FC236}">
                <a16:creationId xmlns:a16="http://schemas.microsoft.com/office/drawing/2014/main" id="{B2C15146-1484-4E25-A12A-7565BD3E2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209" y="3675650"/>
            <a:ext cx="3816626" cy="24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6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AA60-085F-4B87-865A-C5167D45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DF7AF-CBC9-4CC5-9B90-734421772C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second model was built using a simple design to make a binary decision: fish or shellfish.</a:t>
            </a:r>
          </a:p>
          <a:p>
            <a:r>
              <a:rPr lang="en-US" dirty="0"/>
              <a:t>The model appeared to be learning incorrectly, possibly as a result of the varying images of oysters.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BDFB7EEC-4B32-431E-B150-4E057E22ED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5181600" cy="1755148"/>
          </a:xfr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89AC2341-BBAA-493C-A7C0-2E9ED2244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513" y="3622244"/>
            <a:ext cx="4024905" cy="304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08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6FA1F-2447-4415-BB1B-097EC0BD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3C6E7-2178-4156-8F6C-EC49AA2A2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validation set’s accuracy was higher than the training set’s accuracy. This is a clear indicator of overfitting.</a:t>
            </a:r>
          </a:p>
          <a:p>
            <a:r>
              <a:rPr lang="en-US" dirty="0"/>
              <a:t>Possible errors in the preprocessing stage that effect the models training process and in making the fish and oyster images the same size.</a:t>
            </a:r>
          </a:p>
          <a:p>
            <a:r>
              <a:rPr lang="en-US" dirty="0"/>
              <a:t>Need to explore k-fold cross validation techniques, used to un-bias the training and testing data. Also need to explore zero padding and interpolation, techniques used to alter the input images.</a:t>
            </a:r>
          </a:p>
        </p:txBody>
      </p:sp>
    </p:spTree>
    <p:extLst>
      <p:ext uri="{BB962C8B-B14F-4D97-AF65-F5344CB8AC3E}">
        <p14:creationId xmlns:p14="http://schemas.microsoft.com/office/powerpoint/2010/main" val="3868724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6747E-EDF8-4F74-BD2D-40AC3B909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82BAD-51C2-4B86-9137-E76929525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“Research team receives \$10M to transform shellfish farming with smart technology,” University of Maryland Center for Environmental Science, 29-Jun-2020. [Online]. Available: https://www.umces.edu/news/research-team-receives-10m-to-transform-shellfish-farming-with-smart-technology. [Accessed: 22-Jul-2021].</a:t>
            </a:r>
          </a:p>
          <a:p>
            <a:r>
              <a:rPr lang="en-US" dirty="0"/>
              <a:t>T. Riley, “Classification of Fish Species using a Convolution Neural Network,” May 2021. </a:t>
            </a:r>
          </a:p>
          <a:p>
            <a:r>
              <a:rPr lang="en-US" dirty="0"/>
              <a:t>D. Rathi, S. Jain, and S. </a:t>
            </a:r>
            <a:r>
              <a:rPr lang="en-US" dirty="0" err="1"/>
              <a:t>Indu</a:t>
            </a:r>
            <a:r>
              <a:rPr lang="en-US" dirty="0"/>
              <a:t>, “Underwater Fish Species Classification using Convolutional Neural Network and Deep Learning,” 2017 Ninth International Conference on Advances in Pattern Recognition (ICAPR), 2017. </a:t>
            </a:r>
          </a:p>
          <a:p>
            <a:r>
              <a:rPr lang="en-US" dirty="0"/>
              <a:t>C. </a:t>
            </a:r>
            <a:r>
              <a:rPr lang="en-US" dirty="0" err="1"/>
              <a:t>Conol</a:t>
            </a:r>
            <a:r>
              <a:rPr lang="en-US" dirty="0"/>
              <a:t>, “Hyperparameter Tuning with </a:t>
            </a:r>
            <a:r>
              <a:rPr lang="en-US" dirty="0" err="1"/>
              <a:t>Keras</a:t>
            </a:r>
            <a:r>
              <a:rPr lang="en-US" dirty="0"/>
              <a:t> Tuner,” Medium, 02-May-2020. [Online]. Available: https://towardsdatascience.com/hyperparameter-tuning-with-keras-tuner-283474fbfbe. [Accessed: 22-Jul-2021].</a:t>
            </a:r>
          </a:p>
          <a:p>
            <a:r>
              <a:rPr lang="en-US" dirty="0"/>
              <a:t>B. Chen, “A Practical Introduction to </a:t>
            </a:r>
            <a:r>
              <a:rPr lang="en-US" dirty="0" err="1"/>
              <a:t>Keras</a:t>
            </a:r>
            <a:r>
              <a:rPr lang="en-US" dirty="0"/>
              <a:t> Callbacks in TensorFlow 2,” Medium, 09-Oct-2020. [Online]. Available: https://towardsdatascience.com/a-practical-introduction-to-keras-callbacks-in-tensorflow-2-705d0c584966. [Accessed: 22-Jul-2021]. </a:t>
            </a:r>
          </a:p>
          <a:p>
            <a:r>
              <a:rPr lang="en-US" dirty="0"/>
              <a:t>J. Brownlee, “A Gentle Introduction to k-fold Cross-Validation,” Machine Learning Mastery, 02-Aug-2020. [Online]. Available: https://machinelearningmastery.com/k-fold-cross-validation/. [Accessed: 22-Jul-2021]. </a:t>
            </a:r>
          </a:p>
        </p:txBody>
      </p:sp>
    </p:spTree>
    <p:extLst>
      <p:ext uri="{BB962C8B-B14F-4D97-AF65-F5344CB8AC3E}">
        <p14:creationId xmlns:p14="http://schemas.microsoft.com/office/powerpoint/2010/main" val="2202996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568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Fish and Shellfish Classification using Deep Learning</vt:lpstr>
      <vt:lpstr>Introduction</vt:lpstr>
      <vt:lpstr>Objectives</vt:lpstr>
      <vt:lpstr>Experimental Details</vt:lpstr>
      <vt:lpstr>Experimental Details</vt:lpstr>
      <vt:lpstr>Results</vt:lpstr>
      <vt:lpstr>Results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 and Shellfish Classification using Deep Learning</dc:title>
  <dc:creator>Mitchell Krystofiak</dc:creator>
  <cp:lastModifiedBy>Mitchell Krystofiak</cp:lastModifiedBy>
  <cp:revision>4</cp:revision>
  <dcterms:created xsi:type="dcterms:W3CDTF">2021-08-03T14:34:11Z</dcterms:created>
  <dcterms:modified xsi:type="dcterms:W3CDTF">2021-08-05T04:22:38Z</dcterms:modified>
</cp:coreProperties>
</file>