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64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6" r:id="rId12"/>
    <p:sldId id="272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E0D8A-BF59-480B-9305-7F943DD7345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D07E4-BC67-4EC8-B706-24B4DF2344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What’s the most popular genres?</a:t>
          </a:r>
        </a:p>
      </dgm:t>
    </dgm:pt>
    <dgm:pt modelId="{8955AC8E-9D11-474B-9FA7-6F7036352086}" type="parTrans" cxnId="{01D8B2FB-E8CF-40B1-8B6B-A4F9A7379CBA}">
      <dgm:prSet/>
      <dgm:spPr/>
      <dgm:t>
        <a:bodyPr/>
        <a:lstStyle/>
        <a:p>
          <a:endParaRPr lang="en-US"/>
        </a:p>
      </dgm:t>
    </dgm:pt>
    <dgm:pt modelId="{77DD19AB-ECE9-44BD-AD20-329EE66417B9}" type="sibTrans" cxnId="{01D8B2FB-E8CF-40B1-8B6B-A4F9A7379C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1497D7-5514-4948-A801-1A302994B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Does the run time affect the rating?</a:t>
          </a:r>
        </a:p>
      </dgm:t>
    </dgm:pt>
    <dgm:pt modelId="{EC2ECB25-360F-4A9C-A296-9903DCB386E8}" type="parTrans" cxnId="{966CF2E5-0CA4-4960-8B93-9D2A896EBEEE}">
      <dgm:prSet/>
      <dgm:spPr/>
      <dgm:t>
        <a:bodyPr/>
        <a:lstStyle/>
        <a:p>
          <a:endParaRPr lang="en-US"/>
        </a:p>
      </dgm:t>
    </dgm:pt>
    <dgm:pt modelId="{39664E6C-6629-4DA4-9B6F-94E92C18CE11}" type="sibTrans" cxnId="{966CF2E5-0CA4-4960-8B93-9D2A896EBE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24DB5F-AA41-4465-931D-38C2443EF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Exploring MPAA Ratings of movies.</a:t>
          </a:r>
        </a:p>
      </dgm:t>
    </dgm:pt>
    <dgm:pt modelId="{7351A311-16BB-44A1-B7F2-026CBA67469D}" type="parTrans" cxnId="{EFEE5307-FA45-4FEC-98D6-6B6308C1EA3E}">
      <dgm:prSet/>
      <dgm:spPr/>
      <dgm:t>
        <a:bodyPr/>
        <a:lstStyle/>
        <a:p>
          <a:endParaRPr lang="en-US"/>
        </a:p>
      </dgm:t>
    </dgm:pt>
    <dgm:pt modelId="{99481D22-BCBF-4EA4-98F5-C0AB2F13657C}" type="sibTrans" cxnId="{EFEE5307-FA45-4FEC-98D6-6B6308C1EA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ECE3EE-5DD9-40BC-A123-0B9CBA533C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Which movies are the most profitable?</a:t>
          </a:r>
        </a:p>
      </dgm:t>
    </dgm:pt>
    <dgm:pt modelId="{D3DC3117-C17D-4739-9E4A-CBFBFDD71D91}" type="parTrans" cxnId="{8BD7D8CA-C3DE-4907-8001-733D3DF7F580}">
      <dgm:prSet/>
      <dgm:spPr/>
      <dgm:t>
        <a:bodyPr/>
        <a:lstStyle/>
        <a:p>
          <a:endParaRPr lang="en-US"/>
        </a:p>
      </dgm:t>
    </dgm:pt>
    <dgm:pt modelId="{0773B85E-B791-4FAA-9124-8EDB39BEB4A9}" type="sibTrans" cxnId="{8BD7D8CA-C3DE-4907-8001-733D3DF7F580}">
      <dgm:prSet/>
      <dgm:spPr/>
      <dgm:t>
        <a:bodyPr/>
        <a:lstStyle/>
        <a:p>
          <a:endParaRPr lang="en-US"/>
        </a:p>
      </dgm:t>
    </dgm:pt>
    <dgm:pt modelId="{B3DE59B7-B610-4A1F-B06C-4245647FE04E}" type="pres">
      <dgm:prSet presAssocID="{884E0D8A-BF59-480B-9305-7F943DD7345F}" presName="root" presStyleCnt="0">
        <dgm:presLayoutVars>
          <dgm:dir/>
          <dgm:resizeHandles val="exact"/>
        </dgm:presLayoutVars>
      </dgm:prSet>
      <dgm:spPr/>
    </dgm:pt>
    <dgm:pt modelId="{386AEF47-1329-4E41-9409-55B3243F1088}" type="pres">
      <dgm:prSet presAssocID="{884E0D8A-BF59-480B-9305-7F943DD7345F}" presName="container" presStyleCnt="0">
        <dgm:presLayoutVars>
          <dgm:dir/>
          <dgm:resizeHandles val="exact"/>
        </dgm:presLayoutVars>
      </dgm:prSet>
      <dgm:spPr/>
    </dgm:pt>
    <dgm:pt modelId="{ABAB8302-6D15-4A0F-8F02-B4612F22E8A3}" type="pres">
      <dgm:prSet presAssocID="{BDDD07E4-BC67-4EC8-B706-24B4DF234402}" presName="compNode" presStyleCnt="0"/>
      <dgm:spPr/>
    </dgm:pt>
    <dgm:pt modelId="{849AE165-5031-4A8B-8F13-4947049CE3C3}" type="pres">
      <dgm:prSet presAssocID="{BDDD07E4-BC67-4EC8-B706-24B4DF234402}" presName="iconBgRect" presStyleLbl="bgShp" presStyleIdx="0" presStyleCnt="4"/>
      <dgm:spPr/>
    </dgm:pt>
    <dgm:pt modelId="{29F611C3-4FA7-4066-B463-CE9310C781DB}" type="pres">
      <dgm:prSet presAssocID="{BDDD07E4-BC67-4EC8-B706-24B4DF2344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450A1A3-0713-42C2-80C5-29B42A32F8D2}" type="pres">
      <dgm:prSet presAssocID="{BDDD07E4-BC67-4EC8-B706-24B4DF234402}" presName="spaceRect" presStyleCnt="0"/>
      <dgm:spPr/>
    </dgm:pt>
    <dgm:pt modelId="{E37AD0C4-A929-411C-831D-188A8071D2DD}" type="pres">
      <dgm:prSet presAssocID="{BDDD07E4-BC67-4EC8-B706-24B4DF234402}" presName="textRect" presStyleLbl="revTx" presStyleIdx="0" presStyleCnt="4">
        <dgm:presLayoutVars>
          <dgm:chMax val="1"/>
          <dgm:chPref val="1"/>
        </dgm:presLayoutVars>
      </dgm:prSet>
      <dgm:spPr/>
    </dgm:pt>
    <dgm:pt modelId="{CD05E0B7-39B8-4553-BBCC-212F41B520D4}" type="pres">
      <dgm:prSet presAssocID="{77DD19AB-ECE9-44BD-AD20-329EE66417B9}" presName="sibTrans" presStyleLbl="sibTrans2D1" presStyleIdx="0" presStyleCnt="0"/>
      <dgm:spPr/>
    </dgm:pt>
    <dgm:pt modelId="{41884FF4-419E-4B4A-A00E-4BD38D78A784}" type="pres">
      <dgm:prSet presAssocID="{DB1497D7-5514-4948-A801-1A302994B111}" presName="compNode" presStyleCnt="0"/>
      <dgm:spPr/>
    </dgm:pt>
    <dgm:pt modelId="{F73A36F2-A47F-4A34-A2C7-EF5F03DC84E5}" type="pres">
      <dgm:prSet presAssocID="{DB1497D7-5514-4948-A801-1A302994B111}" presName="iconBgRect" presStyleLbl="bgShp" presStyleIdx="1" presStyleCnt="4"/>
      <dgm:spPr/>
    </dgm:pt>
    <dgm:pt modelId="{48DDA607-C7C4-47D7-9BAA-8D284D3A44B3}" type="pres">
      <dgm:prSet presAssocID="{DB1497D7-5514-4948-A801-1A302994B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7813706-CBBD-4781-A81A-DDE94963BDBF}" type="pres">
      <dgm:prSet presAssocID="{DB1497D7-5514-4948-A801-1A302994B111}" presName="spaceRect" presStyleCnt="0"/>
      <dgm:spPr/>
    </dgm:pt>
    <dgm:pt modelId="{B2A15778-2511-4327-B36C-55A1B3764A03}" type="pres">
      <dgm:prSet presAssocID="{DB1497D7-5514-4948-A801-1A302994B111}" presName="textRect" presStyleLbl="revTx" presStyleIdx="1" presStyleCnt="4">
        <dgm:presLayoutVars>
          <dgm:chMax val="1"/>
          <dgm:chPref val="1"/>
        </dgm:presLayoutVars>
      </dgm:prSet>
      <dgm:spPr/>
    </dgm:pt>
    <dgm:pt modelId="{0F5848AE-7305-4BA3-9331-D1B008DFEB89}" type="pres">
      <dgm:prSet presAssocID="{39664E6C-6629-4DA4-9B6F-94E92C18CE11}" presName="sibTrans" presStyleLbl="sibTrans2D1" presStyleIdx="0" presStyleCnt="0"/>
      <dgm:spPr/>
    </dgm:pt>
    <dgm:pt modelId="{D7F67656-169E-4827-8B31-F704DBE78147}" type="pres">
      <dgm:prSet presAssocID="{4D24DB5F-AA41-4465-931D-38C2443EFFDF}" presName="compNode" presStyleCnt="0"/>
      <dgm:spPr/>
    </dgm:pt>
    <dgm:pt modelId="{B13B39F5-B076-4CE4-9B2E-B3BC40EBE2AA}" type="pres">
      <dgm:prSet presAssocID="{4D24DB5F-AA41-4465-931D-38C2443EFFDF}" presName="iconBgRect" presStyleLbl="bgShp" presStyleIdx="2" presStyleCnt="4"/>
      <dgm:spPr/>
    </dgm:pt>
    <dgm:pt modelId="{FE3DB45C-7A4F-44D6-AD9F-D46456BFDC87}" type="pres">
      <dgm:prSet presAssocID="{4D24DB5F-AA41-4465-931D-38C2443EFF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13ABB6A3-A482-466B-9DA4-2F041410AEE9}" type="pres">
      <dgm:prSet presAssocID="{4D24DB5F-AA41-4465-931D-38C2443EFFDF}" presName="spaceRect" presStyleCnt="0"/>
      <dgm:spPr/>
    </dgm:pt>
    <dgm:pt modelId="{77A8E95F-780F-4E7E-B8AB-D81B43DCFC7F}" type="pres">
      <dgm:prSet presAssocID="{4D24DB5F-AA41-4465-931D-38C2443EFFDF}" presName="textRect" presStyleLbl="revTx" presStyleIdx="2" presStyleCnt="4">
        <dgm:presLayoutVars>
          <dgm:chMax val="1"/>
          <dgm:chPref val="1"/>
        </dgm:presLayoutVars>
      </dgm:prSet>
      <dgm:spPr/>
    </dgm:pt>
    <dgm:pt modelId="{D0844E34-7EB9-4350-AFF0-57EB37AA6F7F}" type="pres">
      <dgm:prSet presAssocID="{99481D22-BCBF-4EA4-98F5-C0AB2F13657C}" presName="sibTrans" presStyleLbl="sibTrans2D1" presStyleIdx="0" presStyleCnt="0"/>
      <dgm:spPr/>
    </dgm:pt>
    <dgm:pt modelId="{65FEF1A2-32A5-4E3F-BC0A-235712397CAD}" type="pres">
      <dgm:prSet presAssocID="{B2ECE3EE-5DD9-40BC-A123-0B9CBA533CD2}" presName="compNode" presStyleCnt="0"/>
      <dgm:spPr/>
    </dgm:pt>
    <dgm:pt modelId="{3B62A367-08C2-4C7D-85DB-F9DFFBE8DD93}" type="pres">
      <dgm:prSet presAssocID="{B2ECE3EE-5DD9-40BC-A123-0B9CBA533CD2}" presName="iconBgRect" presStyleLbl="bgShp" presStyleIdx="3" presStyleCnt="4"/>
      <dgm:spPr/>
    </dgm:pt>
    <dgm:pt modelId="{B229141E-9620-46D6-A86F-D9CA44593125}" type="pres">
      <dgm:prSet presAssocID="{B2ECE3EE-5DD9-40BC-A123-0B9CBA533C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6E45BC5-37CA-4365-A753-D384B4491E39}" type="pres">
      <dgm:prSet presAssocID="{B2ECE3EE-5DD9-40BC-A123-0B9CBA533CD2}" presName="spaceRect" presStyleCnt="0"/>
      <dgm:spPr/>
    </dgm:pt>
    <dgm:pt modelId="{0DB66E54-FB40-441D-A1BB-E2FEF94C7B49}" type="pres">
      <dgm:prSet presAssocID="{B2ECE3EE-5DD9-40BC-A123-0B9CBA533C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EE5307-FA45-4FEC-98D6-6B6308C1EA3E}" srcId="{884E0D8A-BF59-480B-9305-7F943DD7345F}" destId="{4D24DB5F-AA41-4465-931D-38C2443EFFDF}" srcOrd="2" destOrd="0" parTransId="{7351A311-16BB-44A1-B7F2-026CBA67469D}" sibTransId="{99481D22-BCBF-4EA4-98F5-C0AB2F13657C}"/>
    <dgm:cxn modelId="{B552C12B-6F78-40EF-8BBE-ED008576AD27}" type="presOf" srcId="{99481D22-BCBF-4EA4-98F5-C0AB2F13657C}" destId="{D0844E34-7EB9-4350-AFF0-57EB37AA6F7F}" srcOrd="0" destOrd="0" presId="urn:microsoft.com/office/officeart/2018/2/layout/IconCircleList"/>
    <dgm:cxn modelId="{B92A282F-7835-4E48-8B70-5D8993F320AD}" type="presOf" srcId="{BDDD07E4-BC67-4EC8-B706-24B4DF234402}" destId="{E37AD0C4-A929-411C-831D-188A8071D2DD}" srcOrd="0" destOrd="0" presId="urn:microsoft.com/office/officeart/2018/2/layout/IconCircleList"/>
    <dgm:cxn modelId="{2A27B939-0044-4916-9304-079153D2EF18}" type="presOf" srcId="{884E0D8A-BF59-480B-9305-7F943DD7345F}" destId="{B3DE59B7-B610-4A1F-B06C-4245647FE04E}" srcOrd="0" destOrd="0" presId="urn:microsoft.com/office/officeart/2018/2/layout/IconCircleList"/>
    <dgm:cxn modelId="{54C90A87-40F6-4B6F-B14C-97F053E006F7}" type="presOf" srcId="{77DD19AB-ECE9-44BD-AD20-329EE66417B9}" destId="{CD05E0B7-39B8-4553-BBCC-212F41B520D4}" srcOrd="0" destOrd="0" presId="urn:microsoft.com/office/officeart/2018/2/layout/IconCircleList"/>
    <dgm:cxn modelId="{7F4F24C7-5750-49F4-AEBD-B3CFEB390921}" type="presOf" srcId="{4D24DB5F-AA41-4465-931D-38C2443EFFDF}" destId="{77A8E95F-780F-4E7E-B8AB-D81B43DCFC7F}" srcOrd="0" destOrd="0" presId="urn:microsoft.com/office/officeart/2018/2/layout/IconCircleList"/>
    <dgm:cxn modelId="{8BD7D8CA-C3DE-4907-8001-733D3DF7F580}" srcId="{884E0D8A-BF59-480B-9305-7F943DD7345F}" destId="{B2ECE3EE-5DD9-40BC-A123-0B9CBA533CD2}" srcOrd="3" destOrd="0" parTransId="{D3DC3117-C17D-4739-9E4A-CBFBFDD71D91}" sibTransId="{0773B85E-B791-4FAA-9124-8EDB39BEB4A9}"/>
    <dgm:cxn modelId="{C375F5D3-093A-4837-AB9D-AB9287578F27}" type="presOf" srcId="{DB1497D7-5514-4948-A801-1A302994B111}" destId="{B2A15778-2511-4327-B36C-55A1B3764A03}" srcOrd="0" destOrd="0" presId="urn:microsoft.com/office/officeart/2018/2/layout/IconCircleList"/>
    <dgm:cxn modelId="{045569D5-D1CF-47F2-9C4F-C8BC63571350}" type="presOf" srcId="{B2ECE3EE-5DD9-40BC-A123-0B9CBA533CD2}" destId="{0DB66E54-FB40-441D-A1BB-E2FEF94C7B49}" srcOrd="0" destOrd="0" presId="urn:microsoft.com/office/officeart/2018/2/layout/IconCircleList"/>
    <dgm:cxn modelId="{966CF2E5-0CA4-4960-8B93-9D2A896EBEEE}" srcId="{884E0D8A-BF59-480B-9305-7F943DD7345F}" destId="{DB1497D7-5514-4948-A801-1A302994B111}" srcOrd="1" destOrd="0" parTransId="{EC2ECB25-360F-4A9C-A296-9903DCB386E8}" sibTransId="{39664E6C-6629-4DA4-9B6F-94E92C18CE11}"/>
    <dgm:cxn modelId="{F92567F9-7679-4DD4-9860-9C4D6B452CBF}" type="presOf" srcId="{39664E6C-6629-4DA4-9B6F-94E92C18CE11}" destId="{0F5848AE-7305-4BA3-9331-D1B008DFEB89}" srcOrd="0" destOrd="0" presId="urn:microsoft.com/office/officeart/2018/2/layout/IconCircleList"/>
    <dgm:cxn modelId="{01D8B2FB-E8CF-40B1-8B6B-A4F9A7379CBA}" srcId="{884E0D8A-BF59-480B-9305-7F943DD7345F}" destId="{BDDD07E4-BC67-4EC8-B706-24B4DF234402}" srcOrd="0" destOrd="0" parTransId="{8955AC8E-9D11-474B-9FA7-6F7036352086}" sibTransId="{77DD19AB-ECE9-44BD-AD20-329EE66417B9}"/>
    <dgm:cxn modelId="{21049842-094B-46AB-84AD-9F4734392BA1}" type="presParOf" srcId="{B3DE59B7-B610-4A1F-B06C-4245647FE04E}" destId="{386AEF47-1329-4E41-9409-55B3243F1088}" srcOrd="0" destOrd="0" presId="urn:microsoft.com/office/officeart/2018/2/layout/IconCircleList"/>
    <dgm:cxn modelId="{4047E410-F875-47DA-9C87-55A1F47151C8}" type="presParOf" srcId="{386AEF47-1329-4E41-9409-55B3243F1088}" destId="{ABAB8302-6D15-4A0F-8F02-B4612F22E8A3}" srcOrd="0" destOrd="0" presId="urn:microsoft.com/office/officeart/2018/2/layout/IconCircleList"/>
    <dgm:cxn modelId="{3F87049C-63C4-4963-94C3-FBDAE87A53C5}" type="presParOf" srcId="{ABAB8302-6D15-4A0F-8F02-B4612F22E8A3}" destId="{849AE165-5031-4A8B-8F13-4947049CE3C3}" srcOrd="0" destOrd="0" presId="urn:microsoft.com/office/officeart/2018/2/layout/IconCircleList"/>
    <dgm:cxn modelId="{FC1AC51D-80E7-4055-93F4-F92FE1EEEE5D}" type="presParOf" srcId="{ABAB8302-6D15-4A0F-8F02-B4612F22E8A3}" destId="{29F611C3-4FA7-4066-B463-CE9310C781DB}" srcOrd="1" destOrd="0" presId="urn:microsoft.com/office/officeart/2018/2/layout/IconCircleList"/>
    <dgm:cxn modelId="{C932D7A8-D9CD-47DE-A7EE-990D19FA0069}" type="presParOf" srcId="{ABAB8302-6D15-4A0F-8F02-B4612F22E8A3}" destId="{5450A1A3-0713-42C2-80C5-29B42A32F8D2}" srcOrd="2" destOrd="0" presId="urn:microsoft.com/office/officeart/2018/2/layout/IconCircleList"/>
    <dgm:cxn modelId="{08B594D5-DC04-4828-8489-3964E901C994}" type="presParOf" srcId="{ABAB8302-6D15-4A0F-8F02-B4612F22E8A3}" destId="{E37AD0C4-A929-411C-831D-188A8071D2DD}" srcOrd="3" destOrd="0" presId="urn:microsoft.com/office/officeart/2018/2/layout/IconCircleList"/>
    <dgm:cxn modelId="{8FCBF33D-15DA-47F2-A7D9-F19354C7F570}" type="presParOf" srcId="{386AEF47-1329-4E41-9409-55B3243F1088}" destId="{CD05E0B7-39B8-4553-BBCC-212F41B520D4}" srcOrd="1" destOrd="0" presId="urn:microsoft.com/office/officeart/2018/2/layout/IconCircleList"/>
    <dgm:cxn modelId="{D49C969A-FA7E-4025-B445-49066E6F90EE}" type="presParOf" srcId="{386AEF47-1329-4E41-9409-55B3243F1088}" destId="{41884FF4-419E-4B4A-A00E-4BD38D78A784}" srcOrd="2" destOrd="0" presId="urn:microsoft.com/office/officeart/2018/2/layout/IconCircleList"/>
    <dgm:cxn modelId="{AAE1A6EF-3886-4B5C-A3E7-E49B364644D6}" type="presParOf" srcId="{41884FF4-419E-4B4A-A00E-4BD38D78A784}" destId="{F73A36F2-A47F-4A34-A2C7-EF5F03DC84E5}" srcOrd="0" destOrd="0" presId="urn:microsoft.com/office/officeart/2018/2/layout/IconCircleList"/>
    <dgm:cxn modelId="{6132B252-6317-4A9B-86B2-6C21655F88F3}" type="presParOf" srcId="{41884FF4-419E-4B4A-A00E-4BD38D78A784}" destId="{48DDA607-C7C4-47D7-9BAA-8D284D3A44B3}" srcOrd="1" destOrd="0" presId="urn:microsoft.com/office/officeart/2018/2/layout/IconCircleList"/>
    <dgm:cxn modelId="{6437AC53-41D0-479A-A9D9-75D0E64F2BD3}" type="presParOf" srcId="{41884FF4-419E-4B4A-A00E-4BD38D78A784}" destId="{07813706-CBBD-4781-A81A-DDE94963BDBF}" srcOrd="2" destOrd="0" presId="urn:microsoft.com/office/officeart/2018/2/layout/IconCircleList"/>
    <dgm:cxn modelId="{9E8FBFCF-7CF7-42B9-9E34-522861DFDD68}" type="presParOf" srcId="{41884FF4-419E-4B4A-A00E-4BD38D78A784}" destId="{B2A15778-2511-4327-B36C-55A1B3764A03}" srcOrd="3" destOrd="0" presId="urn:microsoft.com/office/officeart/2018/2/layout/IconCircleList"/>
    <dgm:cxn modelId="{137E1E07-1B66-4636-BB3D-DFE6EA3B6598}" type="presParOf" srcId="{386AEF47-1329-4E41-9409-55B3243F1088}" destId="{0F5848AE-7305-4BA3-9331-D1B008DFEB89}" srcOrd="3" destOrd="0" presId="urn:microsoft.com/office/officeart/2018/2/layout/IconCircleList"/>
    <dgm:cxn modelId="{28D3245C-F361-4529-BCCF-653B3A863C69}" type="presParOf" srcId="{386AEF47-1329-4E41-9409-55B3243F1088}" destId="{D7F67656-169E-4827-8B31-F704DBE78147}" srcOrd="4" destOrd="0" presId="urn:microsoft.com/office/officeart/2018/2/layout/IconCircleList"/>
    <dgm:cxn modelId="{2E91C8CA-52C7-4134-9114-B95160CB2B17}" type="presParOf" srcId="{D7F67656-169E-4827-8B31-F704DBE78147}" destId="{B13B39F5-B076-4CE4-9B2E-B3BC40EBE2AA}" srcOrd="0" destOrd="0" presId="urn:microsoft.com/office/officeart/2018/2/layout/IconCircleList"/>
    <dgm:cxn modelId="{3B86F51A-E57B-4605-8520-AD7485307CF2}" type="presParOf" srcId="{D7F67656-169E-4827-8B31-F704DBE78147}" destId="{FE3DB45C-7A4F-44D6-AD9F-D46456BFDC87}" srcOrd="1" destOrd="0" presId="urn:microsoft.com/office/officeart/2018/2/layout/IconCircleList"/>
    <dgm:cxn modelId="{B7ACA96A-AA82-41E8-A31B-106BAF44BB94}" type="presParOf" srcId="{D7F67656-169E-4827-8B31-F704DBE78147}" destId="{13ABB6A3-A482-466B-9DA4-2F041410AEE9}" srcOrd="2" destOrd="0" presId="urn:microsoft.com/office/officeart/2018/2/layout/IconCircleList"/>
    <dgm:cxn modelId="{2CDC388E-2372-4AEB-B8F9-15CB2D73D0FD}" type="presParOf" srcId="{D7F67656-169E-4827-8B31-F704DBE78147}" destId="{77A8E95F-780F-4E7E-B8AB-D81B43DCFC7F}" srcOrd="3" destOrd="0" presId="urn:microsoft.com/office/officeart/2018/2/layout/IconCircleList"/>
    <dgm:cxn modelId="{FE12181A-E347-459E-BAF5-8D2626E0BE2A}" type="presParOf" srcId="{386AEF47-1329-4E41-9409-55B3243F1088}" destId="{D0844E34-7EB9-4350-AFF0-57EB37AA6F7F}" srcOrd="5" destOrd="0" presId="urn:microsoft.com/office/officeart/2018/2/layout/IconCircleList"/>
    <dgm:cxn modelId="{936265B5-7919-4DD3-AA3F-970C929982E7}" type="presParOf" srcId="{386AEF47-1329-4E41-9409-55B3243F1088}" destId="{65FEF1A2-32A5-4E3F-BC0A-235712397CAD}" srcOrd="6" destOrd="0" presId="urn:microsoft.com/office/officeart/2018/2/layout/IconCircleList"/>
    <dgm:cxn modelId="{D0E9D4F2-D5F2-43C2-A159-449DF64C6B75}" type="presParOf" srcId="{65FEF1A2-32A5-4E3F-BC0A-235712397CAD}" destId="{3B62A367-08C2-4C7D-85DB-F9DFFBE8DD93}" srcOrd="0" destOrd="0" presId="urn:microsoft.com/office/officeart/2018/2/layout/IconCircleList"/>
    <dgm:cxn modelId="{2C845589-A605-41F1-B5CE-EC96B7FD6991}" type="presParOf" srcId="{65FEF1A2-32A5-4E3F-BC0A-235712397CAD}" destId="{B229141E-9620-46D6-A86F-D9CA44593125}" srcOrd="1" destOrd="0" presId="urn:microsoft.com/office/officeart/2018/2/layout/IconCircleList"/>
    <dgm:cxn modelId="{FEBDBA03-E0C4-43F5-A77B-F966B9396202}" type="presParOf" srcId="{65FEF1A2-32A5-4E3F-BC0A-235712397CAD}" destId="{C6E45BC5-37CA-4365-A753-D384B4491E39}" srcOrd="2" destOrd="0" presId="urn:microsoft.com/office/officeart/2018/2/layout/IconCircleList"/>
    <dgm:cxn modelId="{5D3E5126-4A0E-4B98-8C75-719C061C2916}" type="presParOf" srcId="{65FEF1A2-32A5-4E3F-BC0A-235712397CAD}" destId="{0DB66E54-FB40-441D-A1BB-E2FEF94C7B4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AE165-5031-4A8B-8F13-4947049CE3C3}">
      <dsp:nvSpPr>
        <dsp:cNvPr id="0" name=""/>
        <dsp:cNvSpPr/>
      </dsp:nvSpPr>
      <dsp:spPr>
        <a:xfrm>
          <a:off x="71048" y="306645"/>
          <a:ext cx="895522" cy="895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611C3-4FA7-4066-B463-CE9310C781DB}">
      <dsp:nvSpPr>
        <dsp:cNvPr id="0" name=""/>
        <dsp:cNvSpPr/>
      </dsp:nvSpPr>
      <dsp:spPr>
        <a:xfrm>
          <a:off x="259108" y="494705"/>
          <a:ext cx="519403" cy="519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AD0C4-A929-411C-831D-188A8071D2DD}">
      <dsp:nvSpPr>
        <dsp:cNvPr id="0" name=""/>
        <dsp:cNvSpPr/>
      </dsp:nvSpPr>
      <dsp:spPr>
        <a:xfrm>
          <a:off x="1158468" y="306645"/>
          <a:ext cx="2110874" cy="8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What’s the most popular genres?</a:t>
          </a:r>
        </a:p>
      </dsp:txBody>
      <dsp:txXfrm>
        <a:off x="1158468" y="306645"/>
        <a:ext cx="2110874" cy="895522"/>
      </dsp:txXfrm>
    </dsp:sp>
    <dsp:sp modelId="{F73A36F2-A47F-4A34-A2C7-EF5F03DC84E5}">
      <dsp:nvSpPr>
        <dsp:cNvPr id="0" name=""/>
        <dsp:cNvSpPr/>
      </dsp:nvSpPr>
      <dsp:spPr>
        <a:xfrm>
          <a:off x="3637147" y="306645"/>
          <a:ext cx="895522" cy="895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DA607-C7C4-47D7-9BAA-8D284D3A44B3}">
      <dsp:nvSpPr>
        <dsp:cNvPr id="0" name=""/>
        <dsp:cNvSpPr/>
      </dsp:nvSpPr>
      <dsp:spPr>
        <a:xfrm>
          <a:off x="3825207" y="494705"/>
          <a:ext cx="519403" cy="519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15778-2511-4327-B36C-55A1B3764A03}">
      <dsp:nvSpPr>
        <dsp:cNvPr id="0" name=""/>
        <dsp:cNvSpPr/>
      </dsp:nvSpPr>
      <dsp:spPr>
        <a:xfrm>
          <a:off x="4724567" y="306645"/>
          <a:ext cx="2110874" cy="8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Does the run time affect the rating?</a:t>
          </a:r>
        </a:p>
      </dsp:txBody>
      <dsp:txXfrm>
        <a:off x="4724567" y="306645"/>
        <a:ext cx="2110874" cy="895522"/>
      </dsp:txXfrm>
    </dsp:sp>
    <dsp:sp modelId="{B13B39F5-B076-4CE4-9B2E-B3BC40EBE2AA}">
      <dsp:nvSpPr>
        <dsp:cNvPr id="0" name=""/>
        <dsp:cNvSpPr/>
      </dsp:nvSpPr>
      <dsp:spPr>
        <a:xfrm>
          <a:off x="71048" y="1694622"/>
          <a:ext cx="895522" cy="895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DB45C-7A4F-44D6-AD9F-D46456BFDC87}">
      <dsp:nvSpPr>
        <dsp:cNvPr id="0" name=""/>
        <dsp:cNvSpPr/>
      </dsp:nvSpPr>
      <dsp:spPr>
        <a:xfrm>
          <a:off x="259108" y="1882681"/>
          <a:ext cx="519403" cy="519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E95F-780F-4E7E-B8AB-D81B43DCFC7F}">
      <dsp:nvSpPr>
        <dsp:cNvPr id="0" name=""/>
        <dsp:cNvSpPr/>
      </dsp:nvSpPr>
      <dsp:spPr>
        <a:xfrm>
          <a:off x="1158468" y="1694622"/>
          <a:ext cx="2110874" cy="8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Exploring MPAA Ratings of movies.</a:t>
          </a:r>
        </a:p>
      </dsp:txBody>
      <dsp:txXfrm>
        <a:off x="1158468" y="1694622"/>
        <a:ext cx="2110874" cy="895522"/>
      </dsp:txXfrm>
    </dsp:sp>
    <dsp:sp modelId="{3B62A367-08C2-4C7D-85DB-F9DFFBE8DD93}">
      <dsp:nvSpPr>
        <dsp:cNvPr id="0" name=""/>
        <dsp:cNvSpPr/>
      </dsp:nvSpPr>
      <dsp:spPr>
        <a:xfrm>
          <a:off x="3637147" y="1694622"/>
          <a:ext cx="895522" cy="895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9141E-9620-46D6-A86F-D9CA44593125}">
      <dsp:nvSpPr>
        <dsp:cNvPr id="0" name=""/>
        <dsp:cNvSpPr/>
      </dsp:nvSpPr>
      <dsp:spPr>
        <a:xfrm>
          <a:off x="3825207" y="1882681"/>
          <a:ext cx="519403" cy="5194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66E54-FB40-441D-A1BB-E2FEF94C7B49}">
      <dsp:nvSpPr>
        <dsp:cNvPr id="0" name=""/>
        <dsp:cNvSpPr/>
      </dsp:nvSpPr>
      <dsp:spPr>
        <a:xfrm>
          <a:off x="4724567" y="1694622"/>
          <a:ext cx="2110874" cy="89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Which movies are the most profitable?</a:t>
          </a:r>
        </a:p>
      </dsp:txBody>
      <dsp:txXfrm>
        <a:off x="4724567" y="1694622"/>
        <a:ext cx="2110874" cy="89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C21C5F-8481-0462-80ED-62EA6798EF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B71A8-5627-BFB7-860B-C051E56FF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ED3FD-80B8-49B0-AD54-AAEFF5D8E832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5138E-CB84-D29D-838F-BBE0F91E83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C06A6-90EF-87B0-14B4-915AF50096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DF7C-5CB0-4A9B-BF80-EEFC2CC1F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280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97A4-00B5-423A-AC73-2F994D51F6C9}" type="datetimeFigureOut">
              <a:rPr lang="en-DE" smtClean="0"/>
              <a:t>27/07/2023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06BFB-FDCE-49E1-8827-F9292CF4E6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979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B68F-7AC3-62FF-C04A-AA7DB574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A5130-F603-250B-F1BA-1D2DEEED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8C10-AE18-5715-80E4-F46A7F2C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36B9-F80D-47A5-A7A6-7474AC5C5C86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389E-A7A3-3925-52E1-5B1CE22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1971-2FA9-A8F3-C303-ED5D1D3B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126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09-8195-79EE-6E3B-EBC34806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87F6-A3E1-1FA1-3369-63EF5971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BED3-9000-FBCD-8A97-E4A34995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03B-7312-4896-8449-B259C3CEE263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6C5E-9EF6-5596-531D-1F94F949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D09C-DB1D-5580-7045-3A32C1B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6E477-1FC2-87D9-2783-B54D2839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41B7-2A6E-78FB-BAFD-D1E07AA7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37AA-FDD3-4CBB-214B-726C6ED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2FA0-7D90-43FE-8CA3-9D3A4189BF0C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D28C-2289-E647-F7C1-5FC340D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5C17-7C6F-5471-A12A-98E5D080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62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5393-A6C5-C4A9-E8EC-DCFD018F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F8CC-7786-25AF-0867-44C0F0A6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3FE0-6B65-EF58-DC6C-2A4FFAC2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5542-D22D-4964-B57F-1C019FCF4E4A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42C0-688C-05E0-860B-49A70040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7FFB-6087-AD48-7A5E-4ED47ED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8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CAE9-EA39-950E-F608-6D8E750B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FB328-4B4B-04EA-821C-72E4D593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82C5-967E-6145-982F-CE7410C3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00A5-FCF2-4F16-A259-9A50D4BDE730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7437-FCAC-0B12-929B-B3A6FC66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2061-171B-0000-E6E5-51A966E1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7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6253-D437-74D9-6AAD-10F8C9DA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B93-AFF6-583D-95EB-2BD1C016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93A5A-FC8B-CD37-9668-1482E85FB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0744-E184-6FC3-484F-2057E321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767B-772C-4237-9EFD-7F95E04D266F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54AAF-A7EA-06AF-6A6B-C443E447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05-DC46-8D60-4AA7-A57F1AD0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70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5188-0BFB-A7DD-BDB5-ECDD3389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1CDA-7F48-A713-A173-5BBC88DC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69A46-CF2A-FC7D-32E5-6696B4EE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109B4-098A-BCED-FDFE-21CB61D12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749A1-7C3E-DFFD-33A4-825418A6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67694-456B-FFF9-85E1-4D405601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389E-E53C-41BB-9D4F-77A9576BC8CC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BA496-9F1D-371D-3915-B8F0EF21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20E81-FD75-CEA1-C58A-6F63590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1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DCDF-ABF6-8628-49ED-3590492B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E9CF1-AE74-9C17-87A6-0BD09CA7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F6A3-DC39-4F73-A7E0-34799E5CAFAF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2EC1-8FCB-156A-1B9C-DCD5FCD9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4501A-765F-6ADA-9E25-11FA3BE9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5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DBA9-E2B9-B56C-C5AF-030FCD46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641C-ACF6-4C6D-9526-F7A368CB489D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0A7AD-7944-E9D4-4289-1E8BF502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8CB2-0BA8-A489-7BD1-EC5AE54B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152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50E0-4768-2EEC-15BE-1FD74489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568F-2027-7718-D734-44767A96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F620B-F8AA-645D-2082-6DF9F7F65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9EA0B-08F8-CEBE-FADF-DC872545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BB7C-DB55-447B-AA65-30D9A38826FA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34DB-5B32-8835-2680-CE7FD6C9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82EF2-FD78-82A2-F051-4BBD2447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68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2372-0BE7-916D-DA77-F5531F88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DBE1F-EF54-5CE1-9991-E0B68DEE4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3613-5FD6-718E-037E-88C70DD4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14C0-81F9-671C-78A9-5CD76CF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11F1-E738-4C0A-80A1-775EE5C2183C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82C7B-303B-2903-1308-69491FE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019C9-783A-6075-8D20-D34FAD9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15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73A83-167B-98BD-5DE1-8B4BDFA8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5F07-ED1A-BB27-827F-05C50AB0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FA60-E209-9BC4-B667-1CF6C1391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73A4-CBDA-46EB-89A7-F713EDAC7473}" type="datetime8">
              <a:rPr lang="en-DE" smtClean="0"/>
              <a:t>27/07/2023 19:02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17AE-72CE-EB93-BB92-53A61868E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D4F7-4C7A-8E6E-AD82-E0FCFB8C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0D04-4997-41C9-9E51-067A951441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9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EBD5B-95F4-67D6-A11C-313900B9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953757"/>
            <a:ext cx="5334930" cy="19249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Movies Data Set Analysis</a:t>
            </a:r>
            <a:endParaRPr lang="en-DE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543D5-5A01-1021-216D-60D5A117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263707"/>
            <a:ext cx="5334931" cy="21892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Exploring the movies in terms of ratings and revenue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 descr="A movie reel and a video player&#10;&#10;Description automatically generated">
            <a:extLst>
              <a:ext uri="{FF2B5EF4-FFF2-40B4-BE49-F238E27FC236}">
                <a16:creationId xmlns:a16="http://schemas.microsoft.com/office/drawing/2014/main" id="{15A301BE-CCCB-B0A0-324A-924BF9893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" r="991" b="3"/>
          <a:stretch/>
        </p:blipFill>
        <p:spPr>
          <a:xfrm>
            <a:off x="631840" y="58005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7985-EACA-A1DD-00E9-D8B3938F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529" y="6356350"/>
            <a:ext cx="105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23B70D04-4997-41C9-9E51-067A95144174}" type="slidenum">
              <a:rPr lang="en-DE" smtClean="0"/>
              <a:pPr algn="l">
                <a:spcAft>
                  <a:spcPts val="600"/>
                </a:spcAft>
              </a:pPr>
              <a:t>1</a:t>
            </a:fld>
            <a:endParaRPr lang="en-DE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FEB4C-BF9D-A419-A2FD-B159707FBCA4}"/>
              </a:ext>
            </a:extLst>
          </p:cNvPr>
          <p:cNvSpPr txBox="1"/>
          <p:nvPr/>
        </p:nvSpPr>
        <p:spPr>
          <a:xfrm>
            <a:off x="6194715" y="5673981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Milan Karahiaur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28/07/2023</a:t>
            </a:r>
            <a:endParaRPr lang="en-DE" sz="14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ED4A1-DFF8-262F-45C7-726CE79FB639}"/>
              </a:ext>
            </a:extLst>
          </p:cNvPr>
          <p:cNvSpPr/>
          <p:nvPr/>
        </p:nvSpPr>
        <p:spPr>
          <a:xfrm>
            <a:off x="6279447" y="4027700"/>
            <a:ext cx="4795990" cy="7209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055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Max Gross to Max ROI with MPAA Ratings</a:t>
            </a:r>
            <a:endParaRPr lang="en-US" sz="4000" kern="12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movies with the most gross to movies with the highest Return of Investment by years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D5AFC8-DB1B-7C97-F3BE-B1E6B075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0" y="1971474"/>
            <a:ext cx="10150882" cy="4778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02B2E8-BAC1-948D-92EE-85517C1B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188" y="1999595"/>
            <a:ext cx="95263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Net </a:t>
            </a:r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to</a:t>
            </a:r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Return of Investment to Net</a:t>
            </a:r>
          </a:p>
        </p:txBody>
      </p:sp>
      <p:pic>
        <p:nvPicPr>
          <p:cNvPr id="5" name="Picture 4" descr="A white background with green dots and black text&#10;&#10;Description automatically generated">
            <a:extLst>
              <a:ext uri="{FF2B5EF4-FFF2-40B4-BE49-F238E27FC236}">
                <a16:creationId xmlns:a16="http://schemas.microsoft.com/office/drawing/2014/main" id="{27C650A4-C80A-69E6-5AA7-E8EB22B3A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3"/>
          <a:stretch/>
        </p:blipFill>
        <p:spPr>
          <a:xfrm>
            <a:off x="1139064" y="1847260"/>
            <a:ext cx="9810302" cy="5010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9" name="Picture 8" descr="A white background with green dots and black text&#10;&#10;Description automatically generated">
            <a:extLst>
              <a:ext uri="{FF2B5EF4-FFF2-40B4-BE49-F238E27FC236}">
                <a16:creationId xmlns:a16="http://schemas.microsoft.com/office/drawing/2014/main" id="{C73B6401-D2EA-5C6B-6370-0665EF5BF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8" b="81384"/>
          <a:stretch/>
        </p:blipFill>
        <p:spPr>
          <a:xfrm>
            <a:off x="9474315" y="1771058"/>
            <a:ext cx="1369355" cy="111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A0D65C-28ED-6FF6-A8A8-1820A954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89" y="4109713"/>
            <a:ext cx="276264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469984-3456-B3CD-2FEB-92F12F53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68" y="6629368"/>
            <a:ext cx="45726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6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Net vs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Return of Investment to Net by Genres</a:t>
            </a:r>
          </a:p>
        </p:txBody>
      </p:sp>
      <p:pic>
        <p:nvPicPr>
          <p:cNvPr id="5" name="Picture 4" descr="A graph of a number of bars&#10;&#10;Description automatically generated">
            <a:extLst>
              <a:ext uri="{FF2B5EF4-FFF2-40B4-BE49-F238E27FC236}">
                <a16:creationId xmlns:a16="http://schemas.microsoft.com/office/drawing/2014/main" id="{E55E43CA-43FE-67B8-9FB7-C64811A6B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2"/>
          <a:stretch/>
        </p:blipFill>
        <p:spPr>
          <a:xfrm>
            <a:off x="835152" y="1786375"/>
            <a:ext cx="10515600" cy="46953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ROI of Top Genres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Return of Revenue of Top Genres by ROI and Top Genres by Net Profit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A45AA07-1987-4FED-3EA8-4C5D005B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53" y="1878713"/>
            <a:ext cx="9726548" cy="468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E28E2-3B5A-B23B-F5F5-67D83E76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590" y="1943881"/>
            <a:ext cx="1333686" cy="203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3C6DC-ECA9-1F0D-A003-83B86DC0E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52" y="6353993"/>
            <a:ext cx="159089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7D6DF1-3E10-B63C-94CD-BC58D9FE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57" y="6353993"/>
            <a:ext cx="1590897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6A487C-413D-7C30-A929-85C19E1EE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90" y="4025408"/>
            <a:ext cx="247685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6DD800-0EBD-E8B8-FEDD-687FBEDE8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19" y="4025408"/>
            <a:ext cx="24768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6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Comparing Budgets</a:t>
            </a:r>
            <a:endParaRPr lang="en-US" sz="4000" kern="12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budgets of Action &amp; Animation movies to budgets of Horror &amp; Romance movies</a:t>
            </a:r>
          </a:p>
        </p:txBody>
      </p:sp>
      <p:pic>
        <p:nvPicPr>
          <p:cNvPr id="14" name="Picture 13" descr="A graph of a line and a line&#10;&#10;Description automatically generated">
            <a:extLst>
              <a:ext uri="{FF2B5EF4-FFF2-40B4-BE49-F238E27FC236}">
                <a16:creationId xmlns:a16="http://schemas.microsoft.com/office/drawing/2014/main" id="{8BBAE750-5BF9-F98D-3096-169DD43D3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878714"/>
            <a:ext cx="10656276" cy="4600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FF314-CDD2-DCB8-22DC-12CB4E9A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03" y="6416632"/>
            <a:ext cx="1590897" cy="30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3FE7D-20CE-68F3-1624-9CFC62D6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03" y="6416632"/>
            <a:ext cx="1590897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MPAA Ratings</a:t>
            </a:r>
            <a:endParaRPr lang="en-US" sz="4000" kern="12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0FEA8-84E3-8FB5-6A79-0D8A1FD2BA15}"/>
              </a:ext>
            </a:extLst>
          </p:cNvPr>
          <p:cNvGrpSpPr/>
          <p:nvPr/>
        </p:nvGrpSpPr>
        <p:grpSpPr>
          <a:xfrm>
            <a:off x="2663012" y="1347727"/>
            <a:ext cx="6865977" cy="4996496"/>
            <a:chOff x="1354199" y="1347727"/>
            <a:chExt cx="6865977" cy="4996496"/>
          </a:xfrm>
        </p:grpSpPr>
        <p:pic>
          <p:nvPicPr>
            <p:cNvPr id="5" name="Picture 4" descr="Horror MPAA&#10;">
              <a:extLst>
                <a:ext uri="{FF2B5EF4-FFF2-40B4-BE49-F238E27FC236}">
                  <a16:creationId xmlns:a16="http://schemas.microsoft.com/office/drawing/2014/main" id="{226D127D-A701-89CA-C470-F536E99B9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54" t="28099" r="43745" b="17468"/>
            <a:stretch/>
          </p:blipFill>
          <p:spPr>
            <a:xfrm>
              <a:off x="6126324" y="1347727"/>
              <a:ext cx="2093852" cy="2093850"/>
            </a:xfrm>
            <a:prstGeom prst="rect">
              <a:avLst/>
            </a:prstGeom>
          </p:spPr>
        </p:pic>
        <p:pic>
          <p:nvPicPr>
            <p:cNvPr id="8" name="Picture 7" descr="Action MPAA&#10;">
              <a:extLst>
                <a:ext uri="{FF2B5EF4-FFF2-40B4-BE49-F238E27FC236}">
                  <a16:creationId xmlns:a16="http://schemas.microsoft.com/office/drawing/2014/main" id="{F7AF35D1-9BB6-86B8-7305-0C9F3566C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8" t="28099" r="44370" b="17468"/>
            <a:stretch/>
          </p:blipFill>
          <p:spPr>
            <a:xfrm>
              <a:off x="1354199" y="1347727"/>
              <a:ext cx="2093851" cy="2093850"/>
            </a:xfrm>
            <a:prstGeom prst="rect">
              <a:avLst/>
            </a:prstGeom>
          </p:spPr>
        </p:pic>
        <p:pic>
          <p:nvPicPr>
            <p:cNvPr id="11" name="Picture 10" descr="Animation MPAA&#10;">
              <a:extLst>
                <a:ext uri="{FF2B5EF4-FFF2-40B4-BE49-F238E27FC236}">
                  <a16:creationId xmlns:a16="http://schemas.microsoft.com/office/drawing/2014/main" id="{AAE6D097-54E4-6BE0-927E-F4EEFDB4C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13" t="28604" r="43425" b="16753"/>
            <a:stretch/>
          </p:blipFill>
          <p:spPr>
            <a:xfrm>
              <a:off x="1354199" y="3938316"/>
              <a:ext cx="2145826" cy="2093850"/>
            </a:xfrm>
            <a:prstGeom prst="rect">
              <a:avLst/>
            </a:prstGeom>
          </p:spPr>
        </p:pic>
        <p:pic>
          <p:nvPicPr>
            <p:cNvPr id="14" name="Picture 13" descr="Romance MPAA&#10;">
              <a:extLst>
                <a:ext uri="{FF2B5EF4-FFF2-40B4-BE49-F238E27FC236}">
                  <a16:creationId xmlns:a16="http://schemas.microsoft.com/office/drawing/2014/main" id="{C46D18AB-CE56-C95A-CB30-88EB3A6EA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33" t="28769" r="44266" b="16799"/>
            <a:stretch/>
          </p:blipFill>
          <p:spPr>
            <a:xfrm>
              <a:off x="6126325" y="3938316"/>
              <a:ext cx="2093851" cy="20938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BAA3EB-48E3-5B1D-B325-3DC2BE638863}"/>
                </a:ext>
              </a:extLst>
            </p:cNvPr>
            <p:cNvSpPr txBox="1"/>
            <p:nvPr/>
          </p:nvSpPr>
          <p:spPr>
            <a:xfrm>
              <a:off x="1651368" y="3413276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1. Action MPAA</a:t>
              </a:r>
              <a:endParaRPr lang="en-DE" sz="16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5BD2F3-BF77-97F8-170E-DACFD2419670}"/>
                </a:ext>
              </a:extLst>
            </p:cNvPr>
            <p:cNvSpPr txBox="1"/>
            <p:nvPr/>
          </p:nvSpPr>
          <p:spPr>
            <a:xfrm>
              <a:off x="1460867" y="6005669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3. Animation MPAA</a:t>
              </a:r>
              <a:endParaRPr lang="en-DE" sz="16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E3B75E-FDE3-0D24-D96D-C7A67DAD8E62}"/>
                </a:ext>
              </a:extLst>
            </p:cNvPr>
            <p:cNvSpPr txBox="1"/>
            <p:nvPr/>
          </p:nvSpPr>
          <p:spPr>
            <a:xfrm>
              <a:off x="6340843" y="3413276"/>
              <a:ext cx="162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2. Horror MPAA</a:t>
              </a:r>
              <a:endParaRPr lang="en-DE" sz="16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0793B-CAD2-28CC-C83E-A43F8F05291C}"/>
                </a:ext>
              </a:extLst>
            </p:cNvPr>
            <p:cNvSpPr txBox="1"/>
            <p:nvPr/>
          </p:nvSpPr>
          <p:spPr>
            <a:xfrm>
              <a:off x="6264642" y="6005669"/>
              <a:ext cx="1871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4. Romance MPAA</a:t>
              </a:r>
              <a:endParaRPr lang="en-DE" sz="16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01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9300C3-7F8B-5804-CBB6-94982B7A1EB1}"/>
              </a:ext>
            </a:extLst>
          </p:cNvPr>
          <p:cNvSpPr txBox="1">
            <a:spLocks/>
          </p:cNvSpPr>
          <p:nvPr/>
        </p:nvSpPr>
        <p:spPr>
          <a:xfrm>
            <a:off x="838200" y="102801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Takeaways</a:t>
            </a:r>
            <a:endParaRPr lang="en-US" sz="40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2E4D7-0EF9-122A-95A4-EF195840EA93}"/>
              </a:ext>
            </a:extLst>
          </p:cNvPr>
          <p:cNvSpPr/>
          <p:nvPr/>
        </p:nvSpPr>
        <p:spPr>
          <a:xfrm flipV="1">
            <a:off x="696000" y="1273248"/>
            <a:ext cx="5652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2E9CF-A2D8-F675-3B6A-9E07093A904D}"/>
              </a:ext>
            </a:extLst>
          </p:cNvPr>
          <p:cNvSpPr txBox="1"/>
          <p:nvPr/>
        </p:nvSpPr>
        <p:spPr>
          <a:xfrm>
            <a:off x="990600" y="2162175"/>
            <a:ext cx="4715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Action, Animation and Comedy are the most popular genres.</a:t>
            </a:r>
          </a:p>
          <a:p>
            <a:pPr>
              <a:buClr>
                <a:schemeClr val="accent2"/>
              </a:buClr>
              <a:buSzPct val="150000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Runtime does not affect the rating.</a:t>
            </a:r>
          </a:p>
          <a:p>
            <a:pPr>
              <a:buClr>
                <a:schemeClr val="accent2"/>
              </a:buClr>
              <a:buSzPct val="150000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Movies that make the most revenue don’t have the highest ratings.</a:t>
            </a:r>
          </a:p>
          <a:p>
            <a:pPr>
              <a:buClr>
                <a:schemeClr val="accent2"/>
              </a:buClr>
              <a:buSzPct val="150000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Big budget movies in genres like Action and Animation make the most revenue overall, but low budget movies like Horrors and Romances can have a much higher investment multiplication value.</a:t>
            </a:r>
          </a:p>
          <a:p>
            <a:pPr marL="342900" indent="-342900">
              <a:buAutoNum type="arabicPeriod"/>
            </a:pPr>
            <a:endParaRPr lang="en-DE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5B37F-FB87-F3C1-5109-B7DE8982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Agenda</a:t>
            </a:r>
            <a:endParaRPr lang="en-DE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D9D2E42-5E74-F2C8-407D-0A5F4131F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16130"/>
              </p:ext>
            </p:extLst>
          </p:nvPr>
        </p:nvGraphicFramePr>
        <p:xfrm>
          <a:off x="4447308" y="1856185"/>
          <a:ext cx="6906491" cy="289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43FDA-81FE-4976-6741-EA8A972B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DE" smtClean="0"/>
              <a:pPr>
                <a:spcAft>
                  <a:spcPts val="600"/>
                </a:spcAft>
              </a:pPr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58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Movie Count for each Genre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 descr="A graph of red bars&#10;&#10;Description automatically generated">
            <a:extLst>
              <a:ext uri="{FF2B5EF4-FFF2-40B4-BE49-F238E27FC236}">
                <a16:creationId xmlns:a16="http://schemas.microsoft.com/office/drawing/2014/main" id="{555B9FB4-B17B-F79D-0512-F5F9EB57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"/>
          <a:stretch/>
        </p:blipFill>
        <p:spPr>
          <a:xfrm>
            <a:off x="693572" y="1407564"/>
            <a:ext cx="7755104" cy="537423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513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Movie Count by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07416C6-3D97-F480-BA5B-9D140F94F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6"/>
          <a:stretch/>
        </p:blipFill>
        <p:spPr>
          <a:xfrm>
            <a:off x="794896" y="1634340"/>
            <a:ext cx="10602208" cy="4628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3F372-8286-AA1F-E376-05DDB097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33" y="6313637"/>
            <a:ext cx="7380934" cy="5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2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Genre to Rating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7750322-B5CC-4A48-793C-A35EB0D0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416512"/>
            <a:ext cx="8124826" cy="53132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98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Runtime</a:t>
            </a:r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 to Rating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 descr="A graph of green and green bars&#10;&#10;Description automatically generated">
            <a:extLst>
              <a:ext uri="{FF2B5EF4-FFF2-40B4-BE49-F238E27FC236}">
                <a16:creationId xmlns:a16="http://schemas.microsoft.com/office/drawing/2014/main" id="{A331380C-E45B-0288-9C4A-1412DE211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662"/>
            <a:ext cx="5740817" cy="4181475"/>
          </a:xfrm>
          <a:prstGeom prst="rect">
            <a:avLst/>
          </a:prstGeom>
        </p:spPr>
      </p:pic>
      <p:pic>
        <p:nvPicPr>
          <p:cNvPr id="13" name="Picture 12" descr="A graph of green bars&#10;&#10;Description automatically generated">
            <a:extLst>
              <a:ext uri="{FF2B5EF4-FFF2-40B4-BE49-F238E27FC236}">
                <a16:creationId xmlns:a16="http://schemas.microsoft.com/office/drawing/2014/main" id="{918747EA-C8E5-1BE4-794C-E65DD598B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63" y="2032662"/>
            <a:ext cx="5679837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MPAA Rating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319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620DCF2-93E9-DB43-7C65-672E2E3D2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4"/>
          <a:stretch/>
        </p:blipFill>
        <p:spPr>
          <a:xfrm>
            <a:off x="872529" y="1605203"/>
            <a:ext cx="8053808" cy="4767022"/>
          </a:xfrm>
          <a:prstGeom prst="rect">
            <a:avLst/>
          </a:prstGeom>
        </p:spPr>
      </p:pic>
      <p:pic>
        <p:nvPicPr>
          <p:cNvPr id="8" name="Picture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57E7D89-DF03-F3A2-F78D-5BABBB9F5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22867" r="46407" b="17867"/>
          <a:stretch/>
        </p:blipFill>
        <p:spPr>
          <a:xfrm>
            <a:off x="9317099" y="2945075"/>
            <a:ext cx="2275124" cy="2188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1FD158-C0F6-52B0-6D50-EE95F59F7F15}"/>
              </a:ext>
            </a:extLst>
          </p:cNvPr>
          <p:cNvSpPr txBox="1"/>
          <p:nvPr/>
        </p:nvSpPr>
        <p:spPr>
          <a:xfrm>
            <a:off x="9425286" y="2444700"/>
            <a:ext cx="21193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MPAA Rating to Gross</a:t>
            </a:r>
            <a:endParaRPr lang="en-DE" sz="15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18E628-C5D8-3FF1-96BE-6BC1054AA497}"/>
              </a:ext>
            </a:extLst>
          </p:cNvPr>
          <p:cNvCxnSpPr/>
          <p:nvPr/>
        </p:nvCxnSpPr>
        <p:spPr>
          <a:xfrm>
            <a:off x="9212324" y="1967750"/>
            <a:ext cx="0" cy="435544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E1896D0-2DAC-9D30-29F0-AB444B3C2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0" y="3245727"/>
            <a:ext cx="300866" cy="1745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68E45-D38C-1BAF-9038-089D6B6BE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707" y="1547709"/>
            <a:ext cx="1412521" cy="5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2060"/>
                </a:solidFill>
                <a:latin typeface="Bahnschrift" panose="020B0502040204020203" pitchFamily="34" charset="0"/>
              </a:rPr>
              <a:t>Max Gross to Max Rating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movies with the most gross to movies with the highest rating by years 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84AA95F-3B0B-6CC7-FA8A-3D5B167C5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0" y="1859464"/>
            <a:ext cx="9105225" cy="497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12A88-A804-4A1C-73AB-45E5D3CE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466" y="1925871"/>
            <a:ext cx="1049864" cy="1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9F95-77D0-ECF7-A03D-4F2468D1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0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Max Gross to Max ROI of Genres</a:t>
            </a:r>
            <a:endParaRPr lang="en-US" sz="4000" kern="12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E7-9046-B0A7-B414-AECA7A5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B70D04-4997-41C9-9E51-067A9514417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B42DE-136F-8E0E-CB7E-7FE89A889713}"/>
              </a:ext>
            </a:extLst>
          </p:cNvPr>
          <p:cNvSpPr/>
          <p:nvPr/>
        </p:nvSpPr>
        <p:spPr>
          <a:xfrm flipV="1">
            <a:off x="696000" y="1273248"/>
            <a:ext cx="10800000" cy="536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02341-F628-E272-4EDD-FF7AABB5467B}"/>
              </a:ext>
            </a:extLst>
          </p:cNvPr>
          <p:cNvSpPr txBox="1">
            <a:spLocks/>
          </p:cNvSpPr>
          <p:nvPr/>
        </p:nvSpPr>
        <p:spPr>
          <a:xfrm>
            <a:off x="836676" y="1447800"/>
            <a:ext cx="10515600" cy="43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Comparing movies with the most gross to movies with the highest Return of Investment by years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295314-7383-B71A-7820-5D4DEE8F8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2" y="1961495"/>
            <a:ext cx="10305375" cy="485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6DDA3-B491-C359-E0F4-96E34032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851" y="2001110"/>
            <a:ext cx="1179104" cy="1186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5AEF5-C000-9B46-EF86-7D622C274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368" y="2083415"/>
            <a:ext cx="1249341" cy="1525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356851-A3CE-6EB5-84FF-D852396BD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019" y="3551244"/>
            <a:ext cx="982241" cy="1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2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290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</vt:lpstr>
      <vt:lpstr>Bahnschrift Light</vt:lpstr>
      <vt:lpstr>Calibri</vt:lpstr>
      <vt:lpstr>Calibri Light</vt:lpstr>
      <vt:lpstr>Office Theme</vt:lpstr>
      <vt:lpstr>Movies Data Set Analysis</vt:lpstr>
      <vt:lpstr>Agenda</vt:lpstr>
      <vt:lpstr>Movie Count for each Genre</vt:lpstr>
      <vt:lpstr>Movie Count by Years</vt:lpstr>
      <vt:lpstr>Genre to Rating</vt:lpstr>
      <vt:lpstr>Runtime to Rating</vt:lpstr>
      <vt:lpstr>MPAA Rating</vt:lpstr>
      <vt:lpstr>Max Gross to Max Rating</vt:lpstr>
      <vt:lpstr>Max Gross to Max ROI of Genres</vt:lpstr>
      <vt:lpstr>Max Gross to Max ROI with MPAA Ratings</vt:lpstr>
      <vt:lpstr>Net to ROI</vt:lpstr>
      <vt:lpstr>Net vs ROI</vt:lpstr>
      <vt:lpstr>ROI of Top Genres</vt:lpstr>
      <vt:lpstr>Comparing Budgets</vt:lpstr>
      <vt:lpstr>MPAA Ratings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Data Set Analysis</dc:title>
  <dc:creator>Oliver</dc:creator>
  <cp:lastModifiedBy>Oliver</cp:lastModifiedBy>
  <cp:revision>9</cp:revision>
  <dcterms:created xsi:type="dcterms:W3CDTF">2023-07-27T08:14:37Z</dcterms:created>
  <dcterms:modified xsi:type="dcterms:W3CDTF">2023-07-28T10:03:32Z</dcterms:modified>
</cp:coreProperties>
</file>