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1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90" r:id="rId14"/>
    <p:sldId id="279" r:id="rId15"/>
    <p:sldId id="284" r:id="rId16"/>
    <p:sldId id="280" r:id="rId17"/>
    <p:sldId id="281" r:id="rId18"/>
    <p:sldId id="283" r:id="rId19"/>
    <p:sldId id="282" r:id="rId20"/>
    <p:sldId id="268" r:id="rId21"/>
    <p:sldId id="289" r:id="rId22"/>
    <p:sldId id="275" r:id="rId23"/>
    <p:sldId id="270" r:id="rId24"/>
    <p:sldId id="272" r:id="rId25"/>
    <p:sldId id="286" r:id="rId26"/>
    <p:sldId id="287" r:id="rId27"/>
    <p:sldId id="273" r:id="rId28"/>
    <p:sldId id="274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D5C94-8AF9-4489-ACC1-167FBDCAC6A3}" v="5" vWet="7" dt="2022-11-03T02:44:04.393"/>
    <p1510:client id="{19D46F79-C302-C7CC-F00C-45FE1802179F}" v="1" dt="2022-11-02T22:01:42.385"/>
    <p1510:client id="{20715708-7837-3A93-631A-8E7F4B1282DB}" v="18" dt="2022-11-02T07:37:44.646"/>
    <p1510:client id="{3EE29FD1-8560-880F-7BD3-6C6CF8EFB3D4}" v="8" dt="2022-11-02T23:03:52.427"/>
    <p1510:client id="{45FCF69E-2DC5-A2AE-6B5F-27B9DFD62DF5}" v="116" dt="2022-11-03T04:40:27.105"/>
    <p1510:client id="{4AE18BF9-F32B-41CC-5786-A323A0E0880E}" v="49" dt="2022-11-03T04:46:58.198"/>
    <p1510:client id="{67BBABC1-D63E-99D9-054D-80A54A57763F}" v="3" dt="2022-11-02T22:37:38.087"/>
    <p1510:client id="{C1E8B35B-0A78-4909-82B3-3E50BBE1DC98}" v="3013" dt="2022-11-03T05:32:39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213" autoAdjust="0"/>
  </p:normalViewPr>
  <p:slideViewPr>
    <p:cSldViewPr snapToGrid="0">
      <p:cViewPr varScale="1">
        <p:scale>
          <a:sx n="79" d="100"/>
          <a:sy n="79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FNs Reasons based</a:t>
            </a:r>
          </a:p>
          <a:p>
            <a:pPr>
              <a:defRPr/>
            </a:pPr>
            <a:r>
              <a:rPr lang="en-US"/>
              <a:t>on 37</a:t>
            </a:r>
            <a:r>
              <a:rPr lang="en-US" baseline="0"/>
              <a:t> </a:t>
            </a:r>
            <a:r>
              <a:rPr lang="en-US"/>
              <a:t>instances</a:t>
            </a:r>
          </a:p>
        </c:rich>
      </c:tx>
      <c:layout>
        <c:manualLayout>
          <c:xMode val="edge"/>
          <c:yMode val="edge"/>
          <c:x val="9.2841754519090679E-3"/>
          <c:y val="1.10503182477153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242094906366696E-2"/>
          <c:y val="0.1615372355845191"/>
          <c:w val="0.46654094447275185"/>
          <c:h val="0.832937605291623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 Reasons for FNs based on 37 Missed Refactorings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ED-4308-83C8-1B23D47F9F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6ED-4308-83C8-1B23D47F9F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6ED-4308-83C8-1B23D47F9F7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ED-4308-83C8-1B23D47F9F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6ED-4308-83C8-1B23D47F9F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ED-4308-83C8-1B23D47F9F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6ED-4308-83C8-1B23D47F9F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6ED-4308-83C8-1B23D47F9F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06ED-4308-83C8-1B23D47F9F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6ED-4308-83C8-1B23D47F9F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06ED-4308-83C8-1B23D47F9F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6ED-4308-83C8-1B23D47F9F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06ED-4308-83C8-1B23D47F9F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6ED-4308-83C8-1B23D47F9F7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06ED-4308-83C8-1B23D47F9F7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ED-4308-83C8-1B23D47F9F71}"/>
              </c:ext>
            </c:extLst>
          </c:dPt>
          <c:dLbls>
            <c:dLbl>
              <c:idx val="3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4.8664593606947651E-2"/>
                      <c:h val="7.041822554221606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6ED-4308-83C8-1B23D47F9F7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81009D7E-724B-49E0-89DE-0F4BB74DEBCE}" type="PERCENTAGE">
                      <a:rPr lang="en-US" sz="2400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06ED-4308-83C8-1B23D47F9F71}"/>
                </c:ext>
              </c:extLst>
            </c:dLbl>
            <c:dLbl>
              <c:idx val="15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5.2790893807796127E-2"/>
                      <c:h val="7.410166495812117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6ED-4308-83C8-1B23D47F9F71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Sheet1!$A$2:$A$17</c:f>
              <c:strCache>
                <c:ptCount val="16"/>
                <c:pt idx="0">
                  <c:v>MethodMovedFromOneAnonymousToAnotherFilesAnonymous</c:v>
                </c:pt>
                <c:pt idx="1">
                  <c:v>ExtractedOutsideOfParentContainer</c:v>
                </c:pt>
                <c:pt idx="2">
                  <c:v>InlinedObjectExpressionToParentAnonymousFunction</c:v>
                </c:pt>
                <c:pt idx="3">
                  <c:v>ExtractedOutsideOfAnonymous</c:v>
                </c:pt>
                <c:pt idx="4">
                  <c:v>MethodMovedFromOneAnonymousToAnotherAddedFilesAnonymous</c:v>
                </c:pt>
                <c:pt idx="5">
                  <c:v>MethodMovedFromOneAnonymousToAnotherAddedFilesAnonymousAndRenamed</c:v>
                </c:pt>
                <c:pt idx="6">
                  <c:v>ExtractedOutsideOfClass</c:v>
                </c:pt>
                <c:pt idx="7">
                  <c:v>DirectStatementsInsideClass</c:v>
                </c:pt>
                <c:pt idx="8">
                  <c:v>RenamedFunctionInsideAnonymousWhichFileRenamed</c:v>
                </c:pt>
                <c:pt idx="9">
                  <c:v>FluentAPI+MovedToAddedFile</c:v>
                </c:pt>
                <c:pt idx="10">
                  <c:v>SplitArray</c:v>
                </c:pt>
                <c:pt idx="11">
                  <c:v>FunctionAndFileBothRenamed</c:v>
                </c:pt>
                <c:pt idx="12">
                  <c:v>FunctionHasMemberPrefix</c:v>
                </c:pt>
                <c:pt idx="13">
                  <c:v>TypeScript</c:v>
                </c:pt>
                <c:pt idx="14">
                  <c:v>SubExpression</c:v>
                </c:pt>
                <c:pt idx="15">
                  <c:v>FunctionVariableRenamed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7</c:v>
                </c:pt>
                <c:pt idx="1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ED-4308-83C8-1B23D47F9F7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0167743850330324"/>
          <c:y val="2.5517099062332644E-2"/>
          <c:w val="0.39213311119542404"/>
          <c:h val="0.9541256624208984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0.57753</cdr:x>
      <cdr:y>0.04178</cdr:y>
    </cdr:from>
    <cdr:to>
      <cdr:x>0.60444</cdr:x>
      <cdr:y>0.04178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CDC01BD6-C739-6908-4B80-5E40D5D1880F}"/>
            </a:ext>
          </a:extLst>
        </cdr:cNvPr>
        <cdr:cNvCxnSpPr/>
      </cdr:nvCxnSpPr>
      <cdr:spPr>
        <a:xfrm xmlns:a="http://schemas.openxmlformats.org/drawingml/2006/main">
          <a:off x="7110107" y="288077"/>
          <a:ext cx="33129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0.57399</cdr:x>
      <cdr:y>0.22023</cdr:y>
    </cdr:from>
    <cdr:to>
      <cdr:x>0.6009</cdr:x>
      <cdr:y>0.22023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CDC01BD6-C739-6908-4B80-5E40D5D1880F}"/>
            </a:ext>
          </a:extLst>
        </cdr:cNvPr>
        <cdr:cNvCxnSpPr/>
      </cdr:nvCxnSpPr>
      <cdr:spPr>
        <a:xfrm xmlns:a="http://schemas.openxmlformats.org/drawingml/2006/main">
          <a:off x="7066548" y="1518651"/>
          <a:ext cx="33129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0.57753</cdr:x>
      <cdr:y>0.39749</cdr:y>
    </cdr:from>
    <cdr:to>
      <cdr:x>0.60444</cdr:x>
      <cdr:y>0.39749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CDC01BD6-C739-6908-4B80-5E40D5D1880F}"/>
            </a:ext>
          </a:extLst>
        </cdr:cNvPr>
        <cdr:cNvCxnSpPr/>
      </cdr:nvCxnSpPr>
      <cdr:spPr>
        <a:xfrm xmlns:a="http://schemas.openxmlformats.org/drawingml/2006/main">
          <a:off x="7110107" y="2740991"/>
          <a:ext cx="33129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0.57444</cdr:x>
      <cdr:y>0.27923</cdr:y>
    </cdr:from>
    <cdr:to>
      <cdr:x>0.60135</cdr:x>
      <cdr:y>0.27923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CDC01BD6-C739-6908-4B80-5E40D5D1880F}"/>
            </a:ext>
          </a:extLst>
        </cdr:cNvPr>
        <cdr:cNvCxnSpPr/>
      </cdr:nvCxnSpPr>
      <cdr:spPr>
        <a:xfrm xmlns:a="http://schemas.openxmlformats.org/drawingml/2006/main">
          <a:off x="7072049" y="1925490"/>
          <a:ext cx="33129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0.57407</cdr:x>
      <cdr:y>0.33337</cdr:y>
    </cdr:from>
    <cdr:to>
      <cdr:x>0.60098</cdr:x>
      <cdr:y>0.33337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CDC01BD6-C739-6908-4B80-5E40D5D1880F}"/>
            </a:ext>
          </a:extLst>
        </cdr:cNvPr>
        <cdr:cNvCxnSpPr/>
      </cdr:nvCxnSpPr>
      <cdr:spPr>
        <a:xfrm xmlns:a="http://schemas.openxmlformats.org/drawingml/2006/main">
          <a:off x="7067481" y="2298815"/>
          <a:ext cx="33129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0.57031</cdr:x>
      <cdr:y>0.0281</cdr:y>
    </cdr:from>
    <cdr:to>
      <cdr:x>0.57031</cdr:x>
      <cdr:y>0.40696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4AAE9223-C1D3-2928-700A-85EBEBD1FF05}"/>
            </a:ext>
          </a:extLst>
        </cdr:cNvPr>
        <cdr:cNvCxnSpPr/>
      </cdr:nvCxnSpPr>
      <cdr:spPr>
        <a:xfrm xmlns:a="http://schemas.openxmlformats.org/drawingml/2006/main" flipV="1">
          <a:off x="7021190" y="193758"/>
          <a:ext cx="0" cy="261255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0.0457</cdr:x>
      <cdr:y>0.46574</cdr:y>
    </cdr:from>
    <cdr:to>
      <cdr:x>0.11997</cdr:x>
      <cdr:y>0.59834</cdr:y>
    </cdr:to>
    <cdr:sp macro="" textlink="">
      <cdr:nvSpPr>
        <cdr:cNvPr id="23" name="TextBox 22">
          <a:extLst xmlns:a="http://schemas.openxmlformats.org/drawingml/2006/main">
            <a:ext uri="{FF2B5EF4-FFF2-40B4-BE49-F238E27FC236}">
              <a16:creationId xmlns:a16="http://schemas.microsoft.com/office/drawing/2014/main" id="{9F966A78-3FD4-3FBD-6F00-6C436D4457A3}"/>
            </a:ext>
          </a:extLst>
        </cdr:cNvPr>
        <cdr:cNvSpPr txBox="1"/>
      </cdr:nvSpPr>
      <cdr:spPr>
        <a:xfrm xmlns:a="http://schemas.openxmlformats.org/drawingml/2006/main">
          <a:off x="562587" y="321162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0.26611</cdr:x>
      <cdr:y>0.00548</cdr:y>
    </cdr:from>
    <cdr:to>
      <cdr:x>0.57031</cdr:x>
      <cdr:y>0.15803</cdr:y>
    </cdr:to>
    <cdr:sp macro="" textlink="">
      <cdr:nvSpPr>
        <cdr:cNvPr id="24" name="TextBox 23">
          <a:extLst xmlns:a="http://schemas.openxmlformats.org/drawingml/2006/main">
            <a:ext uri="{FF2B5EF4-FFF2-40B4-BE49-F238E27FC236}">
              <a16:creationId xmlns:a16="http://schemas.microsoft.com/office/drawing/2014/main" id="{49173B36-CB7E-E8FB-D740-FC4702EB7682}"/>
            </a:ext>
          </a:extLst>
        </cdr:cNvPr>
        <cdr:cNvSpPr txBox="1"/>
      </cdr:nvSpPr>
      <cdr:spPr>
        <a:xfrm xmlns:a="http://schemas.openxmlformats.org/drawingml/2006/main">
          <a:off x="3276119" y="37815"/>
          <a:ext cx="3745089" cy="1051949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1"/>
          </a:solidFill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dirty="0"/>
            <a:t>Can be generalized as </a:t>
          </a:r>
        </a:p>
        <a:p xmlns:a="http://schemas.openxmlformats.org/drawingml/2006/main">
          <a:r>
            <a:rPr lang="en-US" sz="2000" dirty="0"/>
            <a:t>“Moved/ Extracted Outside </a:t>
          </a:r>
        </a:p>
        <a:p xmlns:a="http://schemas.openxmlformats.org/drawingml/2006/main">
          <a:r>
            <a:rPr lang="en-US" sz="2000" dirty="0"/>
            <a:t>of the Parent Container” </a:t>
          </a:r>
          <a:r>
            <a:rPr lang="en-US" sz="2000" b="1" dirty="0"/>
            <a:t>(37.84%)</a:t>
          </a:r>
          <a:r>
            <a:rPr lang="en-US" sz="2000" dirty="0"/>
            <a:t> </a:t>
          </a:r>
          <a:br>
            <a:rPr lang="en-US" sz="2000" dirty="0"/>
          </a:br>
          <a:endParaRPr lang="en-US" sz="2000" dirty="0"/>
        </a:p>
      </cdr:txBody>
    </cdr:sp>
  </cdr:relSizeAnchor>
  <cdr:relSizeAnchor xmlns:cdr="http://schemas.openxmlformats.org/drawingml/2006/chartDrawing">
    <cdr:from>
      <cdr:x>0.05802</cdr:x>
      <cdr:y>0.74574</cdr:y>
    </cdr:from>
    <cdr:to>
      <cdr:x>0.05802</cdr:x>
      <cdr:y>0.88045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A304BE16-68B9-A95A-2FC7-B135E84DFAD2}"/>
            </a:ext>
          </a:extLst>
        </cdr:cNvPr>
        <cdr:cNvCxnSpPr/>
      </cdr:nvCxnSpPr>
      <cdr:spPr>
        <a:xfrm xmlns:a="http://schemas.openxmlformats.org/drawingml/2006/main">
          <a:off x="714357" y="5142408"/>
          <a:ext cx="0" cy="92891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0.0592</cdr:x>
      <cdr:y>0.88045</cdr:y>
    </cdr:from>
    <cdr:to>
      <cdr:x>0.60444</cdr:x>
      <cdr:y>0.88045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4B413425-11AE-B547-4604-3EF187830DD2}"/>
            </a:ext>
          </a:extLst>
        </cdr:cNvPr>
        <cdr:cNvCxnSpPr/>
      </cdr:nvCxnSpPr>
      <cdr:spPr>
        <a:xfrm xmlns:a="http://schemas.openxmlformats.org/drawingml/2006/main" flipH="1">
          <a:off x="728871" y="6071322"/>
          <a:ext cx="6712541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5B39-2F1E-4ABB-97C4-687DFF3E5CAB}" type="datetimeFigureOut"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7710D-D457-4D1F-B993-476CC2A88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Hi Everyone,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My name is Mosabbir and today I am going to present my work JsDiffer which is a refactoring detection tool in JavaScript.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9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The Heart of our algorithm is statement matching. 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We employ a very similar approach of RefactoringMiner by matching them in various rounds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Here is an example of statement matching between the source code in v1 and v2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- So first round line 2 of both functions are matched because they are the first statement and textually identical</a:t>
            </a:r>
          </a:p>
          <a:p>
            <a:pPr marL="171450" indent="-171450">
              <a:buFontTx/>
              <a:buChar char="-"/>
            </a:pPr>
            <a:r>
              <a:rPr lang="en-US"/>
              <a:t>Then line 6 is matched with line 3 in version 2 because they are textually identical but in a different depth</a:t>
            </a:r>
          </a:p>
          <a:p>
            <a:pPr marL="171450" indent="-171450">
              <a:buFontTx/>
              <a:buChar char="-"/>
            </a:pPr>
            <a:r>
              <a:rPr lang="en-US"/>
              <a:t>Line 3 is textually not identical as you can see on version 2 the </a:t>
            </a:r>
            <a:r>
              <a:rPr lang="en-US" err="1"/>
              <a:t>devMode</a:t>
            </a:r>
            <a:r>
              <a:rPr lang="en-US"/>
              <a:t> become </a:t>
            </a:r>
            <a:r>
              <a:rPr lang="en-US" err="1"/>
              <a:t>devmodes</a:t>
            </a:r>
            <a:r>
              <a:rPr lang="en-US"/>
              <a:t>.</a:t>
            </a:r>
          </a:p>
          <a:p>
            <a:pPr marL="171450" indent="-171450">
              <a:buFontTx/>
              <a:buChar char="-"/>
            </a:pPr>
            <a:r>
              <a:rPr lang="en-US"/>
              <a:t>This is matched by performing replacing the unmatched identifier in version 1 in a systematic way.</a:t>
            </a:r>
            <a:endParaRPr lang="en-US">
              <a:cs typeface="Calibri"/>
            </a:endParaRP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9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cs typeface="Calibri"/>
              </a:rPr>
              <a:t>Now I am going to discuss what major changes and considerations we had to make to create JsDiffer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-  First, JavaScript has functional expressions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cs typeface="Calibri"/>
              </a:rPr>
              <a:t>They are basically function declarations that are used in statement, Like Java lambda,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cs typeface="Calibri"/>
              </a:rPr>
              <a:t>Here the first statements pair in line1-4 are not textually identical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RefactoringMiner approach Takes subexpression of a statements for example the type, variables, literals, Function Calls etc.</a:t>
            </a: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 And use every combination to perform a syntactically appropriate replacement. (types with types, variables with variables or invocation)</a:t>
            </a:r>
          </a:p>
          <a:p>
            <a:pPr marL="0" indent="0">
              <a:buFontTx/>
              <a:buNone/>
            </a:pPr>
            <a:endParaRPr lang="en-US" dirty="0">
              <a:cs typeface="Calibri"/>
            </a:endParaRP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Here</a:t>
            </a: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 - Variable Count is removed and counter is added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cs typeface="Calibri"/>
              </a:rPr>
              <a:t>RefactoringMiner perform String replacement on this statement in version 1 by changing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cs typeface="Calibri"/>
              </a:rPr>
              <a:t> all the occurrence of count to counter and then measures the  normalized Levenshtein distance which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Essentially represents the number of edits it takes to make two Strings identical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cs typeface="Calibri"/>
              </a:rPr>
              <a:t>We cannot do that for JS as the strings can be huge and can represent whole program instead of a lambda expression with few lines of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cs typeface="Calibri"/>
              </a:rPr>
              <a:t>In practices we found that in some cases it took 3 hours or more just to calculate Levenshtein between two strings of JavaScript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cs typeface="Calibri"/>
              </a:rPr>
              <a:t>Therefore, the solution was to match functional expressions separately In  a round based fashion before matching the other part of the statements </a:t>
            </a:r>
          </a:p>
          <a:p>
            <a:pPr marL="0" indent="0">
              <a:buFontTx/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2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>
                <a:cs typeface="Calibri"/>
              </a:rPr>
              <a:t>In java we typically write code in a method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However, in JavaScript they can directly be written inside of a file which typically are called script</a:t>
            </a: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  <a:p>
            <a:pPr marL="0" indent="0">
              <a:buFontTx/>
              <a:buNone/>
            </a:pPr>
            <a:r>
              <a:rPr lang="en-US">
                <a:cs typeface="Calibri"/>
              </a:rPr>
              <a:t>There are some problems integrating with refactoring miner because it assumes that statements can only be written inside a Method like java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They were matched in a similar fashion as if they were coming from a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2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In JavaScript Functions or classes can be declared anywhere and we have found it’s common practice to declare functions inside of a function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This is different than refactoring miner which does not consider that method can have other method declaration</a:t>
            </a:r>
          </a:p>
          <a:p>
            <a:pPr marL="171450" indent="-171450">
              <a:buFontTx/>
              <a:buChar char="-"/>
            </a:pPr>
            <a:endParaRPr lang="en-US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Here the topmost function in line 1 contains only two functions but no other statements. 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We matched them recursively and consider them when matching this topmost function.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So, our tool supports potentially unlimited nesting depth which is different from RefactoringMiner which only considers maybe 2-3 level of nesting depth</a:t>
            </a:r>
          </a:p>
          <a:p>
            <a:pPr marL="171450" indent="-171450">
              <a:buFontTx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6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Functions are used as variables in JavaScript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Here handle is a variable and at the same time it’s used as a function. Therefore, this line 1 can be treated as a leaf statement or a function declaration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If assigned to a simple identifier like this, we treated it as a function declaration. </a:t>
            </a: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  <a:p>
            <a:pPr marL="0" indent="0">
              <a:buFontTx/>
              <a:buNone/>
            </a:pPr>
            <a:r>
              <a:rPr lang="en-US">
                <a:cs typeface="Calibri"/>
              </a:rPr>
              <a:t>Note that it also means we get one less statement to match when comparing with the next version.</a:t>
            </a: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Lastly, it might seem like a lambda, however, 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Difference between Java lambda is that lambda variable is an object and the interface’s function needs to be invoked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However, in JS, it invokes directly as shown in line 5</a:t>
            </a: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4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This example shows object expressions which are like java class declaration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In the parser we convert them as Function Declaration / Expression, 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Attributes are modeled as statements. Notice the difference in colon for attribute assignment instead of equal sign</a:t>
            </a:r>
          </a:p>
          <a:p>
            <a:pPr marL="171450" indent="-171450">
              <a:buFontTx/>
              <a:buChar char="-"/>
            </a:pPr>
            <a:endParaRPr lang="en-US" dirty="0">
              <a:cs typeface="Calibri"/>
            </a:endParaRP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2.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As we can see the nesting depth is quite large, for example, the first line is a Function Expression,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 then we have another function expression on line 2,  </a:t>
            </a:r>
            <a:r>
              <a:rPr lang="en-US" dirty="0" err="1">
                <a:cs typeface="Calibri"/>
              </a:rPr>
              <a:t>helper.extend</a:t>
            </a:r>
            <a:r>
              <a:rPr lang="en-US" dirty="0">
                <a:cs typeface="Calibri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lastly this Object as expression is passed as an argument</a:t>
            </a:r>
          </a:p>
          <a:p>
            <a:pPr marL="0" indent="0">
              <a:buFontTx/>
              <a:buNone/>
            </a:pPr>
            <a:endParaRPr lang="en-US" dirty="0">
              <a:cs typeface="Calibri"/>
            </a:endParaRP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3.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cs typeface="Calibri"/>
              </a:rPr>
              <a:t>Here this </a:t>
            </a:r>
            <a:r>
              <a:rPr lang="en-US" dirty="0" err="1">
                <a:cs typeface="Calibri"/>
              </a:rPr>
              <a:t>destroyDatasetMeta</a:t>
            </a:r>
            <a:r>
              <a:rPr lang="en-US" dirty="0">
                <a:cs typeface="Calibri"/>
              </a:rPr>
              <a:t> method of this object expression is extracted which is not reported by </a:t>
            </a:r>
            <a:r>
              <a:rPr lang="en-US" dirty="0" err="1">
                <a:cs typeface="Calibri"/>
              </a:rPr>
              <a:t>RefDiff</a:t>
            </a:r>
            <a:r>
              <a:rPr lang="en-US" dirty="0">
                <a:cs typeface="Calibri"/>
              </a:rPr>
              <a:t> 2.0</a:t>
            </a:r>
          </a:p>
          <a:p>
            <a:pPr marL="0" indent="0">
              <a:buFontTx/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Some of them have limited or partial support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Some of them such as default value in parameter can be used to improve accuracy in function declaration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1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evaluated our tool to find out answers to the 3 research questions on how it performs in detection compared to </a:t>
            </a:r>
            <a:r>
              <a:rPr lang="en-US" dirty="0" err="1"/>
              <a:t>RefDiff</a:t>
            </a:r>
            <a:r>
              <a:rPr lang="en-US" dirty="0"/>
              <a:t> 2.0</a:t>
            </a:r>
          </a:p>
          <a:p>
            <a:endParaRPr lang="en-US" dirty="0"/>
          </a:p>
          <a:p>
            <a:r>
              <a:rPr lang="en-US" dirty="0"/>
              <a:t>How it performs on rename variable refactoring detection and lastly the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0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>
                <a:cs typeface="Calibri"/>
              </a:rPr>
              <a:t>RefDiff</a:t>
            </a:r>
            <a:r>
              <a:rPr lang="en-US" dirty="0">
                <a:cs typeface="Calibri"/>
              </a:rPr>
              <a:t> and JsDiffer commonly supports 11 types of refactorings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We ran our tool on 608 commits from popular opensource </a:t>
            </a:r>
            <a:r>
              <a:rPr lang="en-US" dirty="0" err="1">
                <a:cs typeface="Calibri"/>
              </a:rPr>
              <a:t>javaScript</a:t>
            </a:r>
            <a:r>
              <a:rPr lang="en-US" dirty="0">
                <a:cs typeface="Calibri"/>
              </a:rPr>
              <a:t> project that were also used in the evaluation of </a:t>
            </a:r>
            <a:r>
              <a:rPr lang="en-US" dirty="0" err="1">
                <a:cs typeface="Calibri"/>
              </a:rPr>
              <a:t>RefDiff</a:t>
            </a:r>
            <a:r>
              <a:rPr lang="en-US" dirty="0">
                <a:cs typeface="Calibri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We inspected validated 279 refactoring instances and calculated their precision and recall individually </a:t>
            </a:r>
          </a:p>
          <a:p>
            <a:endParaRPr lang="en-US" dirty="0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Although JsDiffer achieved a slight better precision of 97% on common types it performs poorly on recall which is only 45% and </a:t>
            </a:r>
            <a:r>
              <a:rPr lang="en-US" dirty="0" err="1">
                <a:cs typeface="Calibri"/>
              </a:rPr>
              <a:t>RefDiff</a:t>
            </a:r>
            <a:r>
              <a:rPr lang="en-US" dirty="0">
                <a:cs typeface="Calibri"/>
              </a:rPr>
              <a:t> has precision and recall of 95 and 89% respectively</a:t>
            </a:r>
          </a:p>
          <a:p>
            <a:pPr marL="171450" indent="-171450">
              <a:buFontTx/>
              <a:buChar char="-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 JsDiffer reported 10 unique refactorings not reported by </a:t>
            </a:r>
            <a:r>
              <a:rPr lang="en-US" dirty="0" err="1">
                <a:cs typeface="Calibri"/>
              </a:rPr>
              <a:t>refDiff</a:t>
            </a:r>
            <a:r>
              <a:rPr lang="en-US" dirty="0">
                <a:cs typeface="Calibri"/>
              </a:rPr>
              <a:t> 2.0</a:t>
            </a:r>
          </a:p>
          <a:p>
            <a:pPr marL="171450" indent="-171450">
              <a:buFontTx/>
              <a:buChar char="-"/>
            </a:pPr>
            <a:endParaRPr lang="en-US" dirty="0">
              <a:cs typeface="Calibri"/>
            </a:endParaRPr>
          </a:p>
          <a:p>
            <a:pPr marL="171450" indent="-171450">
              <a:buFontTx/>
              <a:buChar char="-"/>
            </a:pPr>
            <a:endParaRPr lang="en-US" dirty="0">
              <a:cs typeface="Calibri"/>
            </a:endParaRPr>
          </a:p>
          <a:p>
            <a:pPr marL="171450" indent="-171450">
              <a:buFontTx/>
              <a:buChar char="-"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1. </a:t>
            </a:r>
            <a:r>
              <a:rPr lang="en-US" dirty="0" err="1">
                <a:cs typeface="Calibri"/>
              </a:rPr>
              <a:t>JSDiffer</a:t>
            </a:r>
            <a:r>
              <a:rPr lang="en-US" dirty="0">
                <a:cs typeface="Calibri"/>
              </a:rPr>
              <a:t> could not find any EXTRACT_MOVE_FUNCTION or </a:t>
            </a:r>
            <a:r>
              <a:rPr lang="en-US" dirty="0" err="1">
                <a:cs typeface="Calibri"/>
              </a:rPr>
              <a:t>MOVE_RENAME_FUNCTIOn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2. Performed poorly on </a:t>
            </a:r>
            <a:r>
              <a:rPr lang="en-US" dirty="0" err="1">
                <a:cs typeface="Calibri"/>
              </a:rPr>
              <a:t>INLINE_FUNCTIOn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3. Rename class is also poor with it found only 1 third of these refactoring, we inspected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2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Lastly,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additionally validated about 80 more refactorings to calculate precision and recall all refactoring types supported by the tool </a:t>
            </a:r>
          </a:p>
          <a:p>
            <a:r>
              <a:rPr lang="en-US" dirty="0">
                <a:cs typeface="Calibri"/>
              </a:rPr>
              <a:t>. We created an oracle of 341 validated refactorings</a:t>
            </a:r>
          </a:p>
          <a:p>
            <a:pPr marL="171450" indent="-171450">
              <a:buFontTx/>
              <a:buChar char="-"/>
            </a:pPr>
            <a:r>
              <a:rPr lang="en-US" dirty="0">
                <a:cs typeface="Calibri"/>
              </a:rPr>
              <a:t>As you can see JsDiffer performed better in Precision here as well however, it has only half of the recall of </a:t>
            </a:r>
            <a:r>
              <a:rPr lang="en-US" dirty="0" err="1">
                <a:cs typeface="Calibri"/>
              </a:rPr>
              <a:t>RefDiff</a:t>
            </a:r>
            <a:r>
              <a:rPr lang="en-US" dirty="0">
                <a:cs typeface="Calibri"/>
              </a:rPr>
              <a:t> 2.0 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cs typeface="Calibri"/>
              </a:rPr>
              <a:t>RefDiff’s</a:t>
            </a:r>
            <a:r>
              <a:rPr lang="en-US" dirty="0">
                <a:cs typeface="Calibri"/>
              </a:rPr>
              <a:t> precision also dropped here but the recall improved slightly</a:t>
            </a:r>
          </a:p>
          <a:p>
            <a:pPr marL="171450" indent="-171450">
              <a:buFontTx/>
              <a:buChar char="-"/>
            </a:pPr>
            <a:endParaRPr lang="en-US" dirty="0">
              <a:cs typeface="Calibri"/>
            </a:endParaRPr>
          </a:p>
          <a:p>
            <a:pPr marL="0" indent="0">
              <a:buFontTx/>
              <a:buNone/>
            </a:pPr>
            <a:r>
              <a:rPr lang="en-US" dirty="0">
                <a:cs typeface="Calibri"/>
              </a:rPr>
              <a:t>Before ending this slide, We would like to add that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P</a:t>
            </a:r>
            <a:r>
              <a:rPr lang="en-US" sz="1200" dirty="0">
                <a:ea typeface="+mn-lt"/>
                <a:cs typeface="+mn-lt"/>
              </a:rPr>
              <a:t>recision could signify more importance than recall in a refactoring detection tool. Because having a tool with higher precision produces a less noisy result for the end users.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So, what is Refactoring? This basically means any changes in source code to improve its maintainability </a:t>
            </a:r>
          </a:p>
          <a:p>
            <a:r>
              <a:rPr lang="en-US">
                <a:cs typeface="Calibri"/>
              </a:rPr>
              <a:t>- Some common refactorings that we perform on daily basis are renaming a variable, extracting code from a large function to a new function, moving or renaming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validated only rename variable as it's one of the most popular refactorings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4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Reason is that </a:t>
            </a:r>
            <a:r>
              <a:rPr lang="en-US" err="1">
                <a:cs typeface="Calibri"/>
              </a:rPr>
              <a:t>Lavenshtein</a:t>
            </a:r>
            <a:r>
              <a:rPr lang="en-US">
                <a:cs typeface="Calibri"/>
              </a:rPr>
              <a:t> Edit distance calculation is significantly frequent and larger than java counterpart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discuss the reasons behind poor recall of JsDiffer</a:t>
            </a:r>
          </a:p>
          <a:p>
            <a:endParaRPr lang="en-US" dirty="0"/>
          </a:p>
          <a:p>
            <a:r>
              <a:rPr lang="en-US" dirty="0"/>
              <a:t>We inspected a random sample  of 37 refactorings instances which our tool did not report and this pie chart shows the reason. I will focus on the major ones.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single most major reason of 19% missed refactoring is the subexpression matching.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JavaScript programs written in a Functional way which involves using function as a variable. Therefore, a single or leaf statement or expression often contains multiple function declarations. By RefactoringMiner approach it becomes a  huge leaf statement and sometimes the whole program is only a leaf statement. Since our approach cannot go lower than statement level, it has very limited support on matching subexpressions.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. Functions can be declared anywhere in </a:t>
            </a:r>
            <a:r>
              <a:rPr lang="en-US" dirty="0" err="1"/>
              <a:t>JavaSCript</a:t>
            </a:r>
            <a:r>
              <a:rPr lang="en-US" dirty="0"/>
              <a:t>, If we generalize all of these moving outside of parent container category, they make up about 37.84% combined </a:t>
            </a:r>
          </a:p>
          <a:p>
            <a:endParaRPr lang="en-US" dirty="0"/>
          </a:p>
          <a:p>
            <a:r>
              <a:rPr lang="en-US" dirty="0"/>
              <a:t>RefactoringMiner assumes that Functions can only be declared directly inside a class therefore this moving outside of parent container is not supported by RefactoringMiner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9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 am going to discuss some of the limitations</a:t>
            </a:r>
          </a:p>
          <a:p>
            <a:r>
              <a:rPr lang="en-US" dirty="0"/>
              <a:t>-Cannot match invocation with declaration when the Function is extracted outside of the immediate parent container scope</a:t>
            </a:r>
            <a:endParaRPr lang="en-US" dirty="0">
              <a:cs typeface="Calibri"/>
            </a:endParaRPr>
          </a:p>
          <a:p>
            <a:r>
              <a:rPr lang="en-US" dirty="0"/>
              <a:t>Does not process Super sets (e.g. TypeScript)</a:t>
            </a:r>
            <a:endParaRPr lang="en-US" dirty="0">
              <a:cs typeface="Calibri"/>
            </a:endParaRPr>
          </a:p>
          <a:p>
            <a:r>
              <a:rPr lang="en-US" dirty="0"/>
              <a:t>Does not go inside class expressions at this moment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Unique JavaScript features are not supported (default values of parameters, </a:t>
            </a:r>
            <a:r>
              <a:rPr lang="en-US" dirty="0" err="1"/>
              <a:t>Destructuring</a:t>
            </a:r>
            <a:r>
              <a:rPr lang="en-US" dirty="0"/>
              <a:t> Assignment etc.)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r>
              <a:rPr lang="en-US" dirty="0"/>
              <a:t>This is because RefactoringMiner assumes function can only be declared in a Class, Therefore in Java we have some hints where to look for the function. Here it can be anywhere in the nesting depths or another file.</a:t>
            </a:r>
            <a:endParaRPr lang="en-US" dirty="0">
              <a:cs typeface="Calibri"/>
            </a:endParaRPr>
          </a:p>
          <a:p>
            <a:r>
              <a:rPr lang="en-US" dirty="0"/>
              <a:t>While statements are java are small things, and have smaller nesting depth and complexity, the usage of function in creating scope and usage in variable increased the complexity</a:t>
            </a:r>
            <a:endParaRPr lang="en-US" dirty="0">
              <a:cs typeface="Calibri"/>
            </a:endParaRPr>
          </a:p>
          <a:p>
            <a:r>
              <a:rPr lang="en-US" dirty="0"/>
              <a:t>Class expressions were not prevalent on the commits that we analyzed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8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oracle is manually labeled, and human errors might exist</a:t>
            </a:r>
          </a:p>
          <a:p>
            <a:r>
              <a:rPr lang="en-US" dirty="0"/>
              <a:t>during validation</a:t>
            </a:r>
            <a:endParaRPr lang="en-US" dirty="0">
              <a:cs typeface="Calibri"/>
            </a:endParaRPr>
          </a:p>
          <a:p>
            <a:r>
              <a:rPr lang="en-US" dirty="0"/>
              <a:t>To mitigate this threat, we have more than</a:t>
            </a:r>
            <a:endParaRPr lang="en-US" dirty="0">
              <a:cs typeface="Calibri"/>
            </a:endParaRPr>
          </a:p>
          <a:p>
            <a:r>
              <a:rPr lang="en-US" dirty="0"/>
              <a:t>one person to inspect cases in doubt.</a:t>
            </a:r>
            <a:endParaRPr lang="en-US" dirty="0">
              <a:cs typeface="Calibri"/>
            </a:endParaRPr>
          </a:p>
          <a:p>
            <a:r>
              <a:rPr lang="en-US" dirty="0"/>
              <a:t>2. For example we have only one </a:t>
            </a:r>
            <a:r>
              <a:rPr lang="en-US" dirty="0" err="1"/>
              <a:t>MoveClass</a:t>
            </a:r>
            <a:r>
              <a:rPr lang="en-US" dirty="0"/>
              <a:t> refactoring instance </a:t>
            </a:r>
            <a:endParaRPr lang="en-US" dirty="0">
              <a:cs typeface="Calibri"/>
            </a:endParaRPr>
          </a:p>
          <a:p>
            <a:r>
              <a:rPr lang="en-US" dirty="0"/>
              <a:t>Lastly, both tool can miss refactoring making it harder to calculate recall</a:t>
            </a:r>
          </a:p>
          <a:p>
            <a:r>
              <a:rPr lang="en-US" dirty="0"/>
              <a:t>•</a:t>
            </a:r>
            <a:endParaRPr lang="en-US" dirty="0">
              <a:cs typeface="Calibri"/>
            </a:endParaRPr>
          </a:p>
          <a:p>
            <a:r>
              <a:rPr lang="en-US" dirty="0"/>
              <a:t>•Heavily Inspired by RefactoringMiner’s structural matching approach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9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dirty="0"/>
              <a:t>1. Finally,</a:t>
            </a:r>
            <a:r>
              <a:rPr lang="en-US" dirty="0"/>
              <a:t> Based on our experiments, we recommend that JavaScript projects may need a hybrid</a:t>
            </a:r>
            <a:br>
              <a:rPr lang="en-US" dirty="0">
                <a:cs typeface="+mn-lt"/>
              </a:rPr>
            </a:br>
            <a:r>
              <a:rPr lang="en-US" dirty="0"/>
              <a:t> approach that combines both </a:t>
            </a:r>
            <a:r>
              <a:rPr lang="en-US" dirty="0" err="1"/>
              <a:t>RefDiff</a:t>
            </a:r>
            <a:r>
              <a:rPr lang="en-US" dirty="0"/>
              <a:t> and RefactoringMiner approaches, where at first,</a:t>
            </a:r>
            <a:br>
              <a:rPr lang="en-US" dirty="0">
                <a:cs typeface="+mn-lt"/>
              </a:rPr>
            </a:br>
            <a:r>
              <a:rPr lang="en-US" dirty="0"/>
              <a:t> high-level program elements (functions, classes, files) are matched following </a:t>
            </a:r>
            <a:r>
              <a:rPr lang="en-US" dirty="0" err="1"/>
              <a:t>RefDiff’s</a:t>
            </a:r>
            <a:br>
              <a:rPr lang="en-US" dirty="0">
                <a:cs typeface="+mn-lt"/>
              </a:rPr>
            </a:br>
            <a:r>
              <a:rPr lang="en-US" dirty="0"/>
              <a:t> approach, and then RefactoringMiner’s statement mapping approach is applied to detect</a:t>
            </a:r>
            <a:br>
              <a:rPr lang="en-US" dirty="0">
                <a:cs typeface="+mn-lt"/>
              </a:rPr>
            </a:br>
            <a:r>
              <a:rPr lang="en-US" dirty="0"/>
              <a:t> low-level refactorings.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●</a:t>
            </a:r>
            <a:endParaRPr lang="en-US" dirty="0">
              <a:cs typeface="Calibri"/>
            </a:endParaRPr>
          </a:p>
          <a:p>
            <a:pPr>
              <a:buFont typeface="Arial"/>
              <a:buChar char="•"/>
              <a:defRPr/>
            </a:pPr>
            <a:endParaRPr lang="en-US" dirty="0">
              <a:cs typeface="Calibri"/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2.</a:t>
            </a:r>
            <a:r>
              <a:rPr lang="en-US" b="1" dirty="0"/>
              <a:t>Lesson learned: </a:t>
            </a:r>
            <a:r>
              <a:rPr lang="en-US" dirty="0"/>
              <a:t>We can also target other languages that are written Like  Java for example C# With the hybrid approach. R</a:t>
            </a:r>
            <a:r>
              <a:rPr lang="en-US" b="0" i="0" dirty="0">
                <a:effectLst/>
              </a:rPr>
              <a:t>efactoringMiner was designed having the typical Java program structure in mind therefore it is expected to perform better on programs written in similar fashion of Java</a:t>
            </a:r>
            <a:endParaRPr lang="en-US" dirty="0">
              <a:cs typeface="Calibri" panose="020F0502020204030204"/>
            </a:endParaRPr>
          </a:p>
          <a:p>
            <a:pPr>
              <a:defRPr/>
            </a:pPr>
            <a:endParaRPr lang="en-US" dirty="0">
              <a:cs typeface="Calibri" panose="020F0502020204030204"/>
            </a:endParaRPr>
          </a:p>
          <a:p>
            <a:pPr marL="228600" lvl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So why do we need a refactoring detection tool for JavaScript?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Researchers can better Understand software evolution by tracking code elements</a:t>
            </a:r>
            <a:endParaRPr lang="en-US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It can accelerate code review process by pre-matching refactored elements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Moreover, we can auto append refactorings information in </a:t>
            </a:r>
            <a:r>
              <a:rPr lang="en-US" b="1"/>
              <a:t>commit message </a:t>
            </a:r>
            <a:r>
              <a:rPr lang="en-US" b="0"/>
              <a:t>to give heads up to the code reviewer</a:t>
            </a:r>
            <a:r>
              <a:rPr lang="en-US" b="1"/>
              <a:t>.</a:t>
            </a:r>
            <a:endParaRPr lang="en-US" b="1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On the other hand, accuracy of source code </a:t>
            </a:r>
            <a:r>
              <a:rPr lang="en-US" b="1"/>
              <a:t>plagiarism detection tools</a:t>
            </a:r>
            <a:r>
              <a:rPr lang="en-US"/>
              <a:t> can potentially be improved </a:t>
            </a:r>
            <a:endParaRPr lang="en-US" b="1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Lastly, IF some common pattern of refactoring can be extracted, they can </a:t>
            </a:r>
            <a:r>
              <a:rPr lang="en-US" b="1"/>
              <a:t>re-performed in different contexts</a:t>
            </a:r>
            <a:r>
              <a:rPr lang="en-US"/>
              <a:t>* 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0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Now I will talk about existing works on refactorings</a:t>
            </a:r>
          </a:p>
          <a:p>
            <a:r>
              <a:rPr lang="en-US">
                <a:cs typeface="Calibri"/>
              </a:rPr>
              <a:t>- The literature on refactoring is rich</a:t>
            </a:r>
          </a:p>
          <a:p>
            <a:r>
              <a:rPr lang="en-US">
                <a:cs typeface="Calibri"/>
              </a:rPr>
              <a:t>- It’s a well-established growing research topic with over 3000 existing papers</a:t>
            </a:r>
            <a:endParaRPr lang="en-US"/>
          </a:p>
          <a:p>
            <a:r>
              <a:rPr lang="en-US">
                <a:cs typeface="Calibri"/>
              </a:rPr>
              <a:t>- However, We can generalize the detection methodologies into 3 sections</a:t>
            </a:r>
          </a:p>
          <a:p>
            <a:r>
              <a:rPr lang="en-US">
                <a:cs typeface="Calibri"/>
              </a:rPr>
              <a:t>- Some tools found refactoring by searching for keywords related to refactoring in commit message</a:t>
            </a:r>
          </a:p>
          <a:p>
            <a:r>
              <a:rPr lang="en-US">
                <a:cs typeface="Calibri"/>
              </a:rPr>
              <a:t>- Other researchers used the history of applied refactorings in an IDE such as eclipse</a:t>
            </a:r>
          </a:p>
          <a:p>
            <a:r>
              <a:rPr lang="en-US">
                <a:cs typeface="Calibri"/>
              </a:rPr>
              <a:t>- However, all the current state of the arts use Static source code analysis by comparing only the </a:t>
            </a:r>
            <a:r>
              <a:rPr lang="en-US" b="1">
                <a:cs typeface="Calibri"/>
              </a:rPr>
              <a:t>modified, added or removed files </a:t>
            </a:r>
            <a:r>
              <a:rPr lang="en-US">
                <a:cs typeface="Calibri"/>
              </a:rPr>
              <a:t>in a commit.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Now I will briefly discuss 3 state of the art detection tools</a:t>
            </a:r>
          </a:p>
          <a:p>
            <a:r>
              <a:rPr lang="en-US" dirty="0">
                <a:cs typeface="Calibri"/>
              </a:rPr>
              <a:t>- First is Refactoring miner 2.0 which is the only tool capable of detecting refactorings on variable or statement level. For example, rename variable.</a:t>
            </a:r>
          </a:p>
          <a:p>
            <a:r>
              <a:rPr lang="en-US" dirty="0">
                <a:cs typeface="Calibri"/>
              </a:rPr>
              <a:t>- It also has the highest precision close to 100% and at the same time very good recall of 94%</a:t>
            </a:r>
          </a:p>
          <a:p>
            <a:r>
              <a:rPr lang="en-US" dirty="0">
                <a:cs typeface="Calibri"/>
              </a:rPr>
              <a:t>- It structurally matches elements in statement level and can match code that are </a:t>
            </a:r>
            <a:r>
              <a:rPr lang="en-US" dirty="0" err="1">
                <a:cs typeface="Calibri"/>
              </a:rPr>
              <a:t>signicantly</a:t>
            </a:r>
            <a:r>
              <a:rPr lang="en-US" dirty="0">
                <a:cs typeface="Calibri"/>
              </a:rPr>
              <a:t> textually different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Next we have </a:t>
            </a:r>
            <a:r>
              <a:rPr lang="en-US" dirty="0" err="1">
                <a:cs typeface="Calibri"/>
              </a:rPr>
              <a:t>refDiff</a:t>
            </a:r>
            <a:r>
              <a:rPr lang="en-US" dirty="0">
                <a:cs typeface="Calibri"/>
              </a:rPr>
              <a:t> 2.0 which measures the similarity of tokens inside container elements</a:t>
            </a:r>
          </a:p>
          <a:p>
            <a:r>
              <a:rPr lang="en-US" dirty="0">
                <a:cs typeface="Calibri"/>
              </a:rPr>
              <a:t>- It is the first multi language tool and supports java C and only tool that supports JavaScript</a:t>
            </a:r>
          </a:p>
          <a:p>
            <a:r>
              <a:rPr lang="en-US" dirty="0">
                <a:cs typeface="Calibri"/>
              </a:rPr>
              <a:t>- It has a precision and recall of around 90%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The last and newest of them is </a:t>
            </a:r>
            <a:r>
              <a:rPr lang="en-US" dirty="0" err="1">
                <a:cs typeface="Calibri"/>
              </a:rPr>
              <a:t>RefDetect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- It represents programs as a sequence of characters and detection is done by String Alignment Algorithm named FOGSSA</a:t>
            </a:r>
          </a:p>
          <a:p>
            <a:r>
              <a:rPr lang="en-US" dirty="0">
                <a:cs typeface="Calibri"/>
              </a:rPr>
              <a:t>- IT supports Java and C++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Since RefactoringMiner does not support JS, but it's the current state of the art detection tool therefore our goal is to take </a:t>
            </a:r>
            <a:r>
              <a:rPr lang="en-US" dirty="0" err="1">
                <a:cs typeface="Calibri"/>
              </a:rPr>
              <a:t>inspirion</a:t>
            </a:r>
            <a:r>
              <a:rPr lang="en-US" dirty="0">
                <a:cs typeface="Calibri"/>
              </a:rPr>
              <a:t> from this tool and apply it in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8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cs typeface="Calibri"/>
              </a:rPr>
              <a:t>Now I am going to discuss some of the limitations of existing approaches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 Almost all the existing tools are Java Based</a:t>
            </a:r>
          </a:p>
          <a:p>
            <a:r>
              <a:rPr lang="en-US" dirty="0">
                <a:cs typeface="Calibri"/>
              </a:rPr>
              <a:t>- Cannot detecting refactorings lower than container level</a:t>
            </a:r>
            <a:endParaRPr lang="en-US" dirty="0"/>
          </a:p>
          <a:p>
            <a:r>
              <a:rPr lang="en-US" dirty="0">
                <a:cs typeface="Calibri"/>
              </a:rPr>
              <a:t>- They have some sort similarity textual threshold which cannot be applied universally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RefDiff</a:t>
            </a:r>
            <a:r>
              <a:rPr lang="en-US" dirty="0"/>
              <a:t> 2.0 which is the only tool that supports JavaScript preserves . </a:t>
            </a:r>
            <a:endParaRPr lang="en-US" dirty="0">
              <a:cs typeface="Calibri"/>
            </a:endParaRPr>
          </a:p>
          <a:p>
            <a:r>
              <a:rPr lang="en-US" dirty="0"/>
              <a:t>However, it represents containers as bag of tokens and do not have their structural location information, Therefore by DESIGN it cannot detect changes lower than container/ function level.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 the other hand, RefactoringMiner only supports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This leads to the origination of our tool JsDiffer </a:t>
            </a:r>
          </a:p>
          <a:p>
            <a:r>
              <a:rPr lang="en-US">
                <a:cs typeface="Calibri"/>
              </a:rPr>
              <a:t>- which uses similar statement matching algorithm of RefactoringMiner 2.0 to detect variable level refactorings in JavaScript</a:t>
            </a:r>
          </a:p>
          <a:p>
            <a:r>
              <a:rPr lang="en-US">
                <a:cs typeface="Calibri"/>
              </a:rPr>
              <a:t>- JsDiffer archived a precision of 96% and a recall of 44% when studied on an oracle of around 350 JavaScript refactoring instances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64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Our main contributions are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1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Here is a brief overview how our tool works on a high level/</a:t>
            </a:r>
          </a:p>
          <a:p>
            <a:r>
              <a:rPr lang="en-US" dirty="0">
                <a:cs typeface="Calibri"/>
              </a:rPr>
              <a:t>- JsDiffer takes any two programs which can come from commit, file or directories and then model them as composite pattern where </a:t>
            </a:r>
            <a:endParaRPr lang="en-US" dirty="0"/>
          </a:p>
          <a:p>
            <a:r>
              <a:rPr lang="en-US" dirty="0">
                <a:cs typeface="Calibri"/>
              </a:rPr>
              <a:t>- Container elements such as function, class, or file can contain statements or another container </a:t>
            </a:r>
          </a:p>
          <a:p>
            <a:r>
              <a:rPr lang="en-US" dirty="0">
                <a:cs typeface="Calibri"/>
              </a:rPr>
              <a:t>- For each leaf statement we  also preserve all the variables, literals, Method invocation and basically anything that appears in that statement</a:t>
            </a:r>
          </a:p>
          <a:p>
            <a:r>
              <a:rPr lang="en-US" dirty="0">
                <a:cs typeface="Calibri"/>
              </a:rPr>
              <a:t>- Then The diff phase basically matches elements and some of the differences help us identify refactorings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Now I am going to focus on the diff part particularly how the statements are matched 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_mosabb@encs.concordia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nikolaos.tsantalis@concordia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488" y="443997"/>
            <a:ext cx="10937487" cy="2387600"/>
          </a:xfrm>
        </p:spPr>
        <p:txBody>
          <a:bodyPr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JsDiffer: Refactoring Detection in JavaScript</a:t>
            </a:r>
            <a:r>
              <a:rPr lang="en-US" sz="5400">
                <a:ea typeface="+mj-lt"/>
                <a:cs typeface="+mj-lt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187477"/>
            <a:ext cx="3469268" cy="1442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Presented By</a:t>
            </a:r>
            <a:endParaRPr lang="en-US" sz="1400">
              <a:cs typeface="Calibri" panose="020F0502020204030204"/>
            </a:endParaRPr>
          </a:p>
          <a:p>
            <a:r>
              <a:rPr lang="en-US" sz="1400" err="1">
                <a:cs typeface="Calibri"/>
              </a:rPr>
              <a:t>Mosabbir</a:t>
            </a:r>
            <a:r>
              <a:rPr lang="en-US" sz="1400">
                <a:cs typeface="Calibri"/>
              </a:rPr>
              <a:t> Khan </a:t>
            </a:r>
            <a:r>
              <a:rPr lang="en-US" sz="1400" err="1">
                <a:cs typeface="Calibri"/>
              </a:rPr>
              <a:t>Shiblu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  <a:hlinkClick r:id="rId3"/>
              </a:rPr>
              <a:t>k_mosabb@encs.concordia.ca</a:t>
            </a:r>
            <a:br>
              <a:rPr lang="en-US" sz="1400"/>
            </a:br>
            <a:endParaRPr lang="en-US" sz="1400">
              <a:cs typeface="Calibri" panose="020F050202020403020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6E12FB7-14A4-61E7-083D-22066B3B5F1D}"/>
              </a:ext>
            </a:extLst>
          </p:cNvPr>
          <p:cNvSpPr txBox="1">
            <a:spLocks/>
          </p:cNvSpPr>
          <p:nvPr/>
        </p:nvSpPr>
        <p:spPr>
          <a:xfrm>
            <a:off x="7614424" y="4191194"/>
            <a:ext cx="3957730" cy="1432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ea typeface="+mn-lt"/>
                <a:cs typeface="+mn-lt"/>
              </a:rPr>
              <a:t>Supervised By</a:t>
            </a:r>
            <a:endParaRPr lang="en-US" sz="1400">
              <a:cs typeface="Calibri" panose="020F0502020204030204"/>
            </a:endParaRPr>
          </a:p>
          <a:p>
            <a:r>
              <a:rPr lang="en-US" sz="1400">
                <a:ea typeface="+mn-lt"/>
                <a:cs typeface="+mn-lt"/>
              </a:rPr>
              <a:t>Dr. Nikolaos </a:t>
            </a:r>
            <a:r>
              <a:rPr lang="en-US" sz="1400" err="1">
                <a:ea typeface="+mn-lt"/>
                <a:cs typeface="+mn-lt"/>
              </a:rPr>
              <a:t>Tsantalis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>
                <a:ea typeface="+mn-lt"/>
                <a:cs typeface="+mn-lt"/>
                <a:hlinkClick r:id="rId4"/>
              </a:rPr>
              <a:t>nikolaos.tsantalis@concordia.ca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D29F1-48F2-F3B5-B612-391D26D00BCF}"/>
              </a:ext>
            </a:extLst>
          </p:cNvPr>
          <p:cNvSpPr txBox="1"/>
          <p:nvPr/>
        </p:nvSpPr>
        <p:spPr>
          <a:xfrm>
            <a:off x="9010065" y="6134942"/>
            <a:ext cx="18984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Date: 2022-11-03</a:t>
            </a:r>
          </a:p>
        </p:txBody>
      </p:sp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E4EE9797-FB54-3F50-6564-E5FC86AE2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115421"/>
            <a:ext cx="2743200" cy="6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71DA22E-D37E-DFD5-F789-1C3F0D4BD814}"/>
              </a:ext>
            </a:extLst>
          </p:cNvPr>
          <p:cNvSpPr txBox="1"/>
          <p:nvPr/>
        </p:nvSpPr>
        <p:spPr>
          <a:xfrm>
            <a:off x="838200" y="4413151"/>
            <a:ext cx="8055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cs typeface="Calibri"/>
              </a:rPr>
              <a:t> Round Based </a:t>
            </a:r>
            <a:r>
              <a:rPr lang="en-US">
                <a:cs typeface="Calibri"/>
              </a:rPr>
              <a:t>(Similar to RefactoringMiner)</a:t>
            </a:r>
          </a:p>
          <a:p>
            <a:r>
              <a:rPr lang="en-US">
                <a:cs typeface="Calibri"/>
              </a:rPr>
              <a:t> 1.  Textually identical in Same Depth </a:t>
            </a:r>
          </a:p>
          <a:p>
            <a:r>
              <a:rPr lang="en-US">
                <a:cs typeface="Calibri"/>
              </a:rPr>
              <a:t> 2. Textually Identical in different depth</a:t>
            </a:r>
          </a:p>
          <a:p>
            <a:r>
              <a:rPr lang="en-US">
                <a:cs typeface="Calibri"/>
              </a:rPr>
              <a:t> 3. Syntax aware replacement and heuristics to match textually different statement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For multiple matches, best match is taken based on position, textual differences etc.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A7C9C-A4F1-3DB1-E983-76B57CCA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Diffing </a:t>
            </a:r>
            <a:r>
              <a:rPr lang="en-US" b="1">
                <a:ea typeface="+mj-lt"/>
                <a:cs typeface="+mj-lt"/>
              </a:rPr>
              <a:t>Methodology – Statement Matching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0126D-C767-8AE4-CDB5-FCC467CE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2E7D78FC-C9FE-83AD-3AF5-B72F3091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061" y="1735487"/>
            <a:ext cx="10515600" cy="2280492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84F99A-0FB3-195E-1878-E214952AA46C}"/>
              </a:ext>
            </a:extLst>
          </p:cNvPr>
          <p:cNvGrpSpPr/>
          <p:nvPr/>
        </p:nvGrpSpPr>
        <p:grpSpPr>
          <a:xfrm>
            <a:off x="751062" y="1975396"/>
            <a:ext cx="6011876" cy="3015598"/>
            <a:chOff x="892481" y="2193846"/>
            <a:chExt cx="6011876" cy="30155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D9B1A9-6C2D-52F8-3547-87233D162482}"/>
                </a:ext>
              </a:extLst>
            </p:cNvPr>
            <p:cNvSpPr/>
            <p:nvPr/>
          </p:nvSpPr>
          <p:spPr>
            <a:xfrm>
              <a:off x="892481" y="4983975"/>
              <a:ext cx="3974848" cy="2254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40F6154-0BB3-77F1-22B8-8E1A87056A7B}"/>
                </a:ext>
              </a:extLst>
            </p:cNvPr>
            <p:cNvSpPr/>
            <p:nvPr/>
          </p:nvSpPr>
          <p:spPr>
            <a:xfrm>
              <a:off x="4084229" y="2193846"/>
              <a:ext cx="2820128" cy="13533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0AC0C7-703B-6488-E81C-4C35FADA8E71}"/>
              </a:ext>
            </a:extLst>
          </p:cNvPr>
          <p:cNvGrpSpPr/>
          <p:nvPr/>
        </p:nvGrpSpPr>
        <p:grpSpPr>
          <a:xfrm>
            <a:off x="838200" y="2320079"/>
            <a:ext cx="7772400" cy="3213081"/>
            <a:chOff x="979619" y="2262304"/>
            <a:chExt cx="7772400" cy="32130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C5B41C-A4C8-ADCC-8C50-488A60547AEB}"/>
                </a:ext>
              </a:extLst>
            </p:cNvPr>
            <p:cNvSpPr/>
            <p:nvPr/>
          </p:nvSpPr>
          <p:spPr>
            <a:xfrm>
              <a:off x="979619" y="5249916"/>
              <a:ext cx="7772400" cy="2254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34AC780-ACA5-3D4F-3EA1-5759EF6EC767}"/>
                </a:ext>
              </a:extLst>
            </p:cNvPr>
            <p:cNvSpPr/>
            <p:nvPr/>
          </p:nvSpPr>
          <p:spPr>
            <a:xfrm>
              <a:off x="4159459" y="2262304"/>
              <a:ext cx="2744898" cy="18012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AB4411-599A-2191-DD20-E76615276066}"/>
              </a:ext>
            </a:extLst>
          </p:cNvPr>
          <p:cNvGrpSpPr/>
          <p:nvPr/>
        </p:nvGrpSpPr>
        <p:grpSpPr>
          <a:xfrm>
            <a:off x="751062" y="2557396"/>
            <a:ext cx="6057544" cy="2714620"/>
            <a:chOff x="892482" y="2194416"/>
            <a:chExt cx="6057544" cy="271462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2A286D-40E2-0C19-F33C-EDA12D1C88C1}"/>
                </a:ext>
              </a:extLst>
            </p:cNvPr>
            <p:cNvSpPr/>
            <p:nvPr/>
          </p:nvSpPr>
          <p:spPr>
            <a:xfrm>
              <a:off x="892482" y="4683567"/>
              <a:ext cx="3974848" cy="2254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A4903B6-4663-D3D3-DFE6-D504A82AB586}"/>
                </a:ext>
              </a:extLst>
            </p:cNvPr>
            <p:cNvSpPr/>
            <p:nvPr/>
          </p:nvSpPr>
          <p:spPr>
            <a:xfrm rot="20194487">
              <a:off x="5088638" y="2194416"/>
              <a:ext cx="1861388" cy="1561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Problem:  </a:t>
            </a:r>
            <a:r>
              <a:rPr lang="en-US">
                <a:cs typeface="Calibri"/>
              </a:rPr>
              <a:t>Function Expression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Solution: </a:t>
            </a:r>
            <a:r>
              <a:rPr lang="en-US">
                <a:cs typeface="Calibri"/>
              </a:rPr>
              <a:t>First Match FEs in rounds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BE75-1327-010D-1B02-AF75D8176B49}"/>
              </a:ext>
            </a:extLst>
          </p:cNvPr>
          <p:cNvSpPr txBox="1"/>
          <p:nvPr/>
        </p:nvSpPr>
        <p:spPr>
          <a:xfrm>
            <a:off x="838200" y="6475254"/>
            <a:ext cx="4254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Code snippet is from https://www.w3schools.com/js/js_function_closures.asp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62DF03-0DBE-43CF-C8E1-F0CCAA29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1001"/>
            <a:ext cx="10381994" cy="14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Problem:  </a:t>
            </a:r>
            <a:r>
              <a:rPr lang="en-US">
                <a:cs typeface="Calibri"/>
              </a:rPr>
              <a:t>Statements outside of a Function (Script)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Solution: </a:t>
            </a:r>
            <a:r>
              <a:rPr lang="en-US">
                <a:cs typeface="Calibri"/>
              </a:rPr>
              <a:t>Consider the file body as function body</a:t>
            </a:r>
            <a:endParaRPr lang="en-US"/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 sz="1000">
                <a:cs typeface="Calibri"/>
              </a:rPr>
              <a:t>Code snippet from </a:t>
            </a:r>
            <a:r>
              <a:rPr lang="en-US" sz="1000">
                <a:ea typeface="+mn-lt"/>
                <a:cs typeface="+mn-lt"/>
              </a:rPr>
              <a:t>https://github.com/umdjs/umd/blob/master/templates/amdWeb.js</a:t>
            </a: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A27DD6E-5F70-B098-6604-DF284445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4014"/>
            <a:ext cx="9766300" cy="27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Problem: </a:t>
            </a:r>
            <a:r>
              <a:rPr lang="en-US">
                <a:cs typeface="Calibri"/>
              </a:rPr>
              <a:t>Function Declaration Inside Function Declaration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Solution: </a:t>
            </a:r>
            <a:r>
              <a:rPr lang="en-US">
                <a:cs typeface="Calibri"/>
              </a:rPr>
              <a:t>Added an additional step that recursively matches the inner function declarations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A50C0-B3D8-37BE-C42F-94D0745D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16" y="2520124"/>
            <a:ext cx="64770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9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Problem: </a:t>
            </a:r>
            <a:r>
              <a:rPr lang="en-US">
                <a:cs typeface="Calibri"/>
              </a:rPr>
              <a:t>Function as variable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Solution: </a:t>
            </a:r>
            <a:r>
              <a:rPr lang="en-US">
                <a:cs typeface="Calibri"/>
              </a:rPr>
              <a:t> If assigned to a simple variable, we consider it as Declaration otherwise it’s a Function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192D1-F931-233B-528E-936A1BEC4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89" y="2601252"/>
            <a:ext cx="4956660" cy="12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4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1365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5545777"/>
            <a:ext cx="4571772" cy="1175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cs typeface="Calibri"/>
              </a:rPr>
              <a:t>Problem: </a:t>
            </a:r>
            <a:r>
              <a:rPr lang="en-US" sz="1800">
                <a:cs typeface="Calibri"/>
              </a:rPr>
              <a:t>Object Expression</a:t>
            </a:r>
            <a:endParaRPr lang="en-US" sz="1800" b="1">
              <a:cs typeface="Calibri"/>
            </a:endParaRPr>
          </a:p>
          <a:p>
            <a:pPr marL="0" indent="0">
              <a:buNone/>
            </a:pPr>
            <a:r>
              <a:rPr lang="en-US" sz="1800" b="1">
                <a:cs typeface="Calibri"/>
              </a:rPr>
              <a:t>Solution: </a:t>
            </a:r>
            <a:r>
              <a:rPr lang="en-US" sz="1800">
                <a:cs typeface="Calibri"/>
              </a:rPr>
              <a:t> Treat them as Function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542C0-53CC-43C6-D3EF-CDB6CC47F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6" y="1147211"/>
            <a:ext cx="11850719" cy="4180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9B96D-EEE1-A45B-E385-F3FF859B1B92}"/>
              </a:ext>
            </a:extLst>
          </p:cNvPr>
          <p:cNvSpPr txBox="1"/>
          <p:nvPr/>
        </p:nvSpPr>
        <p:spPr>
          <a:xfrm>
            <a:off x="6662057" y="5590269"/>
            <a:ext cx="508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Extract Function </a:t>
            </a:r>
            <a:r>
              <a:rPr lang="en-US" err="1"/>
              <a:t>destroyDatasetMeta</a:t>
            </a:r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278510-464F-2656-CD08-16595FEAC579}"/>
              </a:ext>
            </a:extLst>
          </p:cNvPr>
          <p:cNvGrpSpPr/>
          <p:nvPr/>
        </p:nvGrpSpPr>
        <p:grpSpPr>
          <a:xfrm>
            <a:off x="593766" y="1318160"/>
            <a:ext cx="5140036" cy="3769228"/>
            <a:chOff x="593766" y="1318160"/>
            <a:chExt cx="5140036" cy="37692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AA92FE-6883-A1EB-A1AA-ED31ED79473F}"/>
                </a:ext>
              </a:extLst>
            </p:cNvPr>
            <p:cNvCxnSpPr/>
            <p:nvPr/>
          </p:nvCxnSpPr>
          <p:spPr>
            <a:xfrm>
              <a:off x="2921330" y="1318161"/>
              <a:ext cx="0" cy="79564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5909FD-4C99-D83E-EB97-1E50A5192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66" y="2113808"/>
              <a:ext cx="2327564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4D29FB-83B6-A73F-8ACC-C336C049A42B}"/>
                </a:ext>
              </a:extLst>
            </p:cNvPr>
            <p:cNvCxnSpPr>
              <a:cxnSpLocks/>
            </p:cNvCxnSpPr>
            <p:nvPr/>
          </p:nvCxnSpPr>
          <p:spPr>
            <a:xfrm>
              <a:off x="593766" y="2113808"/>
              <a:ext cx="0" cy="297358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3A60E7-C252-BB1C-80E3-B79D1D3A6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66" y="5087388"/>
              <a:ext cx="514003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FC7B49-8B15-4E90-56A5-B6A006747D0F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02" y="2113808"/>
              <a:ext cx="0" cy="297358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2B4F4D-CCB9-511A-7088-0B1EE54EF9AD}"/>
                </a:ext>
              </a:extLst>
            </p:cNvPr>
            <p:cNvCxnSpPr>
              <a:cxnSpLocks/>
            </p:cNvCxnSpPr>
            <p:nvPr/>
          </p:nvCxnSpPr>
          <p:spPr>
            <a:xfrm>
              <a:off x="4227616" y="1318161"/>
              <a:ext cx="1506186" cy="79564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F8322C-5842-6C00-C29C-DD81BFFB1D44}"/>
                </a:ext>
              </a:extLst>
            </p:cNvPr>
            <p:cNvCxnSpPr>
              <a:cxnSpLocks/>
            </p:cNvCxnSpPr>
            <p:nvPr/>
          </p:nvCxnSpPr>
          <p:spPr>
            <a:xfrm>
              <a:off x="2921330" y="1318160"/>
              <a:ext cx="130628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F813B8-E01F-1C0D-0954-9139EE67C758}"/>
              </a:ext>
            </a:extLst>
          </p:cNvPr>
          <p:cNvGrpSpPr/>
          <p:nvPr/>
        </p:nvGrpSpPr>
        <p:grpSpPr>
          <a:xfrm>
            <a:off x="2446316" y="2322909"/>
            <a:ext cx="5522027" cy="2112756"/>
            <a:chOff x="2446316" y="2322909"/>
            <a:chExt cx="5522027" cy="21127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14C923-45E9-8A06-B30B-973A7AE489C7}"/>
                </a:ext>
              </a:extLst>
            </p:cNvPr>
            <p:cNvSpPr/>
            <p:nvPr/>
          </p:nvSpPr>
          <p:spPr>
            <a:xfrm>
              <a:off x="2446316" y="3800104"/>
              <a:ext cx="2565059" cy="6355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51210DD-16E4-2F06-E2DE-8BF0A064B1B3}"/>
                </a:ext>
              </a:extLst>
            </p:cNvPr>
            <p:cNvCxnSpPr/>
            <p:nvPr/>
          </p:nvCxnSpPr>
          <p:spPr>
            <a:xfrm flipV="1">
              <a:off x="5011375" y="2322909"/>
              <a:ext cx="2956968" cy="14771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/>
              </a:rPr>
              <a:t>Other differences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No Static Types (harder to match signatures) 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Function Variable Invocation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Statement not ending with semicolon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Self Invoking Function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Returned Function Invocation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Default value in parameter</a:t>
            </a:r>
          </a:p>
          <a:p>
            <a:pPr>
              <a:buFontTx/>
              <a:buChar char="-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Inter"/>
              </a:rPr>
              <a:t>Destructuring</a:t>
            </a:r>
            <a:r>
              <a:rPr lang="en-US" b="0" i="0">
                <a:solidFill>
                  <a:srgbClr val="1B1B1B"/>
                </a:solidFill>
                <a:effectLst/>
                <a:latin typeface="Inter"/>
              </a:rPr>
              <a:t> Assignment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36C77-B41A-F727-3F20-FD81D43B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248" y="2448101"/>
            <a:ext cx="3017365" cy="2828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B0E3D5-A604-6206-5272-DC87B034D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593" y="4473846"/>
            <a:ext cx="1252112" cy="316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9D77ED-9452-D45C-BA8E-85E4FBD68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531" y="5455216"/>
            <a:ext cx="4217139" cy="406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2F3A94-EAB2-CE4D-9439-EFF8D59BA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005" y="3980134"/>
            <a:ext cx="38385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840A2-64F8-74FB-84CB-23EA8CD20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201" y="5019836"/>
            <a:ext cx="40195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2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11BE-94B0-AE78-F416-B108D96D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Evaluation – Research Questions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6029-4F25-A279-9CBE-DC410689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C8008-E7CF-A941-9A79-C47DEC75118F}"/>
              </a:ext>
            </a:extLst>
          </p:cNvPr>
          <p:cNvSpPr txBox="1"/>
          <p:nvPr/>
        </p:nvSpPr>
        <p:spPr>
          <a:xfrm>
            <a:off x="986118" y="1828800"/>
            <a:ext cx="1025562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RQ1: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What is the </a:t>
            </a: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accuracy 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of JsDiffer in refactoring detection and how does it </a:t>
            </a: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compare</a:t>
            </a:r>
            <a:br>
              <a:rPr lang="en-US">
                <a:latin typeface="Lato"/>
                <a:ea typeface="Lato"/>
                <a:cs typeface="Lato"/>
              </a:rPr>
            </a:b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to that of </a:t>
            </a:r>
            <a:r>
              <a:rPr lang="en-US" err="1">
                <a:solidFill>
                  <a:srgbClr val="5D6879"/>
                </a:solidFill>
                <a:latin typeface="Arial"/>
                <a:cs typeface="Arial"/>
              </a:rPr>
              <a:t>RefDiff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2.0?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>
                <a:latin typeface="Lato"/>
                <a:ea typeface="Lato"/>
                <a:cs typeface="Lato"/>
              </a:rPr>
            </a:b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RQ2: 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What is the </a:t>
            </a: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accuracy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of JsDiffer in </a:t>
            </a: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variable-related refactoring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detection?</a:t>
            </a:r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br>
              <a:rPr lang="en-US">
                <a:latin typeface="Lato"/>
                <a:ea typeface="Lato"/>
                <a:cs typeface="Lato"/>
              </a:rPr>
            </a:b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RQ3: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How does the </a:t>
            </a: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execution time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of JsDiffer compare to that of </a:t>
            </a:r>
            <a:r>
              <a:rPr lang="en-US" err="1">
                <a:solidFill>
                  <a:srgbClr val="5D6879"/>
                </a:solidFill>
                <a:latin typeface="Arial"/>
                <a:cs typeface="Arial"/>
              </a:rPr>
              <a:t>RefDiff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2.0?</a:t>
            </a:r>
            <a:endParaRPr lang="en-US">
              <a:latin typeface="Lato"/>
              <a:ea typeface="Lato"/>
              <a:cs typeface="Lato"/>
            </a:endParaRPr>
          </a:p>
          <a:p>
            <a:endParaRPr lang="en-US">
              <a:solidFill>
                <a:srgbClr val="5D6879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B3839-FD80-EAC4-EA87-81F931C7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77F8-70EE-D47A-E25F-70259CB0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9700" cy="690563"/>
          </a:xfrm>
        </p:spPr>
        <p:txBody>
          <a:bodyPr/>
          <a:lstStyle/>
          <a:p>
            <a:r>
              <a:rPr lang="en-US" sz="3200" b="1">
                <a:cs typeface="Calibri Light"/>
              </a:rPr>
              <a:t>RQ1: Comparison with </a:t>
            </a:r>
            <a:r>
              <a:rPr lang="en-US" sz="3200" b="1" err="1">
                <a:cs typeface="Calibri Light"/>
              </a:rPr>
              <a:t>RefDiff</a:t>
            </a:r>
            <a:r>
              <a:rPr lang="en-US" sz="3200" b="1">
                <a:cs typeface="Calibri Light"/>
              </a:rPr>
              <a:t> 2.0  - By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5F3CA-BE43-421F-D2F7-F9960903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034C107-A492-B082-4156-661D3A78C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55746"/>
              </p:ext>
            </p:extLst>
          </p:nvPr>
        </p:nvGraphicFramePr>
        <p:xfrm>
          <a:off x="970280" y="1293876"/>
          <a:ext cx="10035743" cy="4288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17992751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166591755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3336469877"/>
                    </a:ext>
                  </a:extLst>
                </a:gridCol>
                <a:gridCol w="1340510">
                  <a:extLst>
                    <a:ext uri="{9D8B030D-6E8A-4147-A177-3AD203B41FA5}">
                      <a16:colId xmlns:a16="http://schemas.microsoft.com/office/drawing/2014/main" val="3049817658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176232557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19090744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2776498230"/>
                    </a:ext>
                  </a:extLst>
                </a:gridCol>
              </a:tblGrid>
              <a:tr h="298450">
                <a:tc rowSpan="2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1" err="1"/>
                        <a:t>RefactoringType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#Validated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 </a:t>
                      </a:r>
                      <a:r>
                        <a:rPr lang="en-US" sz="1400" b="1"/>
                        <a:t>Precision</a:t>
                      </a:r>
                      <a:endParaRPr lang="en-US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u="none" strike="noStrike" noProof="0"/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07962"/>
                  </a:ext>
                </a:extLst>
              </a:tr>
              <a:tr h="298450"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err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JsDiffer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RefDiff2.0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JsDiffer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RefDiff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 2.0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12301"/>
                  </a:ext>
                </a:extLst>
              </a:tr>
              <a:tr h="32566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EXTRACT_FUNCTION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90048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EXTRACT_MOVE_FUNCTION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91036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INLINE_FUNCTION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05439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MOVE_CLASS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8610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MOVE_FILE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82341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MOVE_FUNCTION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81828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MOVE_RENAME_FILE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29865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MOVE_RENAME_FUNCTION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1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RENAME_CLASS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23801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RENAME_FILE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38218"/>
                  </a:ext>
                </a:extLst>
              </a:tr>
              <a:tr h="1841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RENAME_FUNCTION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09476"/>
                  </a:ext>
                </a:extLst>
              </a:tr>
              <a:tr h="184149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8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A934-CE71-CC72-6650-0BFB75E6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RQ1: Comparison with </a:t>
            </a:r>
            <a:r>
              <a:rPr lang="en-US" b="1" err="1">
                <a:ea typeface="+mj-lt"/>
                <a:cs typeface="+mj-lt"/>
              </a:rPr>
              <a:t>RefDiff</a:t>
            </a:r>
            <a:r>
              <a:rPr lang="en-US" b="1">
                <a:ea typeface="+mj-lt"/>
                <a:cs typeface="+mj-lt"/>
              </a:rPr>
              <a:t> 2.0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BDC26-558D-4006-A387-BC3825E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6C55E9A-A400-B524-F5D1-6071F7A2E87E}"/>
              </a:ext>
            </a:extLst>
          </p:cNvPr>
          <p:cNvSpPr txBox="1"/>
          <p:nvPr/>
        </p:nvSpPr>
        <p:spPr>
          <a:xfrm>
            <a:off x="2495549" y="5368089"/>
            <a:ext cx="72009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Precision and Recall on 341 validated </a:t>
            </a:r>
            <a:r>
              <a:rPr lang="en-US" err="1">
                <a:cs typeface="Calibri"/>
              </a:rPr>
              <a:t>refactorings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9888A0D-EBED-8D09-7930-AF7A8E95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51497"/>
              </p:ext>
            </p:extLst>
          </p:nvPr>
        </p:nvGraphicFramePr>
        <p:xfrm>
          <a:off x="2283923" y="2804319"/>
          <a:ext cx="762415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9619">
                  <a:extLst>
                    <a:ext uri="{9D8B030D-6E8A-4147-A177-3AD203B41FA5}">
                      <a16:colId xmlns:a16="http://schemas.microsoft.com/office/drawing/2014/main" val="216659175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049817658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176232557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19090744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2776498230"/>
                    </a:ext>
                  </a:extLst>
                </a:gridCol>
              </a:tblGrid>
              <a:tr h="279596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/>
                        <a:t>Tool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 </a:t>
                      </a:r>
                      <a:r>
                        <a:rPr lang="en-US" sz="1400" b="1"/>
                        <a:t>Precision</a:t>
                      </a:r>
                      <a:endParaRPr lang="en-US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u="none" strike="noStrike" noProof="0"/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07962"/>
                  </a:ext>
                </a:extLst>
              </a:tr>
              <a:tr h="279596">
                <a:tc vMerge="1">
                  <a:txBody>
                    <a:bodyPr/>
                    <a:lstStyle/>
                    <a:p>
                      <a:endParaRPr lang="en-US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Overall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Common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Overall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Common Types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12301"/>
                  </a:ext>
                </a:extLst>
              </a:tr>
              <a:tr h="2795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JsDiffer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90048"/>
                  </a:ext>
                </a:extLst>
              </a:tr>
              <a:tr h="2795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RefDiff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9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8472-8B27-9030-47B4-4F1EA355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Introduction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B6DF-D261-F2E9-7692-FFCA9869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1">
                <a:cs typeface="Calibri"/>
              </a:rPr>
              <a:t>Refactoring: </a:t>
            </a:r>
            <a:endParaRPr lang="en-US"/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Any changes</a:t>
            </a:r>
            <a:r>
              <a:rPr lang="en-US">
                <a:cs typeface="Calibri"/>
              </a:rPr>
              <a:t> in source code that improves its </a:t>
            </a:r>
            <a:r>
              <a:rPr lang="en-US" b="1">
                <a:cs typeface="Calibri"/>
              </a:rPr>
              <a:t>understandability </a:t>
            </a:r>
            <a:r>
              <a:rPr lang="en-US">
                <a:cs typeface="Calibri"/>
              </a:rPr>
              <a:t>or </a:t>
            </a:r>
            <a:r>
              <a:rPr lang="en-US" b="1">
                <a:cs typeface="Calibri"/>
              </a:rPr>
              <a:t>maintainability.</a:t>
            </a:r>
            <a:endParaRPr lang="en-US">
              <a:cs typeface="Calibri"/>
            </a:endParaRPr>
          </a:p>
          <a:p>
            <a:pPr marL="0" indent="0" algn="just">
              <a:buNone/>
            </a:pPr>
            <a:endParaRPr lang="en-US" b="1">
              <a:cs typeface="Calibri"/>
            </a:endParaRPr>
          </a:p>
          <a:p>
            <a:pPr marL="0" indent="0" algn="just">
              <a:buNone/>
            </a:pPr>
            <a:r>
              <a:rPr lang="en-US" b="1">
                <a:cs typeface="Calibri"/>
              </a:rPr>
              <a:t>Example:</a:t>
            </a:r>
          </a:p>
          <a:p>
            <a:pPr marL="0" indent="0" algn="just">
              <a:buNone/>
            </a:pPr>
            <a:r>
              <a:rPr lang="en-US">
                <a:cs typeface="Calibri"/>
              </a:rPr>
              <a:t>- Renaming a Variable.</a:t>
            </a:r>
          </a:p>
          <a:p>
            <a:pPr marL="0" indent="0" algn="just">
              <a:buNone/>
            </a:pPr>
            <a:r>
              <a:rPr lang="en-US">
                <a:cs typeface="Calibri"/>
              </a:rPr>
              <a:t>- Extracting some code from one Function to a new Function.</a:t>
            </a:r>
          </a:p>
          <a:p>
            <a:pPr marL="0" indent="0" algn="just">
              <a:buNone/>
            </a:pPr>
            <a:r>
              <a:rPr lang="en-US">
                <a:cs typeface="Calibri"/>
              </a:rPr>
              <a:t>- Moving a Function to another File.</a:t>
            </a:r>
          </a:p>
          <a:p>
            <a:pPr marL="0" indent="0" algn="just">
              <a:buNone/>
            </a:pPr>
            <a:endParaRPr lang="en-US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9AD09-05AB-F3DD-AC8D-586D1E6E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1"/>
    </mc:Choice>
    <mc:Fallback xmlns="">
      <p:transition spd="slow" advTm="17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A14A-753D-80A1-F5A0-66744E08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RQ2: Accuracy on Rename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EC5A-D409-EDB9-A9E1-EA3F666B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From </a:t>
            </a:r>
            <a:r>
              <a:rPr lang="en-US" b="1">
                <a:ea typeface="+mn-lt"/>
                <a:cs typeface="+mn-lt"/>
              </a:rPr>
              <a:t>608</a:t>
            </a:r>
            <a:r>
              <a:rPr lang="en-US">
                <a:ea typeface="+mn-lt"/>
                <a:cs typeface="+mn-lt"/>
              </a:rPr>
              <a:t> commits, JsDiffer reported </a:t>
            </a:r>
            <a:r>
              <a:rPr lang="en-US" b="1">
                <a:ea typeface="+mn-lt"/>
                <a:cs typeface="+mn-lt"/>
              </a:rPr>
              <a:t>355</a:t>
            </a:r>
            <a:r>
              <a:rPr lang="en-US">
                <a:ea typeface="+mn-lt"/>
                <a:cs typeface="+mn-lt"/>
              </a:rPr>
              <a:t> Rename Variable Refactorings</a:t>
            </a:r>
          </a:p>
          <a:p>
            <a:r>
              <a:rPr lang="en-US">
                <a:ea typeface="+mn-lt"/>
                <a:cs typeface="+mn-lt"/>
              </a:rPr>
              <a:t>Validated 73 </a:t>
            </a:r>
            <a:r>
              <a:rPr lang="en-US" b="1">
                <a:ea typeface="+mn-lt"/>
                <a:cs typeface="+mn-lt"/>
              </a:rPr>
              <a:t>random instances </a:t>
            </a:r>
            <a:r>
              <a:rPr lang="en-US">
                <a:ea typeface="+mn-lt"/>
                <a:cs typeface="+mn-lt"/>
              </a:rPr>
              <a:t>and calculated precision at </a:t>
            </a:r>
            <a:r>
              <a:rPr lang="en-US" b="1">
                <a:ea typeface="+mn-lt"/>
                <a:cs typeface="+mn-lt"/>
              </a:rPr>
              <a:t>88%</a:t>
            </a:r>
          </a:p>
          <a:p>
            <a:r>
              <a:rPr lang="en-US">
                <a:ea typeface="+mn-lt"/>
                <a:cs typeface="+mn-lt"/>
              </a:rPr>
              <a:t>Only one </a:t>
            </a:r>
            <a:r>
              <a:rPr lang="en-US" b="1">
                <a:ea typeface="+mn-lt"/>
                <a:cs typeface="+mn-lt"/>
              </a:rPr>
              <a:t>Change Variable Kind refactoring</a:t>
            </a:r>
            <a:r>
              <a:rPr lang="en-US">
                <a:ea typeface="+mn-lt"/>
                <a:cs typeface="+mn-lt"/>
              </a:rPr>
              <a:t> was reported which was correct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A47AD78-0ED4-41E0-1F96-39A2420F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4321283"/>
            <a:ext cx="5229225" cy="14253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72CC2-BA7C-3A7A-708A-9EE5281C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AB51-7237-3D16-F56F-2AA8650C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RQ3: Performance</a:t>
            </a:r>
            <a:endParaRPr lang="en-US">
              <a:cs typeface="Calibri Light" panose="020F03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EE18551-76EF-4B05-7A58-B6F5E7F0C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187" y="1591469"/>
            <a:ext cx="7134225" cy="2971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27F06-3319-D895-E719-6C74AD949416}"/>
              </a:ext>
            </a:extLst>
          </p:cNvPr>
          <p:cNvSpPr txBox="1"/>
          <p:nvPr/>
        </p:nvSpPr>
        <p:spPr>
          <a:xfrm>
            <a:off x="2362199" y="5734050"/>
            <a:ext cx="5257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2.0 performed significantly better than JsDiffer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E288F7-F89C-AA2A-0784-9C72D2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52026-3B3B-8AAC-EA80-5A49EAFC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70E9B68-7676-94FF-0CD5-9E049D3E6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711792"/>
              </p:ext>
            </p:extLst>
          </p:nvPr>
        </p:nvGraphicFramePr>
        <p:xfrm>
          <a:off x="-119271" y="-18865"/>
          <a:ext cx="12311271" cy="6895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01BD6-C739-6908-4B80-5E40D5D1880F}"/>
              </a:ext>
            </a:extLst>
          </p:cNvPr>
          <p:cNvCxnSpPr/>
          <p:nvPr/>
        </p:nvCxnSpPr>
        <p:spPr>
          <a:xfrm>
            <a:off x="6990837" y="1070901"/>
            <a:ext cx="33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2C1091-CAB9-C638-7943-E34CF93DD9B6}"/>
              </a:ext>
            </a:extLst>
          </p:cNvPr>
          <p:cNvCxnSpPr/>
          <p:nvPr/>
        </p:nvCxnSpPr>
        <p:spPr>
          <a:xfrm>
            <a:off x="6990837" y="666080"/>
            <a:ext cx="33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701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8BE7-F38E-01AD-FC38-CF30273E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ABDE-421D-2476-B1A6-97714B03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Function outside of parent container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Super sets (e.g. TypeScript)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Class expressions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Default values of parameters, </a:t>
            </a:r>
            <a:r>
              <a:rPr lang="en-US" err="1">
                <a:ea typeface="+mn-lt"/>
                <a:cs typeface="+mn-lt"/>
              </a:rPr>
              <a:t>Destructuring</a:t>
            </a:r>
            <a:r>
              <a:rPr lang="en-US">
                <a:ea typeface="+mn-lt"/>
                <a:cs typeface="+mn-lt"/>
              </a:rPr>
              <a:t> Assignment etc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AB6F0-EED3-9D8A-6869-09E900E2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4C28-77A6-CAEE-995A-59EC5D05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Threats to Validity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13E1-6E94-50F4-E015-10B426895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1. External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- Small project sample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- Small sample </a:t>
            </a:r>
            <a:r>
              <a:rPr lang="en-US" sz="2000">
                <a:ea typeface="+mn-lt"/>
                <a:cs typeface="+mn-lt"/>
              </a:rPr>
              <a:t>for calculating Precision and Recall, especially for individual refactoring types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- Both tool can miss </a:t>
            </a:r>
            <a:r>
              <a:rPr lang="en-US" sz="2000" err="1">
                <a:ea typeface="+mn-lt"/>
                <a:cs typeface="+mn-lt"/>
              </a:rPr>
              <a:t>refactorings</a:t>
            </a:r>
            <a:endParaRPr lang="en-US" err="1">
              <a:ea typeface="+mn-lt"/>
              <a:cs typeface="+mn-lt"/>
            </a:endParaRPr>
          </a:p>
          <a:p>
            <a:pPr>
              <a:buNone/>
            </a:pP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2. Internal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- Biased Oracle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- One Refactoring was reported as multiple or vice versa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6ACF-6011-DDB4-03EE-B201FA9E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6F15-3C20-D3D0-6650-894D7802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Conclusion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DD9D-1359-E2F9-2B37-205D36C3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 Recommend Hybrid approach utilizing </a:t>
            </a:r>
            <a:r>
              <a:rPr lang="en-US" sz="2000" err="1">
                <a:ea typeface="+mn-lt"/>
                <a:cs typeface="+mn-lt"/>
              </a:rPr>
              <a:t>RefDiff’s</a:t>
            </a:r>
            <a:r>
              <a:rPr lang="en-US" sz="2000">
                <a:ea typeface="+mn-lt"/>
                <a:cs typeface="+mn-lt"/>
              </a:rPr>
              <a:t> container matching and Refactoring Miner’s statement matching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 Our approach can be targeted to support other languages written similarity as Java such as C#.</a:t>
            </a:r>
            <a:endParaRPr lang="en-US">
              <a:cs typeface="Calibri" panose="020F0502020204030204"/>
            </a:endParaRPr>
          </a:p>
          <a:p>
            <a:endParaRPr lang="en-US" sz="200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6875-B462-6085-7614-96F4F40F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7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32C2-D3AD-0352-21BB-BB8F7326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4A62-42C2-E7B2-586B-A8097F42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31319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000">
                <a:cs typeface="Calibri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4EF37-CA16-BCB8-3B71-9AEDE0F6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CF0B-0D61-0054-8B68-6C0B7D83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Motivation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D961-4909-DD84-016F-C37D1B33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35138" cy="29445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Understand software evolution.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Merge conflicts resolving.</a:t>
            </a:r>
          </a:p>
          <a:p>
            <a:r>
              <a:rPr lang="en-US">
                <a:cs typeface="Calibri"/>
              </a:rPr>
              <a:t>Automatic</a:t>
            </a:r>
            <a:r>
              <a:rPr lang="en-US" b="1">
                <a:cs typeface="Calibri"/>
              </a:rPr>
              <a:t> </a:t>
            </a:r>
            <a:r>
              <a:rPr lang="en-US">
                <a:cs typeface="Calibri"/>
              </a:rPr>
              <a:t>commit message.</a:t>
            </a:r>
          </a:p>
          <a:p>
            <a:r>
              <a:rPr lang="en-US">
                <a:cs typeface="Calibri"/>
              </a:rPr>
              <a:t>Enhance </a:t>
            </a:r>
            <a:r>
              <a:rPr lang="en-US">
                <a:ea typeface="+mn-lt"/>
                <a:cs typeface="+mn-lt"/>
              </a:rPr>
              <a:t>plagiarism detection</a:t>
            </a:r>
            <a:r>
              <a:rPr lang="en-US">
                <a:cs typeface="Calibri"/>
              </a:rPr>
              <a:t> tools.</a:t>
            </a:r>
          </a:p>
          <a:p>
            <a:r>
              <a:rPr lang="en-US">
                <a:cs typeface="Calibri"/>
              </a:rPr>
              <a:t>Re-perform changes in</a:t>
            </a:r>
            <a:r>
              <a:rPr lang="en-US">
                <a:ea typeface="+mn-lt"/>
                <a:cs typeface="+mn-lt"/>
              </a:rPr>
              <a:t> different contexts*.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33D25-3A42-10E0-2705-7FAA20778433}"/>
              </a:ext>
            </a:extLst>
          </p:cNvPr>
          <p:cNvSpPr txBox="1"/>
          <p:nvPr/>
        </p:nvSpPr>
        <p:spPr>
          <a:xfrm>
            <a:off x="1953845" y="5255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27D09-8125-221E-44D7-1344233B8C20}"/>
              </a:ext>
            </a:extLst>
          </p:cNvPr>
          <p:cNvSpPr txBox="1"/>
          <p:nvPr/>
        </p:nvSpPr>
        <p:spPr>
          <a:xfrm>
            <a:off x="885092" y="6062785"/>
            <a:ext cx="10490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* Quinten David </a:t>
            </a:r>
            <a:r>
              <a:rPr lang="en-US" sz="1100" err="1"/>
              <a:t>Soetens</a:t>
            </a:r>
            <a:r>
              <a:rPr lang="en-US" sz="1100"/>
              <a:t>, Romain </a:t>
            </a:r>
            <a:r>
              <a:rPr lang="en-US" sz="1100" err="1"/>
              <a:t>Robbes</a:t>
            </a:r>
            <a:r>
              <a:rPr lang="en-US" sz="1100"/>
              <a:t>, and Serge Demeyer. Changes as first-class citizens: A research perspective on modern software tooling. 2017.</a:t>
            </a:r>
            <a:endParaRPr lang="en-US" sz="1100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7DB6-AF21-0538-FF5B-E2E3C02B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5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731B-B556-79B4-AF13-E756B1DC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Background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55D7-DFA2-4284-B024-B2B725A7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5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Over 3,000 papers on refactoring topics*</a:t>
            </a:r>
          </a:p>
          <a:p>
            <a:pPr marL="0" indent="0">
              <a:buNone/>
            </a:pPr>
            <a:r>
              <a:rPr lang="en-US" sz="2200" b="1">
                <a:cs typeface="Calibri"/>
              </a:rPr>
              <a:t>Detection Methodologies</a:t>
            </a:r>
          </a:p>
          <a:p>
            <a:pPr marL="342900" indent="-342900"/>
            <a:r>
              <a:rPr lang="en-US" sz="2200">
                <a:cs typeface="Calibri"/>
              </a:rPr>
              <a:t>Meta Data (e.g., searching for "refactor" in commit message**)</a:t>
            </a:r>
          </a:p>
          <a:p>
            <a:pPr marL="342900" indent="-342900"/>
            <a:r>
              <a:rPr lang="en-US" sz="2200">
                <a:cs typeface="Calibri"/>
              </a:rPr>
              <a:t>IDE Activity Tracking (e.g., Analyzing the usage of Refactoring Commands in Eclipse IDE***)</a:t>
            </a:r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Modern Tools use </a:t>
            </a:r>
            <a:r>
              <a:rPr lang="en-US" sz="2200" b="1">
                <a:ea typeface="+mn-lt"/>
                <a:cs typeface="+mn-lt"/>
              </a:rPr>
              <a:t>Static</a:t>
            </a:r>
            <a:r>
              <a:rPr lang="en-US" sz="2200" b="1">
                <a:cs typeface="Calibri"/>
              </a:rPr>
              <a:t> Source Code Analysis </a:t>
            </a:r>
            <a:r>
              <a:rPr lang="en-US" sz="2200">
                <a:cs typeface="Calibri"/>
              </a:rPr>
              <a:t>by taking the </a:t>
            </a:r>
            <a:r>
              <a:rPr lang="en-US" sz="2200" b="1">
                <a:cs typeface="Calibri"/>
              </a:rPr>
              <a:t>changed files</a:t>
            </a:r>
            <a:r>
              <a:rPr lang="en-US" sz="2200">
                <a:cs typeface="Calibri"/>
              </a:rPr>
              <a:t> of a </a:t>
            </a:r>
            <a:r>
              <a:rPr lang="en-US" sz="2200" b="1">
                <a:cs typeface="Calibri"/>
              </a:rPr>
              <a:t>commit</a:t>
            </a:r>
            <a:r>
              <a:rPr lang="en-US" sz="2200">
                <a:cs typeface="Calibri"/>
              </a:rPr>
              <a:t>.</a:t>
            </a:r>
          </a:p>
          <a:p>
            <a:pPr lvl="1"/>
            <a:endParaRPr lang="en-US" sz="2200">
              <a:cs typeface="Calibri"/>
            </a:endParaRPr>
          </a:p>
          <a:p>
            <a:pPr lvl="1"/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835D-458E-9BEA-5B2C-8730B3050259}"/>
              </a:ext>
            </a:extLst>
          </p:cNvPr>
          <p:cNvSpPr txBox="1"/>
          <p:nvPr/>
        </p:nvSpPr>
        <p:spPr>
          <a:xfrm>
            <a:off x="840153" y="5509846"/>
            <a:ext cx="108911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* Chaima Abid, Vahid Alizadeh, Marouane </a:t>
            </a:r>
            <a:r>
              <a:rPr lang="en-US" sz="1200" err="1">
                <a:latin typeface="Calibri"/>
              </a:rPr>
              <a:t>Kessentini</a:t>
            </a:r>
            <a:r>
              <a:rPr lang="en-US" sz="1200">
                <a:latin typeface="Calibri"/>
              </a:rPr>
              <a:t>, Thiago do Nascimento Ferreira, and Danny Dig. 30 years of software refactoring research: a systematic literature review. 2020.</a:t>
            </a:r>
          </a:p>
          <a:p>
            <a:r>
              <a:rPr lang="en-US" sz="1200">
                <a:ea typeface="+mn-lt"/>
                <a:cs typeface="+mn-lt"/>
              </a:rPr>
              <a:t>** Jacek Ratzinger, Thomas Sigmund, and Harald C Gall. On the relation of </a:t>
            </a:r>
            <a:r>
              <a:rPr lang="en-US" sz="1200" err="1">
                <a:ea typeface="+mn-lt"/>
                <a:cs typeface="+mn-lt"/>
              </a:rPr>
              <a:t>refactorings</a:t>
            </a:r>
            <a:r>
              <a:rPr lang="en-US" sz="1200">
                <a:ea typeface="+mn-lt"/>
                <a:cs typeface="+mn-lt"/>
              </a:rPr>
              <a:t> and software defect prediction. 2008.</a:t>
            </a:r>
            <a:endParaRPr lang="en-US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*** Emerson Murphy-Hill, Chris Parnin, and Andrew P. Black. How we refactor, and how we know it. IEEE Transactions on Software Engineering, 38(1):5–18, 2012.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3BFBB-B919-8160-87E7-A12DA2F2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85"/>
    </mc:Choice>
    <mc:Fallback xmlns="">
      <p:transition spd="slow" advTm="342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7504-34E7-F413-121A-312058C6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Modern Refactoring Detection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F3AC-3635-BF9C-AD1B-CF982920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8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cs typeface="Calibri"/>
              </a:rPr>
              <a:t>RefactoringMiner 2.0*</a:t>
            </a:r>
          </a:p>
          <a:p>
            <a:pPr lvl="1"/>
            <a:r>
              <a:rPr lang="en-US" sz="1400">
                <a:cs typeface="Calibri"/>
              </a:rPr>
              <a:t>Matches statements that could be texturally different</a:t>
            </a:r>
          </a:p>
          <a:p>
            <a:pPr lvl="1"/>
            <a:r>
              <a:rPr lang="en-US" sz="1400">
                <a:cs typeface="Calibri"/>
              </a:rPr>
              <a:t>Supports </a:t>
            </a:r>
            <a:r>
              <a:rPr lang="en-US" sz="1400" i="1">
                <a:cs typeface="Calibri"/>
              </a:rPr>
              <a:t>Java</a:t>
            </a:r>
            <a:endParaRPr lang="en-US" sz="1400">
              <a:cs typeface="Calibri"/>
            </a:endParaRPr>
          </a:p>
          <a:p>
            <a:pPr lvl="1"/>
            <a:r>
              <a:rPr lang="en-US" sz="1400">
                <a:cs typeface="Calibri"/>
              </a:rPr>
              <a:t>Current state of the Art</a:t>
            </a:r>
          </a:p>
          <a:p>
            <a:pPr lvl="1"/>
            <a:r>
              <a:rPr lang="en-US" sz="1400">
                <a:cs typeface="Calibri"/>
              </a:rPr>
              <a:t>Precision </a:t>
            </a:r>
            <a:r>
              <a:rPr lang="en-US" sz="1400">
                <a:ea typeface="+mn-lt"/>
                <a:cs typeface="+mn-lt"/>
              </a:rPr>
              <a:t>99.6% </a:t>
            </a:r>
            <a:r>
              <a:rPr lang="en-US" sz="1400">
                <a:cs typeface="Calibri"/>
              </a:rPr>
              <a:t>and Recall </a:t>
            </a:r>
            <a:r>
              <a:rPr lang="en-US" sz="1400">
                <a:ea typeface="+mn-lt"/>
                <a:cs typeface="+mn-lt"/>
              </a:rPr>
              <a:t>94%</a:t>
            </a:r>
          </a:p>
          <a:p>
            <a:pPr lvl="1"/>
            <a:endParaRPr lang="en-US" sz="1400">
              <a:cs typeface="Calibri"/>
            </a:endParaRPr>
          </a:p>
          <a:p>
            <a:r>
              <a:rPr lang="en-US" sz="1400" b="1" err="1">
                <a:cs typeface="Calibri"/>
              </a:rPr>
              <a:t>RefDiff</a:t>
            </a:r>
            <a:r>
              <a:rPr lang="en-US" sz="1400" b="1">
                <a:cs typeface="Calibri"/>
              </a:rPr>
              <a:t> 2.0</a:t>
            </a:r>
            <a:r>
              <a:rPr lang="en-US" sz="1400">
                <a:cs typeface="Calibri"/>
              </a:rPr>
              <a:t>**</a:t>
            </a:r>
          </a:p>
          <a:p>
            <a:pPr lvl="1"/>
            <a:r>
              <a:rPr lang="en-US" sz="1400">
                <a:cs typeface="Calibri"/>
              </a:rPr>
              <a:t>Detection Works on based on the Textual Similarity of Tokens inside of Classes, Functions and Files.</a:t>
            </a:r>
          </a:p>
          <a:p>
            <a:pPr lvl="1"/>
            <a:r>
              <a:rPr lang="en-US" sz="1400">
                <a:cs typeface="Calibri"/>
              </a:rPr>
              <a:t>The First </a:t>
            </a:r>
            <a:r>
              <a:rPr lang="en-US" sz="1400" err="1">
                <a:cs typeface="Calibri"/>
              </a:rPr>
              <a:t>MultiLanguage</a:t>
            </a:r>
            <a:r>
              <a:rPr lang="en-US" sz="1400">
                <a:cs typeface="Calibri"/>
              </a:rPr>
              <a:t> Tool. Supports </a:t>
            </a:r>
            <a:r>
              <a:rPr lang="en-US" sz="1400" i="1">
                <a:cs typeface="Calibri"/>
              </a:rPr>
              <a:t>Java</a:t>
            </a:r>
            <a:r>
              <a:rPr lang="en-US" sz="1400">
                <a:cs typeface="Calibri"/>
              </a:rPr>
              <a:t>, </a:t>
            </a:r>
            <a:r>
              <a:rPr lang="en-US" sz="1400" i="1">
                <a:cs typeface="Calibri"/>
              </a:rPr>
              <a:t>C </a:t>
            </a:r>
            <a:r>
              <a:rPr lang="en-US" sz="1400">
                <a:cs typeface="Calibri"/>
              </a:rPr>
              <a:t>&amp; </a:t>
            </a:r>
            <a:r>
              <a:rPr lang="en-US" sz="1400" b="1" i="1">
                <a:cs typeface="Calibri"/>
              </a:rPr>
              <a:t>JavaScript</a:t>
            </a:r>
          </a:p>
          <a:p>
            <a:pPr lvl="1"/>
            <a:r>
              <a:rPr lang="en-US" sz="1400">
                <a:cs typeface="Calibri"/>
              </a:rPr>
              <a:t>Only tool that supports </a:t>
            </a:r>
            <a:r>
              <a:rPr lang="en-US" sz="1400" b="1" i="1">
                <a:cs typeface="Calibri"/>
              </a:rPr>
              <a:t>JavaScript</a:t>
            </a:r>
          </a:p>
          <a:p>
            <a:pPr lvl="1"/>
            <a:r>
              <a:rPr lang="en-US" sz="1400">
                <a:cs typeface="Calibri"/>
              </a:rPr>
              <a:t>JS Precision 91% and recall 88%</a:t>
            </a:r>
          </a:p>
          <a:p>
            <a:r>
              <a:rPr lang="en-US" sz="1400" b="1" err="1">
                <a:cs typeface="Calibri"/>
              </a:rPr>
              <a:t>RefDetect</a:t>
            </a:r>
            <a:r>
              <a:rPr lang="en-US" sz="1400">
                <a:cs typeface="Calibri"/>
              </a:rPr>
              <a:t>***</a:t>
            </a:r>
          </a:p>
          <a:p>
            <a:pPr lvl="1"/>
            <a:r>
              <a:rPr lang="en-US" sz="1400">
                <a:ea typeface="+mn-lt"/>
                <a:cs typeface="+mn-lt"/>
              </a:rPr>
              <a:t>Program is represented as a sequence of characters and detection is done by a threshold-based String Alignment Algorithm.</a:t>
            </a:r>
          </a:p>
          <a:p>
            <a:pPr lvl="1"/>
            <a:r>
              <a:rPr lang="en-US" sz="1400">
                <a:ea typeface="+mn-lt"/>
                <a:cs typeface="+mn-lt"/>
              </a:rPr>
              <a:t>Supports </a:t>
            </a:r>
            <a:r>
              <a:rPr lang="en-US" sz="1400" i="1">
                <a:ea typeface="+mn-lt"/>
                <a:cs typeface="+mn-lt"/>
              </a:rPr>
              <a:t>Java </a:t>
            </a:r>
            <a:r>
              <a:rPr lang="en-US" sz="1400">
                <a:ea typeface="+mn-lt"/>
                <a:cs typeface="+mn-lt"/>
              </a:rPr>
              <a:t>and </a:t>
            </a:r>
            <a:r>
              <a:rPr lang="en-US" sz="1400" i="1">
                <a:ea typeface="+mn-lt"/>
                <a:cs typeface="+mn-lt"/>
              </a:rPr>
              <a:t>C++</a:t>
            </a:r>
            <a:r>
              <a:rPr lang="en-US" sz="1400">
                <a:ea typeface="+mn-lt"/>
                <a:cs typeface="+mn-lt"/>
              </a:rPr>
              <a:t>.</a:t>
            </a:r>
          </a:p>
          <a:p>
            <a:pPr lvl="1"/>
            <a:r>
              <a:rPr lang="en-US" sz="1400">
                <a:ea typeface="+mn-lt"/>
                <a:cs typeface="+mn-lt"/>
              </a:rPr>
              <a:t>Java Precision 91.2% and recall 84.5%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5F655-B6B2-5685-EA6C-A447CABBD817}"/>
              </a:ext>
            </a:extLst>
          </p:cNvPr>
          <p:cNvSpPr txBox="1"/>
          <p:nvPr/>
        </p:nvSpPr>
        <p:spPr>
          <a:xfrm>
            <a:off x="867937" y="6201936"/>
            <a:ext cx="10967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* Nikolaos </a:t>
            </a:r>
            <a:r>
              <a:rPr lang="en-US" sz="800" err="1">
                <a:ea typeface="+mn-lt"/>
                <a:cs typeface="+mn-lt"/>
              </a:rPr>
              <a:t>Tsantalis</a:t>
            </a:r>
            <a:r>
              <a:rPr lang="en-US" sz="800">
                <a:ea typeface="+mn-lt"/>
                <a:cs typeface="+mn-lt"/>
              </a:rPr>
              <a:t>, </a:t>
            </a:r>
            <a:r>
              <a:rPr lang="en-US" sz="800" err="1">
                <a:ea typeface="+mn-lt"/>
                <a:cs typeface="+mn-lt"/>
              </a:rPr>
              <a:t>Ameya</a:t>
            </a:r>
            <a:r>
              <a:rPr lang="en-US" sz="800">
                <a:ea typeface="+mn-lt"/>
                <a:cs typeface="+mn-lt"/>
              </a:rPr>
              <a:t> </a:t>
            </a:r>
            <a:r>
              <a:rPr lang="en-US" sz="800" err="1">
                <a:ea typeface="+mn-lt"/>
                <a:cs typeface="+mn-lt"/>
              </a:rPr>
              <a:t>Ketkar</a:t>
            </a:r>
            <a:r>
              <a:rPr lang="en-US" sz="800">
                <a:ea typeface="+mn-lt"/>
                <a:cs typeface="+mn-lt"/>
              </a:rPr>
              <a:t>, and Danny Dig. </a:t>
            </a:r>
            <a:r>
              <a:rPr lang="en-US" sz="800" err="1">
                <a:ea typeface="+mn-lt"/>
                <a:cs typeface="+mn-lt"/>
              </a:rPr>
              <a:t>Refactoringminer</a:t>
            </a:r>
            <a:r>
              <a:rPr lang="en-US" sz="800">
                <a:ea typeface="+mn-lt"/>
                <a:cs typeface="+mn-lt"/>
              </a:rPr>
              <a:t> 2.0. 2020.</a:t>
            </a:r>
            <a:endParaRPr lang="en-US">
              <a:ea typeface="+mn-lt"/>
              <a:cs typeface="+mn-lt"/>
            </a:endParaRPr>
          </a:p>
          <a:p>
            <a:r>
              <a:rPr lang="en-US" sz="800"/>
              <a:t>** Danilo Silva, João Silva, Gustavo Jansen De Souza Santos, Ricardo Terra, and Marco Tulio O. Valente. </a:t>
            </a:r>
            <a:r>
              <a:rPr lang="en-US" sz="800" err="1"/>
              <a:t>Refdiff</a:t>
            </a:r>
            <a:r>
              <a:rPr lang="en-US" sz="800"/>
              <a:t> 2.0: A multi-language refactoring detection tool. 2020.</a:t>
            </a:r>
            <a:endParaRPr lang="en-US" sz="800">
              <a:cs typeface="Calibri"/>
            </a:endParaRPr>
          </a:p>
          <a:p>
            <a:r>
              <a:rPr lang="en-US" sz="800">
                <a:ea typeface="+mn-lt"/>
                <a:cs typeface="+mn-lt"/>
              </a:rPr>
              <a:t>*** Iman </a:t>
            </a:r>
            <a:r>
              <a:rPr lang="en-US" sz="800" err="1">
                <a:ea typeface="+mn-lt"/>
                <a:cs typeface="+mn-lt"/>
              </a:rPr>
              <a:t>Hemati</a:t>
            </a:r>
            <a:r>
              <a:rPr lang="en-US" sz="800">
                <a:ea typeface="+mn-lt"/>
                <a:cs typeface="+mn-lt"/>
              </a:rPr>
              <a:t> Moghadam, Mel Ó </a:t>
            </a:r>
            <a:r>
              <a:rPr lang="en-US" sz="800" err="1">
                <a:ea typeface="+mn-lt"/>
                <a:cs typeface="+mn-lt"/>
              </a:rPr>
              <a:t>Cinnéide</a:t>
            </a:r>
            <a:r>
              <a:rPr lang="en-US" sz="800">
                <a:ea typeface="+mn-lt"/>
                <a:cs typeface="+mn-lt"/>
              </a:rPr>
              <a:t>, Faezeh </a:t>
            </a:r>
            <a:r>
              <a:rPr lang="en-US" sz="800" err="1">
                <a:ea typeface="+mn-lt"/>
                <a:cs typeface="+mn-lt"/>
              </a:rPr>
              <a:t>Zarepour</a:t>
            </a:r>
            <a:r>
              <a:rPr lang="en-US" sz="800">
                <a:ea typeface="+mn-lt"/>
                <a:cs typeface="+mn-lt"/>
              </a:rPr>
              <a:t>, and Mohamad </a:t>
            </a:r>
            <a:r>
              <a:rPr lang="en-US" sz="800" err="1">
                <a:ea typeface="+mn-lt"/>
                <a:cs typeface="+mn-lt"/>
              </a:rPr>
              <a:t>Aref</a:t>
            </a:r>
            <a:r>
              <a:rPr lang="en-US" sz="800">
                <a:ea typeface="+mn-lt"/>
                <a:cs typeface="+mn-lt"/>
              </a:rPr>
              <a:t> </a:t>
            </a:r>
            <a:r>
              <a:rPr lang="en-US" sz="800" err="1">
                <a:ea typeface="+mn-lt"/>
                <a:cs typeface="+mn-lt"/>
              </a:rPr>
              <a:t>Jahanmir</a:t>
            </a:r>
            <a:r>
              <a:rPr lang="en-US" sz="800">
                <a:ea typeface="+mn-lt"/>
                <a:cs typeface="+mn-lt"/>
              </a:rPr>
              <a:t>. </a:t>
            </a:r>
            <a:r>
              <a:rPr lang="en-US" sz="800" err="1">
                <a:ea typeface="+mn-lt"/>
                <a:cs typeface="+mn-lt"/>
              </a:rPr>
              <a:t>Refdetect</a:t>
            </a:r>
            <a:r>
              <a:rPr lang="en-US" sz="800">
                <a:ea typeface="+mn-lt"/>
                <a:cs typeface="+mn-lt"/>
              </a:rPr>
              <a:t>: A multi-language refactoring detection tool based on string alignment. 2021.</a:t>
            </a:r>
            <a:endParaRPr lang="en-US" sz="8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D6CA4-7B66-E7B3-15A7-E4CF883F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96"/>
    </mc:Choice>
    <mc:Fallback xmlns="">
      <p:transition spd="slow" advTm="708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0081-99DE-A75F-03BD-50BDEDBC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Limitation of Existing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AE4D-6B6B-7728-5A87-702B3A56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cs typeface="Calibri"/>
              </a:rPr>
              <a:t>Only one tool supports JavaScript (</a:t>
            </a:r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2.0)</a:t>
            </a:r>
            <a:endParaRPr lang="en-US"/>
          </a:p>
          <a:p>
            <a:pPr algn="just"/>
            <a:r>
              <a:rPr lang="en-US">
                <a:cs typeface="Calibri"/>
              </a:rPr>
              <a:t>Cannot detect variable level </a:t>
            </a:r>
            <a:r>
              <a:rPr lang="en-US" err="1">
                <a:cs typeface="Calibri"/>
              </a:rPr>
              <a:t>refactorings</a:t>
            </a:r>
            <a:r>
              <a:rPr lang="en-US">
                <a:cs typeface="Calibri"/>
              </a:rPr>
              <a:t> (Except </a:t>
            </a:r>
            <a:r>
              <a:rPr lang="en-US" err="1">
                <a:cs typeface="Calibri"/>
              </a:rPr>
              <a:t>RefactoringMiner</a:t>
            </a:r>
            <a:r>
              <a:rPr lang="en-US">
                <a:cs typeface="Calibri"/>
              </a:rPr>
              <a:t> 2.0)</a:t>
            </a:r>
          </a:p>
          <a:p>
            <a:pPr algn="just"/>
            <a:r>
              <a:rPr lang="en-US">
                <a:cs typeface="Calibri"/>
              </a:rPr>
              <a:t>Textual similarity-based threshold (</a:t>
            </a:r>
            <a:r>
              <a:rPr lang="en-US">
                <a:ea typeface="+mn-lt"/>
                <a:cs typeface="+mn-lt"/>
              </a:rPr>
              <a:t>Except </a:t>
            </a:r>
            <a:r>
              <a:rPr lang="en-US" err="1">
                <a:ea typeface="+mn-lt"/>
                <a:cs typeface="+mn-lt"/>
              </a:rPr>
              <a:t>RefactoringMiner</a:t>
            </a:r>
            <a:r>
              <a:rPr lang="en-US">
                <a:ea typeface="+mn-lt"/>
                <a:cs typeface="+mn-lt"/>
              </a:rPr>
              <a:t> 2.0)</a:t>
            </a:r>
          </a:p>
          <a:p>
            <a:endParaRPr lang="en-US" b="1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B87B4-14AC-C1A3-27B1-C646818871E9}"/>
              </a:ext>
            </a:extLst>
          </p:cNvPr>
          <p:cNvSpPr txBox="1"/>
          <p:nvPr/>
        </p:nvSpPr>
        <p:spPr>
          <a:xfrm>
            <a:off x="1333499" y="4857750"/>
            <a:ext cx="9486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2.0 represents container elements such as Functions, Classes, or Files as bags of tokens. Therefore, it cannot detect variable-level </a:t>
            </a:r>
            <a:r>
              <a:rPr lang="en-US" err="1">
                <a:cs typeface="Calibri"/>
              </a:rPr>
              <a:t>refactorings</a:t>
            </a:r>
            <a:r>
              <a:rPr lang="en-US">
                <a:cs typeface="Calibri"/>
              </a:rPr>
              <a:t>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CE0C0-641F-A786-C130-6AF3360CDCB2}"/>
              </a:ext>
            </a:extLst>
          </p:cNvPr>
          <p:cNvSpPr txBox="1"/>
          <p:nvPr/>
        </p:nvSpPr>
        <p:spPr>
          <a:xfrm>
            <a:off x="1333499" y="6024562"/>
            <a:ext cx="6877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9841-ED15-85B6-1C1C-BD24AC17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"/>
    </mc:Choice>
    <mc:Fallback xmlns="">
      <p:transition spd="slow" advTm="10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B6AB-6EF1-A6D8-73F7-22F23485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JsDiffer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E2015-2E30-D01F-ED95-C207871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Inspired by RefactoringMiner 2.0</a:t>
            </a:r>
          </a:p>
          <a:p>
            <a:r>
              <a:rPr lang="en-US">
                <a:cs typeface="Calibri"/>
              </a:rPr>
              <a:t>Can detect variable level refactorings such as Rename Variable, Rename Parameter etc.</a:t>
            </a:r>
          </a:p>
          <a:p>
            <a:r>
              <a:rPr lang="en-US">
                <a:cs typeface="Calibri"/>
              </a:rPr>
              <a:t>Has a Precision of 96% and a recall of 44% when studied on an oracle of 341 JavaScript refactoring instances.</a:t>
            </a:r>
          </a:p>
          <a:p>
            <a:endParaRPr lang="en-US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F653FB-FC55-AFAF-D223-15D0B82D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82"/>
    </mc:Choice>
    <mc:Fallback xmlns="">
      <p:transition spd="slow" advTm="2738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0A11-D812-73D0-97EF-216603FB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5F9D-585F-793A-3EE4-624969ED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First tool to detect </a:t>
            </a:r>
            <a:r>
              <a:rPr lang="en-US" b="1">
                <a:ea typeface="+mn-lt"/>
                <a:cs typeface="+mn-lt"/>
              </a:rPr>
              <a:t>variable level refactorings</a:t>
            </a:r>
            <a:r>
              <a:rPr lang="en-US">
                <a:ea typeface="+mn-lt"/>
                <a:cs typeface="+mn-lt"/>
              </a:rPr>
              <a:t> between two JavaScript source codes</a:t>
            </a: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2. Supports </a:t>
            </a:r>
            <a:r>
              <a:rPr lang="en-US" b="1">
                <a:ea typeface="+mn-lt"/>
                <a:cs typeface="+mn-lt"/>
              </a:rPr>
              <a:t>18 refactoring types</a:t>
            </a: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 Supports detection of </a:t>
            </a:r>
            <a:r>
              <a:rPr lang="en-US" b="1">
                <a:ea typeface="+mn-lt"/>
                <a:cs typeface="+mn-lt"/>
              </a:rPr>
              <a:t>Change Variable Kind </a:t>
            </a:r>
            <a:r>
              <a:rPr lang="en-US">
                <a:ea typeface="+mn-lt"/>
                <a:cs typeface="+mn-lt"/>
              </a:rPr>
              <a:t>refactoring which is the first JavaScript-specific refactoring detection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4. Provided a well-validated public</a:t>
            </a:r>
            <a:r>
              <a:rPr lang="en-US" b="1">
                <a:ea typeface="+mn-lt"/>
                <a:cs typeface="+mn-lt"/>
              </a:rPr>
              <a:t> Oracle of 341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JavaScript refactorings</a:t>
            </a:r>
            <a:br>
              <a:rPr lang="en-US"/>
            </a:b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3BDC3-2CE2-CFEC-CDD8-3F8CF6A0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97"/>
    </mc:Choice>
    <mc:Fallback xmlns="">
      <p:transition spd="slow" advTm="257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89F-AEB8-CDAF-0546-A42D87F1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Detection Process</a:t>
            </a:r>
            <a:endParaRPr lang="en-US" b="1" kern="1200">
              <a:latin typeface="+mj-lt"/>
              <a:cs typeface="Calibri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D894E6-FA20-C5CA-E1F9-73B9248BD2DF}"/>
              </a:ext>
            </a:extLst>
          </p:cNvPr>
          <p:cNvSpPr/>
          <p:nvPr/>
        </p:nvSpPr>
        <p:spPr>
          <a:xfrm>
            <a:off x="1219200" y="2162175"/>
            <a:ext cx="18669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 Sets of Source File Contents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C7AE990-4542-36ED-4000-BC481D95CD24}"/>
              </a:ext>
            </a:extLst>
          </p:cNvPr>
          <p:cNvSpPr/>
          <p:nvPr/>
        </p:nvSpPr>
        <p:spPr>
          <a:xfrm>
            <a:off x="3301745" y="2624708"/>
            <a:ext cx="12763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Model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DB94ED-EDC5-47DB-25B8-A658F711EEB2}"/>
              </a:ext>
            </a:extLst>
          </p:cNvPr>
          <p:cNvSpPr/>
          <p:nvPr/>
        </p:nvSpPr>
        <p:spPr>
          <a:xfrm>
            <a:off x="4791075" y="2219325"/>
            <a:ext cx="191452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Containers with</a:t>
            </a:r>
          </a:p>
          <a:p>
            <a:pPr algn="ctr"/>
            <a:r>
              <a:rPr lang="en-US">
                <a:cs typeface="Calibri"/>
              </a:rPr>
              <a:t>Composite Statements</a:t>
            </a:r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B188CE-A819-D7BD-BBC6-ECA0FB96CE9C}"/>
              </a:ext>
            </a:extLst>
          </p:cNvPr>
          <p:cNvSpPr/>
          <p:nvPr/>
        </p:nvSpPr>
        <p:spPr>
          <a:xfrm>
            <a:off x="6864095" y="2624708"/>
            <a:ext cx="10763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Diff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E5F311-C2AF-BFD1-B8C1-F32962FDE95C}"/>
              </a:ext>
            </a:extLst>
          </p:cNvPr>
          <p:cNvSpPr/>
          <p:nvPr/>
        </p:nvSpPr>
        <p:spPr>
          <a:xfrm>
            <a:off x="8248649" y="2266950"/>
            <a:ext cx="1666875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Outputs</a:t>
            </a:r>
          </a:p>
          <a:p>
            <a:pPr algn="ctr"/>
            <a:r>
              <a:rPr lang="en-US" err="1">
                <a:cs typeface="Calibri"/>
              </a:rPr>
              <a:t>Refactorings</a:t>
            </a:r>
            <a:r>
              <a:rPr lang="en-US">
                <a:cs typeface="Calibri"/>
              </a:rPr>
              <a:t>,</a:t>
            </a:r>
            <a:endParaRPr lang="en-US"/>
          </a:p>
          <a:p>
            <a:pPr algn="ctr"/>
            <a:r>
              <a:rPr lang="en-US">
                <a:cs typeface="Calibri"/>
              </a:rPr>
              <a:t>Matched &amp; Unmatched Elements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26EB3C-B479-ED9E-7908-DF883C0CD439}"/>
              </a:ext>
            </a:extLst>
          </p:cNvPr>
          <p:cNvSpPr txBox="1"/>
          <p:nvPr/>
        </p:nvSpPr>
        <p:spPr>
          <a:xfrm>
            <a:off x="7000874" y="3293267"/>
            <a:ext cx="1333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E092D0-BF96-04B6-3F0A-01E55B354007}"/>
              </a:ext>
            </a:extLst>
          </p:cNvPr>
          <p:cNvSpPr txBox="1"/>
          <p:nvPr/>
        </p:nvSpPr>
        <p:spPr>
          <a:xfrm>
            <a:off x="1171574" y="3998117"/>
            <a:ext cx="17716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Input can be from any two code snippets, files, a commit, directories etc.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D9E9B7-7CF6-4B38-853A-42F29C51865D}"/>
              </a:ext>
            </a:extLst>
          </p:cNvPr>
          <p:cNvSpPr txBox="1"/>
          <p:nvPr/>
        </p:nvSpPr>
        <p:spPr>
          <a:xfrm>
            <a:off x="4686299" y="4093367"/>
            <a:ext cx="17716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Files, Functions, Classes can have statements (leaf or Composite) or other container declarations)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3D7DA8-D387-02FB-34F6-B9E783685792}"/>
              </a:ext>
            </a:extLst>
          </p:cNvPr>
          <p:cNvSpPr txBox="1"/>
          <p:nvPr/>
        </p:nvSpPr>
        <p:spPr>
          <a:xfrm>
            <a:off x="8201024" y="4321967"/>
            <a:ext cx="1905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Diffing approach is very similar to RefactoringMiner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18409-4CD3-4B89-5EAF-AC4112FD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64"/>
    </mc:Choice>
    <mc:Fallback xmlns="">
      <p:transition spd="slow" advTm="96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7A93EFDC10E3488A33C945DF7A9192" ma:contentTypeVersion="7" ma:contentTypeDescription="Create a new document." ma:contentTypeScope="" ma:versionID="c8c9bf54b15fa2bda8fbf33928298432">
  <xsd:schema xmlns:xsd="http://www.w3.org/2001/XMLSchema" xmlns:xs="http://www.w3.org/2001/XMLSchema" xmlns:p="http://schemas.microsoft.com/office/2006/metadata/properties" xmlns:ns3="ebaa86fa-0f72-406a-89ee-fd7bc463b854" xmlns:ns4="7f2e9108-fca1-4eef-9e16-a394e6fc760f" targetNamespace="http://schemas.microsoft.com/office/2006/metadata/properties" ma:root="true" ma:fieldsID="fa626e449315e8d2fe397d2deea23dd4" ns3:_="" ns4:_="">
    <xsd:import namespace="ebaa86fa-0f72-406a-89ee-fd7bc463b854"/>
    <xsd:import namespace="7f2e9108-fca1-4eef-9e16-a394e6fc76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a86fa-0f72-406a-89ee-fd7bc463b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2e9108-fca1-4eef-9e16-a394e6fc76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860BA7-378A-4A7A-BF52-1E26CC8AB36E}">
  <ds:schemaRefs>
    <ds:schemaRef ds:uri="7f2e9108-fca1-4eef-9e16-a394e6fc760f"/>
    <ds:schemaRef ds:uri="ebaa86fa-0f72-406a-89ee-fd7bc463b8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D05E828-6427-4207-965E-26AB76074B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40C49F-7124-46B9-934C-6B93B6FC318F}">
  <ds:schemaRefs>
    <ds:schemaRef ds:uri="7f2e9108-fca1-4eef-9e16-a394e6fc760f"/>
    <ds:schemaRef ds:uri="ebaa86fa-0f72-406a-89ee-fd7bc463b8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3692</Words>
  <Application>Microsoft Office PowerPoint</Application>
  <PresentationFormat>Widescreen</PresentationFormat>
  <Paragraphs>534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Inter</vt:lpstr>
      <vt:lpstr>Lato</vt:lpstr>
      <vt:lpstr>office theme</vt:lpstr>
      <vt:lpstr>JsDiffer: Refactoring Detection in JavaScript </vt:lpstr>
      <vt:lpstr>Introduction</vt:lpstr>
      <vt:lpstr>Motivation</vt:lpstr>
      <vt:lpstr>Background</vt:lpstr>
      <vt:lpstr>Modern Refactoring Detection Tools</vt:lpstr>
      <vt:lpstr>Limitation of Existing Approaches</vt:lpstr>
      <vt:lpstr>JsDiffer</vt:lpstr>
      <vt:lpstr>Contribution</vt:lpstr>
      <vt:lpstr>Detection Process</vt:lpstr>
      <vt:lpstr>Diffing Methodology – Statement Matching</vt:lpstr>
      <vt:lpstr>Differences in Java and JavaScript code</vt:lpstr>
      <vt:lpstr>Differences in Java and JavaScript code</vt:lpstr>
      <vt:lpstr>Differences in Java and JavaScript code</vt:lpstr>
      <vt:lpstr>Differences in Java and JavaScript code</vt:lpstr>
      <vt:lpstr>Differences in Java and JavaScript code</vt:lpstr>
      <vt:lpstr>Differences in Java and JavaScript code</vt:lpstr>
      <vt:lpstr>Evaluation – Research Questions</vt:lpstr>
      <vt:lpstr>RQ1: Comparison with RefDiff 2.0  - By Types</vt:lpstr>
      <vt:lpstr>RQ1: Comparison with RefDiff 2.0</vt:lpstr>
      <vt:lpstr>RQ2: Accuracy on Rename Variable</vt:lpstr>
      <vt:lpstr>RQ3: Performance</vt:lpstr>
      <vt:lpstr>PowerPoint Presentation</vt:lpstr>
      <vt:lpstr>Limitations</vt:lpstr>
      <vt:lpstr>Threats to Validity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</dc:creator>
  <cp:lastModifiedBy>Mosabbir Khan Shiblu</cp:lastModifiedBy>
  <cp:revision>11</cp:revision>
  <dcterms:created xsi:type="dcterms:W3CDTF">2022-10-12T20:13:56Z</dcterms:created>
  <dcterms:modified xsi:type="dcterms:W3CDTF">2022-11-08T17:48:15Z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0x010100C27A93EFDC10E3488A33C945DF7A9192</vt:lpwstr>
  </property>
</Properties>
</file>