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66" r:id="rId4"/>
    <p:sldId id="263" r:id="rId5"/>
    <p:sldId id="265" r:id="rId6"/>
    <p:sldId id="264" r:id="rId7"/>
    <p:sldId id="262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6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7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0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6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1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8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4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1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0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9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E95FBD-B409-3BB7-AE6C-7404FC9488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8000"/>
                    </a14:imgEffect>
                  </a14:imgLayer>
                </a14:imgProps>
              </a:ext>
            </a:extLst>
          </a:blip>
          <a:srcRect t="20209" r="-1" b="-1"/>
          <a:stretch/>
        </p:blipFill>
        <p:spPr>
          <a:xfrm>
            <a:off x="4760" y="1386"/>
            <a:ext cx="12188932" cy="6856614"/>
          </a:xfrm>
          <a:prstGeom prst="rect">
            <a:avLst/>
          </a:prstGeom>
          <a:noFill/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E8D369F-16A8-EA2D-A7C4-9A4F71A62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pl-PL" sz="5400" dirty="0">
                <a:solidFill>
                  <a:srgbClr val="FFFFFF"/>
                </a:solidFill>
              </a:rPr>
              <a:t>SQL 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3DB6242-4216-49C0-6DCD-5E9B16043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pl-PL" sz="2200" b="1" dirty="0">
                <a:solidFill>
                  <a:srgbClr val="FFFFFF"/>
                </a:solidFill>
              </a:rPr>
              <a:t>Monika Książkiewicz</a:t>
            </a:r>
          </a:p>
          <a:p>
            <a:pPr algn="l"/>
            <a:r>
              <a:rPr lang="pl-PL" sz="2200" b="1" dirty="0">
                <a:solidFill>
                  <a:srgbClr val="FFFFFF"/>
                </a:solidFill>
              </a:rPr>
              <a:t>E-mail: ksiazkiewiczmonika@gmail.com</a:t>
            </a:r>
          </a:p>
        </p:txBody>
      </p:sp>
    </p:spTree>
    <p:extLst>
      <p:ext uri="{BB962C8B-B14F-4D97-AF65-F5344CB8AC3E}">
        <p14:creationId xmlns:p14="http://schemas.microsoft.com/office/powerpoint/2010/main" val="1772797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21B6D321-F473-E3B4-F8EA-0A774E41585A}"/>
              </a:ext>
            </a:extLst>
          </p:cNvPr>
          <p:cNvSpPr txBox="1"/>
          <p:nvPr/>
        </p:nvSpPr>
        <p:spPr>
          <a:xfrm>
            <a:off x="315897" y="2616590"/>
            <a:ext cx="1714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Hackers</a:t>
            </a:r>
            <a:r>
              <a:rPr lang="pl-PL" dirty="0"/>
              <a:t> </a:t>
            </a:r>
            <a:r>
              <a:rPr lang="pl-PL" dirty="0" err="1"/>
              <a:t>Table</a:t>
            </a:r>
            <a:r>
              <a:rPr lang="pl-PL" dirty="0"/>
              <a:t>:</a:t>
            </a:r>
          </a:p>
          <a:p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EE90ED37-4B85-0531-B2EF-0AB412320FFF}"/>
              </a:ext>
            </a:extLst>
          </p:cNvPr>
          <p:cNvSpPr txBox="1"/>
          <p:nvPr/>
        </p:nvSpPr>
        <p:spPr>
          <a:xfrm>
            <a:off x="2194560" y="2616589"/>
            <a:ext cx="1842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Difficulty</a:t>
            </a:r>
            <a:r>
              <a:rPr lang="pl-PL" dirty="0"/>
              <a:t> </a:t>
            </a:r>
            <a:r>
              <a:rPr lang="pl-PL" dirty="0" err="1"/>
              <a:t>Table</a:t>
            </a:r>
            <a:r>
              <a:rPr lang="pl-PL" dirty="0"/>
              <a:t>:</a:t>
            </a:r>
          </a:p>
          <a:p>
            <a:endParaRPr lang="pl-PL" dirty="0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23A45DFD-D1DA-77A7-5145-A4F1E9391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77" y="2939754"/>
            <a:ext cx="1867161" cy="2743583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4F11A03F-45EC-609A-E5AA-77A577225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18" y="2939754"/>
            <a:ext cx="1743318" cy="2753109"/>
          </a:xfrm>
          <a:prstGeom prst="rect">
            <a:avLst/>
          </a:prstGeo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56B44A06-6B84-262C-5EEC-B88B07282133}"/>
              </a:ext>
            </a:extLst>
          </p:cNvPr>
          <p:cNvSpPr txBox="1"/>
          <p:nvPr/>
        </p:nvSpPr>
        <p:spPr>
          <a:xfrm>
            <a:off x="6096000" y="562708"/>
            <a:ext cx="2752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Challenges</a:t>
            </a:r>
            <a:r>
              <a:rPr lang="pl-PL" dirty="0"/>
              <a:t> </a:t>
            </a:r>
            <a:r>
              <a:rPr lang="pl-PL" dirty="0" err="1"/>
              <a:t>Table</a:t>
            </a:r>
            <a:r>
              <a:rPr lang="pl-PL" dirty="0"/>
              <a:t>:</a:t>
            </a:r>
          </a:p>
          <a:p>
            <a:endParaRPr lang="pl-PL" dirty="0"/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0CE3A020-6F20-E820-AE65-0F71EA7FE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872541"/>
            <a:ext cx="3219899" cy="2067213"/>
          </a:xfrm>
          <a:prstGeom prst="rect">
            <a:avLst/>
          </a:prstGeom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B0E99AF4-B432-AA12-8B79-2538B5101753}"/>
              </a:ext>
            </a:extLst>
          </p:cNvPr>
          <p:cNvSpPr txBox="1"/>
          <p:nvPr/>
        </p:nvSpPr>
        <p:spPr>
          <a:xfrm>
            <a:off x="6095999" y="3262920"/>
            <a:ext cx="42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Submissions</a:t>
            </a:r>
            <a:r>
              <a:rPr lang="pl-PL" dirty="0"/>
              <a:t> </a:t>
            </a:r>
            <a:r>
              <a:rPr lang="pl-PL" dirty="0" err="1"/>
              <a:t>table</a:t>
            </a:r>
            <a:r>
              <a:rPr lang="pl-PL" dirty="0"/>
              <a:t>:</a:t>
            </a:r>
          </a:p>
          <a:p>
            <a:endParaRPr lang="pl-PL" dirty="0"/>
          </a:p>
        </p:txBody>
      </p:sp>
      <p:pic>
        <p:nvPicPr>
          <p:cNvPr id="20" name="Obraz 19">
            <a:extLst>
              <a:ext uri="{FF2B5EF4-FFF2-40B4-BE49-F238E27FC236}">
                <a16:creationId xmlns:a16="http://schemas.microsoft.com/office/drawing/2014/main" id="{DA54A26A-C6E0-F11A-E953-07F3037A7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3614170"/>
            <a:ext cx="3896269" cy="2743583"/>
          </a:xfrm>
          <a:prstGeom prst="rect">
            <a:avLst/>
          </a:prstGeom>
        </p:spPr>
      </p:pic>
      <p:sp>
        <p:nvSpPr>
          <p:cNvPr id="24" name="Symbol zastępczy zawartości 23">
            <a:extLst>
              <a:ext uri="{FF2B5EF4-FFF2-40B4-BE49-F238E27FC236}">
                <a16:creationId xmlns:a16="http://schemas.microsoft.com/office/drawing/2014/main" id="{D4AAC5F4-4652-27C7-63EF-AA532157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302" y="563444"/>
            <a:ext cx="5181600" cy="20538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i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abic Typesetting" panose="03020402040406030203" pitchFamily="66" charset="-78"/>
              </a:rPr>
              <a:t>Write a query to print the</a:t>
            </a:r>
            <a:r>
              <a:rPr lang="pl-PL" i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abic Typesetting" panose="03020402040406030203" pitchFamily="66" charset="-78"/>
              </a:rPr>
              <a:t> </a:t>
            </a:r>
            <a:r>
              <a:rPr lang="en-US" i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abic Typesetting" panose="03020402040406030203" pitchFamily="66" charset="-78"/>
              </a:rPr>
              <a:t>respective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+mj-lt"/>
                <a:cs typeface="Arabic Typesetting" panose="03020402040406030203" pitchFamily="66" charset="-78"/>
              </a:rPr>
              <a:t> </a:t>
            </a:r>
            <a:r>
              <a:rPr lang="en-US" b="1" i="1" dirty="0" err="1">
                <a:effectLst/>
                <a:latin typeface="+mj-lt"/>
                <a:cs typeface="Arabic Typesetting" panose="03020402040406030203" pitchFamily="66" charset="-78"/>
              </a:rPr>
              <a:t>hacker_id</a:t>
            </a:r>
            <a:r>
              <a:rPr lang="pl-PL" b="1" dirty="0">
                <a:latin typeface="+mj-lt"/>
                <a:cs typeface="Arabic Typesetting" panose="03020402040406030203" pitchFamily="66" charset="-78"/>
              </a:rPr>
              <a:t> </a:t>
            </a:r>
            <a:r>
              <a:rPr lang="en-US" i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abic Typesetting" panose="03020402040406030203" pitchFamily="66" charset="-78"/>
              </a:rPr>
              <a:t>and </a:t>
            </a:r>
            <a:r>
              <a:rPr lang="en-US" b="1" i="1" dirty="0">
                <a:effectLst/>
                <a:latin typeface="+mj-lt"/>
                <a:cs typeface="Arabic Typesetting" panose="03020402040406030203" pitchFamily="66" charset="-78"/>
              </a:rPr>
              <a:t>name</a:t>
            </a:r>
            <a:r>
              <a:rPr lang="en-US" i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abic Typesetting" panose="03020402040406030203" pitchFamily="66" charset="-78"/>
              </a:rPr>
              <a:t> of hackers who achieved full scores for 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abic Typesetting" panose="03020402040406030203" pitchFamily="66" charset="-78"/>
              </a:rPr>
              <a:t>more than one</a:t>
            </a:r>
            <a:r>
              <a:rPr lang="en-US" i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abic Typesetting" panose="03020402040406030203" pitchFamily="66" charset="-78"/>
              </a:rPr>
              <a:t> challenge. Order your output in descending order by the total number of challenges in which the hacker earned a full score. If more than one hacker received full scores in same number of challenges, then sort them by ascending 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abic Typesetting" panose="03020402040406030203" pitchFamily="66" charset="-78"/>
              </a:rPr>
              <a:t>hacker_id</a:t>
            </a:r>
            <a:r>
              <a:rPr lang="en-US" i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abic Typesetting" panose="03020402040406030203" pitchFamily="66" charset="-78"/>
              </a:rPr>
              <a:t>.</a:t>
            </a:r>
            <a:endParaRPr lang="pl-PL" dirty="0">
              <a:solidFill>
                <a:schemeClr val="bg1">
                  <a:lumMod val="50000"/>
                </a:schemeClr>
              </a:solidFill>
              <a:latin typeface="+mj-lt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72614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6209C3F-3671-1ABF-BE47-6CA347880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9443" y="741447"/>
            <a:ext cx="5795890" cy="5375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SELECT </a:t>
            </a:r>
            <a:r>
              <a:rPr lang="pl-PL" sz="2000" dirty="0" err="1"/>
              <a:t>h.hacker_id</a:t>
            </a:r>
            <a:r>
              <a:rPr lang="pl-PL" sz="2000" dirty="0"/>
              <a:t>,  h.name</a:t>
            </a:r>
            <a:br>
              <a:rPr lang="pl-PL" sz="2000" dirty="0"/>
            </a:br>
            <a:r>
              <a:rPr lang="pl-PL" sz="2000" dirty="0"/>
              <a:t>FROM </a:t>
            </a:r>
            <a:r>
              <a:rPr lang="pl-PL" sz="2000" dirty="0" err="1"/>
              <a:t>hackers</a:t>
            </a:r>
            <a:r>
              <a:rPr lang="pl-PL" sz="2000" dirty="0"/>
              <a:t> h</a:t>
            </a:r>
            <a:br>
              <a:rPr lang="pl-PL" sz="2000" dirty="0"/>
            </a:br>
            <a:r>
              <a:rPr lang="pl-PL" sz="2000" dirty="0"/>
              <a:t>JOIN </a:t>
            </a:r>
            <a:r>
              <a:rPr lang="pl-PL" sz="2000" dirty="0" err="1"/>
              <a:t>submissions</a:t>
            </a:r>
            <a:r>
              <a:rPr lang="pl-PL" sz="2000" dirty="0"/>
              <a:t> s ON </a:t>
            </a:r>
            <a:r>
              <a:rPr lang="pl-PL" sz="2000" dirty="0" err="1"/>
              <a:t>h.hacker_id</a:t>
            </a:r>
            <a:r>
              <a:rPr lang="pl-PL" sz="2000" dirty="0"/>
              <a:t>=</a:t>
            </a:r>
            <a:r>
              <a:rPr lang="pl-PL" sz="2000" dirty="0" err="1"/>
              <a:t>s.hacker_id</a:t>
            </a:r>
            <a:br>
              <a:rPr lang="pl-PL" sz="2000" dirty="0"/>
            </a:br>
            <a:r>
              <a:rPr lang="pl-PL" sz="2000" dirty="0"/>
              <a:t>JOIN </a:t>
            </a:r>
            <a:r>
              <a:rPr lang="pl-PL" sz="2000" dirty="0" err="1"/>
              <a:t>challenges</a:t>
            </a:r>
            <a:r>
              <a:rPr lang="pl-PL" sz="2000" dirty="0"/>
              <a:t> c ON </a:t>
            </a:r>
            <a:r>
              <a:rPr lang="pl-PL" sz="2000" dirty="0" err="1"/>
              <a:t>s.challenge_id</a:t>
            </a:r>
            <a:r>
              <a:rPr lang="pl-PL" sz="2000" dirty="0"/>
              <a:t>=</a:t>
            </a:r>
            <a:r>
              <a:rPr lang="pl-PL" sz="2000" dirty="0" err="1"/>
              <a:t>c.challenge_id</a:t>
            </a:r>
            <a:br>
              <a:rPr lang="pl-PL" sz="2000" dirty="0"/>
            </a:br>
            <a:r>
              <a:rPr lang="pl-PL" sz="2000" dirty="0"/>
              <a:t>JOIN </a:t>
            </a:r>
            <a:r>
              <a:rPr lang="pl-PL" sz="2000" dirty="0" err="1"/>
              <a:t>difficulty</a:t>
            </a:r>
            <a:r>
              <a:rPr lang="pl-PL" sz="2000" dirty="0"/>
              <a:t> d ON </a:t>
            </a:r>
            <a:r>
              <a:rPr lang="pl-PL" sz="2000" dirty="0" err="1"/>
              <a:t>c.difficulty_level</a:t>
            </a:r>
            <a:r>
              <a:rPr lang="pl-PL" sz="2000" dirty="0"/>
              <a:t>=</a:t>
            </a:r>
            <a:r>
              <a:rPr lang="pl-PL" sz="2000" dirty="0" err="1"/>
              <a:t>d.difficulty_level</a:t>
            </a:r>
            <a:br>
              <a:rPr lang="pl-PL" sz="2000" dirty="0"/>
            </a:br>
            <a:r>
              <a:rPr lang="pl-PL" sz="2000" dirty="0"/>
              <a:t>WHERE </a:t>
            </a:r>
            <a:r>
              <a:rPr lang="pl-PL" sz="2000" dirty="0" err="1"/>
              <a:t>s.score</a:t>
            </a:r>
            <a:r>
              <a:rPr lang="pl-PL" sz="2000" dirty="0"/>
              <a:t>=</a:t>
            </a:r>
            <a:r>
              <a:rPr lang="pl-PL" sz="2000" dirty="0" err="1"/>
              <a:t>d.score</a:t>
            </a:r>
            <a:br>
              <a:rPr lang="pl-PL" sz="2000" dirty="0"/>
            </a:br>
            <a:r>
              <a:rPr lang="pl-PL" sz="2000" dirty="0"/>
              <a:t>GROUP BY </a:t>
            </a:r>
            <a:r>
              <a:rPr lang="pl-PL" sz="2000" dirty="0" err="1"/>
              <a:t>h.hacker_id</a:t>
            </a:r>
            <a:r>
              <a:rPr lang="pl-PL" sz="2000" dirty="0"/>
              <a:t>, h.name</a:t>
            </a:r>
            <a:br>
              <a:rPr lang="pl-PL" sz="2000" dirty="0"/>
            </a:br>
            <a:r>
              <a:rPr lang="pl-PL" sz="2000" dirty="0"/>
              <a:t>HAVING COUNT(</a:t>
            </a:r>
            <a:r>
              <a:rPr lang="pl-PL" sz="2000" dirty="0" err="1"/>
              <a:t>s.hacker_id</a:t>
            </a:r>
            <a:r>
              <a:rPr lang="pl-PL" sz="2000" dirty="0"/>
              <a:t>)&gt;1</a:t>
            </a:r>
            <a:br>
              <a:rPr lang="pl-PL" sz="2000" dirty="0"/>
            </a:br>
            <a:r>
              <a:rPr lang="pl-PL" sz="2000" dirty="0"/>
              <a:t>ORDER BY COUNT(</a:t>
            </a:r>
            <a:r>
              <a:rPr lang="pl-PL" sz="2000" dirty="0" err="1"/>
              <a:t>s.hacker_id</a:t>
            </a:r>
            <a:r>
              <a:rPr lang="pl-PL" sz="2000" dirty="0"/>
              <a:t>) </a:t>
            </a:r>
            <a:r>
              <a:rPr lang="pl-PL" sz="2000" dirty="0" err="1"/>
              <a:t>desc</a:t>
            </a:r>
            <a:r>
              <a:rPr lang="pl-PL" sz="2000" dirty="0"/>
              <a:t>, </a:t>
            </a:r>
            <a:r>
              <a:rPr lang="pl-PL" sz="2000" dirty="0" err="1"/>
              <a:t>h.hacker_id</a:t>
            </a:r>
            <a:endParaRPr lang="pl-PL" sz="2000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811F62A5-34FC-0DF8-DE4E-36F0A92297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18300" y="3304098"/>
            <a:ext cx="3604257" cy="2294845"/>
          </a:xfrm>
        </p:spPr>
      </p:pic>
    </p:spTree>
    <p:extLst>
      <p:ext uri="{BB962C8B-B14F-4D97-AF65-F5344CB8AC3E}">
        <p14:creationId xmlns:p14="http://schemas.microsoft.com/office/powerpoint/2010/main" val="384881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EFBA35-1D8F-B1DE-2676-3650F870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702" y="505802"/>
            <a:ext cx="9453489" cy="5669915"/>
          </a:xfrm>
        </p:spPr>
        <p:txBody>
          <a:bodyPr>
            <a:normAutofit/>
          </a:bodyPr>
          <a:lstStyle/>
          <a:p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The simulations presented in the presentation are intended to</a:t>
            </a:r>
            <a:r>
              <a:rPr lang="pl-PL" sz="4000" dirty="0">
                <a:solidFill>
                  <a:srgbClr val="0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demonstrate skills</a:t>
            </a:r>
            <a:br>
              <a:rPr lang="pl-P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4000" b="0" i="0" u="none" strike="noStrike" dirty="0">
                <a:solidFill>
                  <a:srgbClr val="000000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The </a:t>
            </a:r>
            <a:r>
              <a:rPr lang="pl-PL" sz="4000" b="0" i="0" u="none" strike="noStrike" dirty="0" err="1">
                <a:solidFill>
                  <a:srgbClr val="000000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presentation</a:t>
            </a:r>
            <a:r>
              <a:rPr lang="pl-PL" sz="4000" b="0" i="0" u="none" strike="noStrike" dirty="0">
                <a:solidFill>
                  <a:srgbClr val="000000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pl-PL" sz="4000" b="0" i="0" u="none" strike="noStrike" dirty="0" err="1">
                <a:solidFill>
                  <a:srgbClr val="000000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contain</a:t>
            </a:r>
            <a:r>
              <a:rPr lang="pl-PL" sz="4000" b="0" i="0" u="none" strike="noStrike" dirty="0">
                <a:solidFill>
                  <a:srgbClr val="000000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pl-PL" sz="4000" b="0" i="0" u="none" strike="noStrike" dirty="0" err="1">
                <a:solidFill>
                  <a:srgbClr val="000000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simulations</a:t>
            </a:r>
            <a:r>
              <a:rPr lang="pl-PL" sz="4000" b="0" i="0" u="none" strike="noStrike" dirty="0">
                <a:solidFill>
                  <a:srgbClr val="000000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 on a </a:t>
            </a:r>
            <a:r>
              <a:rPr lang="pl-PL" sz="4000" b="0" i="0" u="none" strike="noStrike" dirty="0" err="1">
                <a:solidFill>
                  <a:srgbClr val="000000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sample</a:t>
            </a:r>
            <a:r>
              <a:rPr lang="pl-PL" sz="4000" b="0" i="0" u="none" strike="noStrike" dirty="0">
                <a:solidFill>
                  <a:srgbClr val="000000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pl-PL" sz="4000" b="0" i="0" u="none" strike="noStrike" dirty="0" err="1">
                <a:solidFill>
                  <a:srgbClr val="000000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databese</a:t>
            </a:r>
            <a:r>
              <a:rPr lang="pl-PL" sz="4000" dirty="0">
                <a:solidFill>
                  <a:srgbClr val="0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and</a:t>
            </a:r>
            <a:r>
              <a:rPr lang="pl-PL" sz="4000" b="0" i="0" u="none" strike="noStrike" dirty="0">
                <a:solidFill>
                  <a:srgbClr val="000000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pl-PL" sz="4000" b="0" i="0" u="none" strike="noStrike" dirty="0" err="1">
                <a:solidFill>
                  <a:srgbClr val="000000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solutions</a:t>
            </a:r>
            <a:r>
              <a:rPr lang="pl-PL" sz="4000" b="0" i="0" u="none" strike="noStrike" dirty="0">
                <a:solidFill>
                  <a:srgbClr val="000000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 of SQL </a:t>
            </a:r>
            <a:r>
              <a:rPr lang="pl-PL" sz="4000" b="0" i="0" u="none" strike="noStrike" dirty="0" err="1">
                <a:solidFill>
                  <a:srgbClr val="000000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HackerRank</a:t>
            </a:r>
            <a:r>
              <a:rPr lang="pl-PL" sz="4000" b="0" i="0" u="none" strike="noStrike" dirty="0">
                <a:solidFill>
                  <a:srgbClr val="000000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pl-PL" sz="4000" b="0" i="0" u="none" strike="noStrike" dirty="0" err="1">
                <a:solidFill>
                  <a:srgbClr val="000000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challenges</a:t>
            </a:r>
            <a:r>
              <a:rPr lang="pl-PL" sz="4000" b="0" i="0" u="none" strike="noStrike" dirty="0">
                <a:solidFill>
                  <a:srgbClr val="000000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pl-PL" sz="4000" b="0" i="0" u="none" strike="noStrike" dirty="0" err="1">
                <a:solidFill>
                  <a:srgbClr val="000000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using</a:t>
            </a:r>
            <a:r>
              <a:rPr lang="pl-PL" sz="4000" b="0" i="0" u="none" strike="noStrike" dirty="0">
                <a:solidFill>
                  <a:srgbClr val="000000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 MS SQL Server</a:t>
            </a:r>
            <a:endParaRPr lang="pl-PL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5413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1A292E-1CE3-031A-BB38-3DE0BF8F9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 err="1"/>
              <a:t>Tables</a:t>
            </a:r>
            <a:r>
              <a:rPr lang="pl-PL" sz="2400" dirty="0"/>
              <a:t> from AdventureWorks2017 </a:t>
            </a:r>
            <a:r>
              <a:rPr lang="pl-PL" sz="2400" dirty="0" err="1"/>
              <a:t>database</a:t>
            </a:r>
            <a:r>
              <a:rPr lang="pl-PL" sz="2400" dirty="0"/>
              <a:t> </a:t>
            </a:r>
            <a:r>
              <a:rPr lang="pl-PL" sz="2400" dirty="0" err="1"/>
              <a:t>used</a:t>
            </a:r>
            <a:r>
              <a:rPr lang="pl-PL" sz="2400" dirty="0"/>
              <a:t> to the </a:t>
            </a:r>
            <a:r>
              <a:rPr lang="pl-PL" sz="2400" dirty="0" err="1"/>
              <a:t>presentaton</a:t>
            </a:r>
            <a:r>
              <a:rPr lang="pl-PL" sz="2400" dirty="0"/>
              <a:t> 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7D44974-D002-B738-75C1-E3134B00E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90" y="1690688"/>
            <a:ext cx="6773220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4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428DDD-5286-C002-525B-478B500A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63" y="838108"/>
            <a:ext cx="5257800" cy="749300"/>
          </a:xfrm>
        </p:spPr>
        <p:txBody>
          <a:bodyPr>
            <a:normAutofit/>
          </a:bodyPr>
          <a:lstStyle/>
          <a:p>
            <a:r>
              <a:rPr lang="pl-PL" sz="2400" dirty="0"/>
              <a:t>Show products </a:t>
            </a:r>
            <a:r>
              <a:rPr lang="pl-PL" sz="2400" dirty="0" err="1"/>
              <a:t>whose</a:t>
            </a:r>
            <a:r>
              <a:rPr lang="pl-PL" sz="2400" dirty="0"/>
              <a:t> </a:t>
            </a:r>
            <a:r>
              <a:rPr lang="pl-PL" sz="2400" dirty="0" err="1"/>
              <a:t>weight</a:t>
            </a:r>
            <a:r>
              <a:rPr lang="pl-PL" sz="2400" dirty="0"/>
              <a:t> </a:t>
            </a:r>
            <a:r>
              <a:rPr lang="pl-PL" sz="2400" dirty="0" err="1"/>
              <a:t>is</a:t>
            </a:r>
            <a:r>
              <a:rPr lang="pl-PL" sz="2400" dirty="0"/>
              <a:t> </a:t>
            </a:r>
            <a:r>
              <a:rPr lang="pl-PL" sz="2400" dirty="0" err="1"/>
              <a:t>known</a:t>
            </a:r>
            <a:r>
              <a:rPr lang="pl-PL" sz="2400" dirty="0"/>
              <a:t> 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9CFDDE15-58AF-370F-2A51-E303255C7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1860459"/>
            <a:ext cx="3352130" cy="749300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4CCA9356-F25F-B9AE-47C5-76F72F5B9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3155861"/>
            <a:ext cx="3285340" cy="1556816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9FA25D94-3DA1-7D38-09A5-11DE6D938FDF}"/>
              </a:ext>
            </a:extLst>
          </p:cNvPr>
          <p:cNvSpPr txBox="1"/>
          <p:nvPr/>
        </p:nvSpPr>
        <p:spPr>
          <a:xfrm>
            <a:off x="6668839" y="981925"/>
            <a:ext cx="451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>
                <a:latin typeface="+mj-lt"/>
              </a:rPr>
              <a:t>Remove</a:t>
            </a:r>
            <a:r>
              <a:rPr lang="pl-PL" sz="2400" dirty="0">
                <a:latin typeface="+mj-lt"/>
              </a:rPr>
              <a:t> </a:t>
            </a:r>
            <a:r>
              <a:rPr lang="pl-PL" sz="2400" dirty="0" err="1">
                <a:latin typeface="+mj-lt"/>
              </a:rPr>
              <a:t>nulls</a:t>
            </a:r>
            <a:r>
              <a:rPr lang="pl-PL" sz="2400" dirty="0">
                <a:latin typeface="+mj-lt"/>
              </a:rPr>
              <a:t> from </a:t>
            </a:r>
            <a:r>
              <a:rPr lang="pl-PL" sz="2400" dirty="0" err="1">
                <a:latin typeface="+mj-lt"/>
              </a:rPr>
              <a:t>product</a:t>
            </a:r>
            <a:r>
              <a:rPr lang="pl-PL" sz="2400" dirty="0">
                <a:latin typeface="+mj-lt"/>
              </a:rPr>
              <a:t> data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E9B2291-119A-6185-B350-DEB89C52B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655" y="1860459"/>
            <a:ext cx="4523913" cy="1841592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B9FDC643-39A9-6C81-3EFD-8936A4F95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655" y="3983606"/>
            <a:ext cx="3904182" cy="22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4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572ED4-2BA3-B69A-A383-719DE3820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89" y="1"/>
            <a:ext cx="11268221" cy="900332"/>
          </a:xfrm>
        </p:spPr>
        <p:txBody>
          <a:bodyPr>
            <a:normAutofit/>
          </a:bodyPr>
          <a:lstStyle/>
          <a:p>
            <a:r>
              <a:rPr lang="pl-PL" sz="2800" b="0" i="0" dirty="0">
                <a:effectLst/>
              </a:rPr>
              <a:t>U</a:t>
            </a:r>
            <a:r>
              <a:rPr lang="en-US" sz="2800" b="0" i="0" dirty="0" err="1">
                <a:effectLst/>
              </a:rPr>
              <a:t>pdate</a:t>
            </a:r>
            <a:r>
              <a:rPr lang="en-US" sz="2800" b="0" i="0" dirty="0">
                <a:effectLst/>
              </a:rPr>
              <a:t> the </a:t>
            </a:r>
            <a:r>
              <a:rPr lang="en-US" sz="2800" b="0" i="0" dirty="0" err="1">
                <a:effectLst/>
              </a:rPr>
              <a:t>StandardCost</a:t>
            </a:r>
            <a:r>
              <a:rPr lang="en-US" sz="2800" b="0" i="0" dirty="0">
                <a:effectLst/>
              </a:rPr>
              <a:t> of products in the '</a:t>
            </a:r>
            <a:r>
              <a:rPr lang="pl-PL" sz="2800" b="0" i="0" dirty="0">
                <a:effectLst/>
              </a:rPr>
              <a:t>Road </a:t>
            </a:r>
            <a:r>
              <a:rPr lang="pl-PL" sz="2800" b="0" i="0" dirty="0" err="1">
                <a:effectLst/>
              </a:rPr>
              <a:t>Bikes</a:t>
            </a:r>
            <a:r>
              <a:rPr lang="en-US" sz="2800" b="0" i="0" dirty="0">
                <a:effectLst/>
              </a:rPr>
              <a:t>' product </a:t>
            </a:r>
            <a:r>
              <a:rPr lang="pl-PL" sz="2800" b="0" i="0" dirty="0" err="1">
                <a:effectLst/>
              </a:rPr>
              <a:t>sub</a:t>
            </a:r>
            <a:r>
              <a:rPr lang="en-US" sz="2800" b="0" i="0" dirty="0">
                <a:effectLst/>
              </a:rPr>
              <a:t>category. Increase the </a:t>
            </a:r>
            <a:r>
              <a:rPr lang="en-US" sz="2800" b="0" i="0" dirty="0" err="1">
                <a:effectLst/>
              </a:rPr>
              <a:t>StandardCost</a:t>
            </a:r>
            <a:r>
              <a:rPr lang="en-US" sz="2800" b="0" i="0" dirty="0">
                <a:effectLst/>
              </a:rPr>
              <a:t> by 15% for all products in this </a:t>
            </a:r>
            <a:r>
              <a:rPr lang="pl-PL" sz="2800" b="0" i="0" dirty="0" err="1">
                <a:effectLst/>
              </a:rPr>
              <a:t>sub</a:t>
            </a:r>
            <a:r>
              <a:rPr lang="en-US" sz="2800" b="0" i="0" dirty="0">
                <a:effectLst/>
              </a:rPr>
              <a:t>category.</a:t>
            </a:r>
            <a:endParaRPr lang="pl-PL" sz="28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2C61751-1B2A-327A-584C-093F38D12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4" y="1774242"/>
            <a:ext cx="8328292" cy="871267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EAE2408-A42E-9428-4AF7-835A60A9D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54" y="2764341"/>
            <a:ext cx="5110322" cy="1085763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DCB70F7-AB11-98FE-0515-8504E53CE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211" y="4091557"/>
            <a:ext cx="6566201" cy="1152435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D7329BA5-D5F6-48F1-2264-D0B9FD780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985" y="5362824"/>
            <a:ext cx="5121932" cy="1152435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F8EE6F2B-6C57-49E9-2538-D054B229E9F7}"/>
              </a:ext>
            </a:extLst>
          </p:cNvPr>
          <p:cNvSpPr txBox="1"/>
          <p:nvPr/>
        </p:nvSpPr>
        <p:spPr>
          <a:xfrm>
            <a:off x="202354" y="128607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BEFORE UPDATE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FBBF5208-B1DE-3D6D-87C7-422DC1B92D67}"/>
              </a:ext>
            </a:extLst>
          </p:cNvPr>
          <p:cNvSpPr txBox="1"/>
          <p:nvPr/>
        </p:nvSpPr>
        <p:spPr>
          <a:xfrm>
            <a:off x="5565895" y="3657600"/>
            <a:ext cx="305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AFTER UPDATE </a:t>
            </a:r>
          </a:p>
        </p:txBody>
      </p:sp>
    </p:spTree>
    <p:extLst>
      <p:ext uri="{BB962C8B-B14F-4D97-AF65-F5344CB8AC3E}">
        <p14:creationId xmlns:p14="http://schemas.microsoft.com/office/powerpoint/2010/main" val="37070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7074A0-0CCE-126B-29DD-23E2460C8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38" y="1"/>
            <a:ext cx="10369062" cy="1195754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</a:rPr>
              <a:t>List the total sales amount for each product category where the total sales amount is greater than $10,000. Include the product category name and the total sales amount in your result</a:t>
            </a:r>
            <a:r>
              <a:rPr lang="en-US" sz="2400" b="0" i="0" dirty="0">
                <a:effectLst/>
                <a:latin typeface="Söhne"/>
              </a:rPr>
              <a:t>.</a:t>
            </a:r>
            <a:endParaRPr lang="pl-PL" sz="24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4463C77-4777-2B7C-5BB6-FC4D6759D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00" y="1409441"/>
            <a:ext cx="8688578" cy="216243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460E0725-FB5E-FA93-541A-509A74F3D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38" y="3900419"/>
            <a:ext cx="2872887" cy="125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29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83A672-BB8E-36DD-656F-2AFCCEB08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l-PL" dirty="0" err="1"/>
              <a:t>HackerRank</a:t>
            </a:r>
            <a:r>
              <a:rPr lang="pl-PL" dirty="0"/>
              <a:t> </a:t>
            </a:r>
            <a:r>
              <a:rPr lang="pl-PL" dirty="0" err="1"/>
              <a:t>Challenges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868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C5D5EF34-E571-5226-6779-E514F0AA79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9231" y="1139484"/>
            <a:ext cx="5537283" cy="5205046"/>
          </a:xfrm>
        </p:spPr>
      </p:pic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37A02DF-320E-D542-3C6B-633158FC6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139484"/>
            <a:ext cx="5181600" cy="2560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SELECT TOP 1 city,  LEN(CITY) </a:t>
            </a:r>
            <a:br>
              <a:rPr lang="pl-PL" sz="2000" dirty="0"/>
            </a:br>
            <a:r>
              <a:rPr lang="en-US" sz="2000" dirty="0"/>
              <a:t>FROM STATION </a:t>
            </a:r>
            <a:br>
              <a:rPr lang="pl-PL" sz="2000" dirty="0"/>
            </a:br>
            <a:r>
              <a:rPr lang="en-US" sz="2000" dirty="0"/>
              <a:t>ORDER BY LEN(CITY) </a:t>
            </a:r>
            <a:r>
              <a:rPr lang="en-US" sz="2000" dirty="0" err="1"/>
              <a:t>asc</a:t>
            </a:r>
            <a:r>
              <a:rPr lang="en-US" sz="2000" dirty="0"/>
              <a:t>, city</a:t>
            </a:r>
            <a:r>
              <a:rPr lang="pl-PL" sz="2000" dirty="0"/>
              <a:t>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SELECT TOP 1 city,  LEN(CITY) </a:t>
            </a:r>
            <a:br>
              <a:rPr lang="pl-PL" sz="2000" dirty="0"/>
            </a:br>
            <a:r>
              <a:rPr lang="en-US" sz="2000" dirty="0"/>
              <a:t>FROM STATION </a:t>
            </a:r>
            <a:br>
              <a:rPr lang="pl-PL" sz="2000" dirty="0"/>
            </a:br>
            <a:r>
              <a:rPr lang="en-US" sz="2000" dirty="0"/>
              <a:t>ORDER BY LEN(CITY) desc, city</a:t>
            </a:r>
            <a:r>
              <a:rPr lang="pl-PL" sz="2000" dirty="0"/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96AA544-86C4-70AF-F0CD-023BE1328F22}"/>
              </a:ext>
            </a:extLst>
          </p:cNvPr>
          <p:cNvSpPr txBox="1"/>
          <p:nvPr/>
        </p:nvSpPr>
        <p:spPr>
          <a:xfrm>
            <a:off x="259231" y="429493"/>
            <a:ext cx="4346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Problem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06DD837-A446-5428-AD49-33C7A2613869}"/>
              </a:ext>
            </a:extLst>
          </p:cNvPr>
          <p:cNvSpPr txBox="1"/>
          <p:nvPr/>
        </p:nvSpPr>
        <p:spPr>
          <a:xfrm>
            <a:off x="6096000" y="429493"/>
            <a:ext cx="4346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Solution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7604026B-9361-EAB4-D4E7-8D962CD22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055" y="4581693"/>
            <a:ext cx="4259817" cy="113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09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02538FF9-5D91-5844-2B0C-5D13E539A1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1931" y="605126"/>
            <a:ext cx="5347055" cy="1364352"/>
          </a:xfrm>
        </p:spPr>
      </p:pic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FEA37BF-1D2D-9A92-FD92-B95005732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23889"/>
            <a:ext cx="5181600" cy="4953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SELECT TOP 1 (SALARY * MONTHS)</a:t>
            </a:r>
            <a:r>
              <a:rPr lang="pl-PL" sz="2000" dirty="0"/>
              <a:t>, </a:t>
            </a:r>
            <a:r>
              <a:rPr lang="en-US" sz="2000" dirty="0"/>
              <a:t>COUNT (*)</a:t>
            </a:r>
            <a:br>
              <a:rPr lang="pl-PL" sz="2000" dirty="0"/>
            </a:br>
            <a:r>
              <a:rPr lang="en-US" sz="2000" dirty="0"/>
              <a:t>FROM EMPLOYEE </a:t>
            </a:r>
            <a:br>
              <a:rPr lang="pl-PL" sz="2000" dirty="0"/>
            </a:br>
            <a:r>
              <a:rPr lang="en-US" sz="2000" dirty="0"/>
              <a:t>GROUP BY (SALARY * MONTHS)</a:t>
            </a:r>
            <a:br>
              <a:rPr lang="pl-PL" sz="2000" dirty="0"/>
            </a:br>
            <a:r>
              <a:rPr lang="en-US" sz="2000" dirty="0"/>
              <a:t>ORDER BY (SALARY * MONTHS) DESC</a:t>
            </a:r>
            <a:r>
              <a:rPr lang="pl-PL" sz="2000" dirty="0"/>
              <a:t>;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BBCC3B12-8A17-AEAB-A6AC-9825AC86D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31" y="2219986"/>
            <a:ext cx="3353268" cy="378195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40DA430A-8E6D-F023-AF72-136660440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1" y="3232052"/>
            <a:ext cx="4870938" cy="83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7518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340</TotalTime>
  <Words>401</Words>
  <Application>Microsoft Office PowerPoint</Application>
  <PresentationFormat>Panoramiczny</PresentationFormat>
  <Paragraphs>23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7" baseType="lpstr">
      <vt:lpstr>Arabic Typesetting</vt:lpstr>
      <vt:lpstr>Arial</vt:lpstr>
      <vt:lpstr>Calibri</vt:lpstr>
      <vt:lpstr>Calibri Light</vt:lpstr>
      <vt:lpstr>Söhne</vt:lpstr>
      <vt:lpstr>Motyw pakietu Office</vt:lpstr>
      <vt:lpstr>SQL </vt:lpstr>
      <vt:lpstr>The simulations presented in the presentation are intended to demonstrate skills The presentation contain simulations on a sample databese and solutions of SQL HackerRank challenges using MS SQL Server</vt:lpstr>
      <vt:lpstr>Tables from AdventureWorks2017 database used to the presentaton </vt:lpstr>
      <vt:lpstr>Show products whose weight is known </vt:lpstr>
      <vt:lpstr>Update the StandardCost of products in the 'Road Bikes' product subcategory. Increase the StandardCost by 15% for all products in this subcategory.</vt:lpstr>
      <vt:lpstr>List the total sales amount for each product category where the total sales amount is greater than $10,000. Include the product category name and the total sales amount in your result.</vt:lpstr>
      <vt:lpstr>HackerRank Challenges 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</dc:title>
  <dc:creator>Wioleta Sztejter</dc:creator>
  <cp:lastModifiedBy>Wioleta Sztejter</cp:lastModifiedBy>
  <cp:revision>10</cp:revision>
  <dcterms:created xsi:type="dcterms:W3CDTF">2023-08-06T18:44:30Z</dcterms:created>
  <dcterms:modified xsi:type="dcterms:W3CDTF">2023-08-10T17:49:21Z</dcterms:modified>
</cp:coreProperties>
</file>