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07" r:id="rId7"/>
    <p:sldId id="281" r:id="rId8"/>
    <p:sldId id="314" r:id="rId9"/>
    <p:sldId id="315" r:id="rId10"/>
    <p:sldId id="317" r:id="rId11"/>
    <p:sldId id="318" r:id="rId12"/>
    <p:sldId id="323" r:id="rId13"/>
    <p:sldId id="319" r:id="rId14"/>
    <p:sldId id="324" r:id="rId15"/>
    <p:sldId id="321" r:id="rId16"/>
    <p:sldId id="325" r:id="rId17"/>
    <p:sldId id="322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" userId="c2ebd8846f707c52" providerId="LiveId" clId="{A4C3F6EC-D5CF-48B3-9C9B-84CF10B47EBD}"/>
    <pc:docChg chg="custSel modSld">
      <pc:chgData name="Manish Kumar" userId="c2ebd8846f707c52" providerId="LiveId" clId="{A4C3F6EC-D5CF-48B3-9C9B-84CF10B47EBD}" dt="2025-04-09T10:54:12.392" v="466" actId="20577"/>
      <pc:docMkLst>
        <pc:docMk/>
      </pc:docMkLst>
      <pc:sldChg chg="modSp mod">
        <pc:chgData name="Manish Kumar" userId="c2ebd8846f707c52" providerId="LiveId" clId="{A4C3F6EC-D5CF-48B3-9C9B-84CF10B47EBD}" dt="2025-01-04T08:58:40.909" v="428" actId="1076"/>
        <pc:sldMkLst>
          <pc:docMk/>
          <pc:sldMk cId="3913219759" sldId="304"/>
        </pc:sldMkLst>
      </pc:sldChg>
      <pc:sldChg chg="modSp mod">
        <pc:chgData name="Manish Kumar" userId="c2ebd8846f707c52" providerId="LiveId" clId="{A4C3F6EC-D5CF-48B3-9C9B-84CF10B47EBD}" dt="2025-01-04T08:53:14.002" v="292" actId="20577"/>
        <pc:sldMkLst>
          <pc:docMk/>
          <pc:sldMk cId="2906491918" sldId="307"/>
        </pc:sldMkLst>
      </pc:sldChg>
      <pc:sldChg chg="modSp mod">
        <pc:chgData name="Manish Kumar" userId="c2ebd8846f707c52" providerId="LiveId" clId="{A4C3F6EC-D5CF-48B3-9C9B-84CF10B47EBD}" dt="2025-04-09T10:54:12.392" v="466" actId="20577"/>
        <pc:sldMkLst>
          <pc:docMk/>
          <pc:sldMk cId="2202437675" sldId="312"/>
        </pc:sldMkLst>
        <pc:spChg chg="mod">
          <ac:chgData name="Manish Kumar" userId="c2ebd8846f707c52" providerId="LiveId" clId="{A4C3F6EC-D5CF-48B3-9C9B-84CF10B47EBD}" dt="2025-04-09T10:54:12.392" v="466" actId="20577"/>
          <ac:spMkLst>
            <pc:docMk/>
            <pc:sldMk cId="2202437675" sldId="312"/>
            <ac:spMk id="4" creationId="{1D2FB475-6C53-7682-BD9D-8139C6D7D82F}"/>
          </ac:spMkLst>
        </pc:spChg>
      </pc:sldChg>
      <pc:sldChg chg="modSp mod">
        <pc:chgData name="Manish Kumar" userId="c2ebd8846f707c52" providerId="LiveId" clId="{A4C3F6EC-D5CF-48B3-9C9B-84CF10B47EBD}" dt="2025-01-04T08:54:36.033" v="296" actId="113"/>
        <pc:sldMkLst>
          <pc:docMk/>
          <pc:sldMk cId="2468595790" sldId="315"/>
        </pc:sldMkLst>
      </pc:sldChg>
      <pc:sldChg chg="modSp mod">
        <pc:chgData name="Manish Kumar" userId="c2ebd8846f707c52" providerId="LiveId" clId="{A4C3F6EC-D5CF-48B3-9C9B-84CF10B47EBD}" dt="2025-01-04T07:50:32.771" v="195" actId="20577"/>
        <pc:sldMkLst>
          <pc:docMk/>
          <pc:sldMk cId="1941619646" sldId="317"/>
        </pc:sldMkLst>
      </pc:sldChg>
      <pc:sldChg chg="modSp mod">
        <pc:chgData name="Manish Kumar" userId="c2ebd8846f707c52" providerId="LiveId" clId="{A4C3F6EC-D5CF-48B3-9C9B-84CF10B47EBD}" dt="2025-01-04T08:54:56.995" v="301" actId="114"/>
        <pc:sldMkLst>
          <pc:docMk/>
          <pc:sldMk cId="4072101725" sldId="318"/>
        </pc:sldMkLst>
      </pc:sldChg>
      <pc:sldChg chg="modSp mod">
        <pc:chgData name="Manish Kumar" userId="c2ebd8846f707c52" providerId="LiveId" clId="{A4C3F6EC-D5CF-48B3-9C9B-84CF10B47EBD}" dt="2025-01-04T08:55:51.276" v="308" actId="1076"/>
        <pc:sldMkLst>
          <pc:docMk/>
          <pc:sldMk cId="3969996159" sldId="319"/>
        </pc:sldMkLst>
      </pc:sldChg>
      <pc:sldChg chg="modSp mod">
        <pc:chgData name="Manish Kumar" userId="c2ebd8846f707c52" providerId="LiveId" clId="{A4C3F6EC-D5CF-48B3-9C9B-84CF10B47EBD}" dt="2025-01-04T08:50:00.796" v="227" actId="20577"/>
        <pc:sldMkLst>
          <pc:docMk/>
          <pc:sldMk cId="2498021601" sldId="321"/>
        </pc:sldMkLst>
      </pc:sldChg>
      <pc:sldChg chg="modSp mod">
        <pc:chgData name="Manish Kumar" userId="c2ebd8846f707c52" providerId="LiveId" clId="{A4C3F6EC-D5CF-48B3-9C9B-84CF10B47EBD}" dt="2025-01-04T08:55:30.784" v="305" actId="1076"/>
        <pc:sldMkLst>
          <pc:docMk/>
          <pc:sldMk cId="3540462131" sldId="323"/>
        </pc:sldMkLst>
      </pc:sldChg>
      <pc:sldChg chg="modSp mod">
        <pc:chgData name="Manish Kumar" userId="c2ebd8846f707c52" providerId="LiveId" clId="{A4C3F6EC-D5CF-48B3-9C9B-84CF10B47EBD}" dt="2025-01-04T08:56:34.826" v="310" actId="1076"/>
        <pc:sldMkLst>
          <pc:docMk/>
          <pc:sldMk cId="2176434302" sldId="324"/>
        </pc:sldMkLst>
      </pc:sldChg>
      <pc:sldChg chg="modSp mod">
        <pc:chgData name="Manish Kumar" userId="c2ebd8846f707c52" providerId="LiveId" clId="{A4C3F6EC-D5CF-48B3-9C9B-84CF10B47EBD}" dt="2025-01-04T08:57:02.588" v="313" actId="1076"/>
        <pc:sldMkLst>
          <pc:docMk/>
          <pc:sldMk cId="2529112753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2" y="-402221"/>
            <a:ext cx="7138946" cy="3831221"/>
          </a:xfrm>
        </p:spPr>
        <p:txBody>
          <a:bodyPr anchor="ctr"/>
          <a:lstStyle/>
          <a:p>
            <a:r>
              <a:rPr lang="en-US" dirty="0"/>
              <a:t>SQL 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FB475-6C53-7682-BD9D-8139C6D7D82F}"/>
              </a:ext>
            </a:extLst>
          </p:cNvPr>
          <p:cNvSpPr txBox="1"/>
          <p:nvPr/>
        </p:nvSpPr>
        <p:spPr>
          <a:xfrm>
            <a:off x="4154494" y="3785419"/>
            <a:ext cx="3706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Manish Kumar Singh</a:t>
            </a:r>
          </a:p>
          <a:p>
            <a:pPr algn="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S7616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230582"/>
            <a:ext cx="9648378" cy="3704266"/>
          </a:xfrm>
        </p:spPr>
        <p:txBody>
          <a:bodyPr/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The most preferred payment method is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E-Wallet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out of three payment methods with pay count of </a:t>
            </a:r>
            <a:r>
              <a:rPr lang="en-IN" sz="18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345</a:t>
            </a: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Month of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January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has generated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revenue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of $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1,16,291.86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February 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having the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lowest revenue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of $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97,219.37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among the first three months of the year.</a:t>
            </a:r>
          </a:p>
          <a:p>
            <a:pPr>
              <a:lnSpc>
                <a:spcPct val="107000"/>
              </a:lnSpc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96F19-F5E1-9357-EE6D-0DF4FCFFB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97" y="2586952"/>
            <a:ext cx="2462366" cy="1165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24879D-C2EF-BAC8-B28D-62AC2431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981" y="5043492"/>
            <a:ext cx="3498778" cy="12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2DE3-DB5B-A183-AAF0-4F33CAB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6695"/>
            <a:ext cx="6583680" cy="632012"/>
          </a:xfrm>
        </p:spPr>
        <p:txBody>
          <a:bodyPr/>
          <a:lstStyle/>
          <a:p>
            <a:r>
              <a:rPr lang="en-IN" dirty="0"/>
              <a:t>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24E8-38D0-3311-87A2-8B0605F5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28627"/>
            <a:ext cx="6583680" cy="494267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of Goods Sold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attained its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of $</a:t>
            </a:r>
            <a:r>
              <a:rPr lang="en-I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1,10,754.16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Naypyitaw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has generated the </a:t>
            </a:r>
            <a:r>
              <a:rPr lang="en-IN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revenue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of $</a:t>
            </a:r>
            <a:r>
              <a:rPr lang="en-IN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1,10,568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and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Mandalay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was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the </a:t>
            </a:r>
            <a:r>
              <a:rPr lang="en-IN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lowest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with $</a:t>
            </a:r>
            <a:r>
              <a:rPr lang="en-IN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1,06,197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Afternoon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is the </a:t>
            </a:r>
            <a:r>
              <a:rPr lang="en-IN" sz="16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most preferred shopping time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of the day with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Sales Count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of </a:t>
            </a:r>
            <a:r>
              <a:rPr lang="en-IN" sz="1600" b="1" i="1" u="sng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532</a:t>
            </a:r>
            <a:endParaRPr lang="en-IN" sz="16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sz="1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sz="1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FEC26-B62C-796B-5A87-A750DA851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9E21D-7836-8B6D-575E-DE6FA42C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38" y="1752353"/>
            <a:ext cx="2732637" cy="971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F01ABD-B5BB-24D5-E1E7-5077DA3D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38" y="3733800"/>
            <a:ext cx="2757981" cy="974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D7A0E-54CD-EBBC-F40B-46AEC0CD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931" y="3475976"/>
            <a:ext cx="2757982" cy="32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722926"/>
            <a:ext cx="9746701" cy="3961593"/>
          </a:xfrm>
        </p:spPr>
        <p:txBody>
          <a:bodyPr>
            <a:noAutofit/>
          </a:bodyPr>
          <a:lstStyle/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There are two distinct Customer types: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Members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and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Normal.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Members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has the highest purchase frequency and they have also contributed to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overall revenue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of $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1,64,223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and as well as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VAT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Payment of $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7,820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Female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customers have </a:t>
            </a:r>
            <a:r>
              <a:rPr lang="en-IN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higher shopping </a:t>
            </a:r>
            <a:r>
              <a:rPr lang="en-IN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count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than male customers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IN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AA083-0650-C541-0B04-0C3C7830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06" y="2842260"/>
            <a:ext cx="3661596" cy="933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B9214-D8E4-34D6-ADA3-1B60EE2E8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509" y="2820734"/>
            <a:ext cx="3784757" cy="95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E562BD-AD7E-37C5-2EB8-D7469F129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23" y="4699258"/>
            <a:ext cx="3539535" cy="10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369-0BA7-5944-9053-035C549E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347440"/>
            <a:ext cx="6583680" cy="691005"/>
          </a:xfrm>
        </p:spPr>
        <p:txBody>
          <a:bodyPr/>
          <a:lstStyle/>
          <a:p>
            <a:r>
              <a:rPr lang="en-IN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99CF-A12C-A0D4-F360-745CDB01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1340136"/>
            <a:ext cx="6873691" cy="53654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Branch C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has recorded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female customers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whereas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Branch 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has recorded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male customers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Customers have given their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rating of 10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to three product lines: </a:t>
            </a:r>
            <a:r>
              <a:rPr lang="en-IN" sz="18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Sports and Travel</a:t>
            </a: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, </a:t>
            </a:r>
            <a:r>
              <a:rPr lang="en-IN" sz="18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Health and Beauty</a:t>
            </a: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and </a:t>
            </a:r>
            <a:r>
              <a:rPr lang="en-IN" sz="18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Electronic Accessories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Monday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has recorded the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average rating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of </a:t>
            </a: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7.15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among all the days in the week.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Branches A and C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have recorded their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average rating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on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Friday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whereas for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Branch B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it was during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Monday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.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58C5-F89E-A988-6000-FBB646659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3A7FC-29D3-1AF6-70AA-54C58D2E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51" y="423769"/>
            <a:ext cx="2916329" cy="1873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04487-555B-AAE9-3E42-9EE98C68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38" y="2439720"/>
            <a:ext cx="2749041" cy="1525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58004-736F-677E-C12C-C2B3ED9DD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455" y="3867999"/>
            <a:ext cx="2502134" cy="1649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075203-4C8F-8AED-27B0-B1FA5D974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814" y="5455945"/>
            <a:ext cx="3466655" cy="10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550881"/>
            <a:ext cx="10511627" cy="1012785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27211-997F-707D-A858-5E97800299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All three branches need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better advertising strategy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for the Product Line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Health and Beauty.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Ensure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adequate inventory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for the product line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Food and Beverages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to ensure there is no inadequacy during time of high demand.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Introspection needed about the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quality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of products being offered under the product line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Home and Lifestyle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to improve ratings.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Mandalay’s branch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needs to maintain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more inventory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and provide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offers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to boost their sales performance.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Branches need to know about which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product lines most preferred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by customers when they shop in the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evening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, so that they can provide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end-of-the-day offers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. A customer feedback or survey can help in this regard.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Branches need to focus upon how they can bring more male customers by advertising their most preferred product line.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Stores also need to focus on the normal customer types as their revenue share is quite less as compared to the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709672"/>
            <a:ext cx="5715000" cy="2727709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72736"/>
            <a:ext cx="6583680" cy="153135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3169"/>
            <a:ext cx="6583680" cy="443932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Tools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Required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Data Wrangling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Feature Engineering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Product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Sales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Customer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558" y="978039"/>
            <a:ext cx="5447339" cy="2842565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 txBox="1">
            <a:spLocks/>
          </p:cNvSpPr>
          <p:nvPr/>
        </p:nvSpPr>
        <p:spPr>
          <a:xfrm>
            <a:off x="1091246" y="3429000"/>
            <a:ext cx="10599174" cy="258959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project, we shall analyze the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performance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months of January, February and March of three stores branches </a:t>
            </a:r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 B and C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situated in cities 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Mandalay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Naypyidaw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respectively in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Myanmar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We will use </a:t>
            </a: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Sales dataset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this analysis. This dataset consists of 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 columns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 rows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Placeholder 4">
            <a:extLst>
              <a:ext uri="{FF2B5EF4-FFF2-40B4-BE49-F238E27FC236}">
                <a16:creationId xmlns:a16="http://schemas.microsoft.com/office/drawing/2014/main" id="{207820D1-1678-F366-45C9-CC5AB121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95" r="11795"/>
          <a:stretch>
            <a:fillRect/>
          </a:stretch>
        </p:blipFill>
        <p:spPr>
          <a:xfrm>
            <a:off x="8476175" y="32599"/>
            <a:ext cx="3527091" cy="34635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B82DDA-FED7-FEC3-119E-768BD4EF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819" y="2992672"/>
            <a:ext cx="5259554" cy="223323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2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MySQL Workbench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32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Microsoft Word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07BFE-217C-623E-B473-B1348C2303A9}"/>
              </a:ext>
            </a:extLst>
          </p:cNvPr>
          <p:cNvSpPr txBox="1"/>
          <p:nvPr/>
        </p:nvSpPr>
        <p:spPr>
          <a:xfrm>
            <a:off x="1573162" y="1278152"/>
            <a:ext cx="584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+mj-lt"/>
              </a:rPr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318" y="-11283"/>
            <a:ext cx="7043617" cy="2520217"/>
          </a:xfrm>
        </p:spPr>
        <p:txBody>
          <a:bodyPr/>
          <a:lstStyle/>
          <a:p>
            <a:r>
              <a:rPr lang="en-US" dirty="0"/>
              <a:t>Analysis required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232450"/>
            <a:ext cx="7043618" cy="223323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This sales data required analysis on three major domains: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Product Analysis: </a:t>
            </a:r>
            <a:r>
              <a:rPr lang="en-Z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to understand different product lines, their performances and  required improvement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Sales Analysis: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examines the sales trends of product lines. It helps in developing effective strategy to increase revenue.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Customer Analysis: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covers different customer segments, purchase and rating trends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993626" cy="3720337"/>
          </a:xfrm>
        </p:spPr>
        <p:txBody>
          <a:bodyPr>
            <a:normAutofit/>
          </a:bodyPr>
          <a:lstStyle/>
          <a:p>
            <a:r>
              <a:rPr lang="en-US" sz="1800" dirty="0"/>
              <a:t>Steps followed: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Create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 table in MySQL Workbench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Import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the CSV file into the table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Check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for any NULL values if any present in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8406581" cy="414337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In this step we have altered the table and added three new columns as follows: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i="1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imeofday: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to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give insights of sales during Morning, Afternoon and Evening.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Dayname: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to determine the busiest day of the week for each branch.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Monthname: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to 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etermine which month of the year generates the highest profit and sales.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There are </a:t>
            </a: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6 distinct product lines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namely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Health and Beauty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,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Electronic Accessories, Home and Lifestyles, Sports and Travel, Food and Beverages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and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Fashion Accessories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Food and Beverages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generated the highest revenue of $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56,144.844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b="1" i="1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b="1" i="1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b="1" i="1" kern="1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i="1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Food and Beverages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has also incurred 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VAT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of $</a:t>
            </a:r>
            <a:r>
              <a:rPr lang="en-IN" sz="1800" b="1" i="1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2,673.56</a:t>
            </a:r>
            <a:endParaRPr lang="en-IN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lvl="0">
              <a:lnSpc>
                <a:spcPct val="107000"/>
              </a:lnSpc>
            </a:pPr>
            <a:endParaRPr lang="en-IN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D447B3-5EF6-BE17-F856-977B999D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52" y="3626729"/>
            <a:ext cx="4433265" cy="7498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BC09A1-3062-0228-EB8B-9FA4F5CDA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518" y="5348225"/>
            <a:ext cx="4554916" cy="7155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F3561D-97D0-1E4B-DC5D-3D6940505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972" y="3564038"/>
            <a:ext cx="4008480" cy="12229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1C63DD-1D36-BD18-DFDE-AACD03814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597" y="5348225"/>
            <a:ext cx="3857687" cy="12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63CB-2F9A-A117-8FB0-59D4214E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-72736"/>
            <a:ext cx="6583680" cy="1531357"/>
          </a:xfrm>
        </p:spPr>
        <p:txBody>
          <a:bodyPr/>
          <a:lstStyle/>
          <a:p>
            <a:r>
              <a:rPr lang="en-IN" dirty="0"/>
              <a:t>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5D9F-6A49-377C-48A4-54F0C222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4" y="1723595"/>
            <a:ext cx="6583680" cy="320734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3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Health and Beauty</a:t>
            </a:r>
            <a:r>
              <a:rPr lang="en-IN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, was the only product with </a:t>
            </a:r>
            <a:r>
              <a:rPr lang="en-IN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below average </a:t>
            </a:r>
            <a:r>
              <a:rPr lang="en-IN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sales figure of $</a:t>
            </a:r>
            <a:r>
              <a:rPr lang="en-IN" sz="23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49,193.739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3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3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3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3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3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3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Food and Beverages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have earned the </a:t>
            </a:r>
            <a:r>
              <a:rPr lang="en-IN" sz="2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highest rating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among all with an average rating of </a:t>
            </a:r>
            <a:r>
              <a:rPr lang="en-IN" sz="2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7.1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whereas </a:t>
            </a:r>
            <a:r>
              <a:rPr lang="en-IN" sz="23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Home and Lifestyle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segment has the lowest rating with average rating of </a:t>
            </a:r>
            <a:r>
              <a:rPr lang="en-IN" sz="2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6.8.</a:t>
            </a:r>
            <a:endParaRPr lang="en-IN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F03CF-DE79-12C1-8B89-56C8DB53C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FB353-BC0E-EAA5-EC7B-C969F976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19" y="2165210"/>
            <a:ext cx="4721836" cy="1682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A98FC-77E5-6C48-6A8F-A66AD675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39" y="5026909"/>
            <a:ext cx="3411511" cy="1637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684B7-0F54-3151-7A21-01F93A0D3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456" y="4289494"/>
            <a:ext cx="3755151" cy="11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2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{6ABEFD37-3FDF-4D65-ACD9-E37CD1C42375}tf78438558_win32</Template>
  <TotalTime>366</TotalTime>
  <Words>747</Words>
  <Application>Microsoft Office PowerPoint</Application>
  <PresentationFormat>Widescreen</PresentationFormat>
  <Paragraphs>111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Wingdings</vt:lpstr>
      <vt:lpstr>Custom</vt:lpstr>
      <vt:lpstr>SQL CAPSTONE PROJECT</vt:lpstr>
      <vt:lpstr>CONTENTS</vt:lpstr>
      <vt:lpstr>INTRODUCTION</vt:lpstr>
      <vt:lpstr>PowerPoint Presentation</vt:lpstr>
      <vt:lpstr>Analysis required</vt:lpstr>
      <vt:lpstr>DATA WRANGLING</vt:lpstr>
      <vt:lpstr>Feature Engineering</vt:lpstr>
      <vt:lpstr>PRODUCT ANALYSIS</vt:lpstr>
      <vt:lpstr>PRODUCT ANALYSIS</vt:lpstr>
      <vt:lpstr>SALES ANALYSIS</vt:lpstr>
      <vt:lpstr>Sales analysis</vt:lpstr>
      <vt:lpstr>CUSTOMER ANALYSIS</vt:lpstr>
      <vt:lpstr>Customer analysis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Manish Kumar</dc:creator>
  <cp:lastModifiedBy>Manish Kumar</cp:lastModifiedBy>
  <cp:revision>2</cp:revision>
  <dcterms:created xsi:type="dcterms:W3CDTF">2024-12-29T06:22:37Z</dcterms:created>
  <dcterms:modified xsi:type="dcterms:W3CDTF">2025-04-09T10:54:20Z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