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" userId="c2ebd8846f707c52" providerId="LiveId" clId="{333299D9-F3BC-490F-B0B0-EE2FF6A21AD0}"/>
    <pc:docChg chg="undo custSel modSld">
      <pc:chgData name="Manish Kumar" userId="c2ebd8846f707c52" providerId="LiveId" clId="{333299D9-F3BC-490F-B0B0-EE2FF6A21AD0}" dt="2024-08-18T04:35:04.647" v="178" actId="1076"/>
      <pc:docMkLst>
        <pc:docMk/>
      </pc:docMkLst>
      <pc:sldChg chg="modSp mod">
        <pc:chgData name="Manish Kumar" userId="c2ebd8846f707c52" providerId="LiveId" clId="{333299D9-F3BC-490F-B0B0-EE2FF6A21AD0}" dt="2024-08-16T01:26:56.851" v="143" actId="20577"/>
        <pc:sldMkLst>
          <pc:docMk/>
          <pc:sldMk cId="1999327498" sldId="256"/>
        </pc:sldMkLst>
        <pc:spChg chg="mod">
          <ac:chgData name="Manish Kumar" userId="c2ebd8846f707c52" providerId="LiveId" clId="{333299D9-F3BC-490F-B0B0-EE2FF6A21AD0}" dt="2024-08-15T23:36:54.637" v="38" actId="1076"/>
          <ac:spMkLst>
            <pc:docMk/>
            <pc:sldMk cId="1999327498" sldId="256"/>
            <ac:spMk id="2" creationId="{678F0236-4677-E292-2AAD-30D1C6747789}"/>
          </ac:spMkLst>
        </pc:spChg>
        <pc:spChg chg="mod">
          <ac:chgData name="Manish Kumar" userId="c2ebd8846f707c52" providerId="LiveId" clId="{333299D9-F3BC-490F-B0B0-EE2FF6A21AD0}" dt="2024-08-16T01:26:56.851" v="143" actId="20577"/>
          <ac:spMkLst>
            <pc:docMk/>
            <pc:sldMk cId="1999327498" sldId="256"/>
            <ac:spMk id="3" creationId="{ECDF7321-9FD5-8F58-61AC-FF205DF5D67E}"/>
          </ac:spMkLst>
        </pc:spChg>
      </pc:sldChg>
      <pc:sldChg chg="modSp mod">
        <pc:chgData name="Manish Kumar" userId="c2ebd8846f707c52" providerId="LiveId" clId="{333299D9-F3BC-490F-B0B0-EE2FF6A21AD0}" dt="2024-08-15T23:40:08.534" v="40" actId="1076"/>
        <pc:sldMkLst>
          <pc:docMk/>
          <pc:sldMk cId="2255400060" sldId="257"/>
        </pc:sldMkLst>
        <pc:spChg chg="mod">
          <ac:chgData name="Manish Kumar" userId="c2ebd8846f707c52" providerId="LiveId" clId="{333299D9-F3BC-490F-B0B0-EE2FF6A21AD0}" dt="2024-08-15T23:40:08.534" v="40" actId="1076"/>
          <ac:spMkLst>
            <pc:docMk/>
            <pc:sldMk cId="2255400060" sldId="257"/>
            <ac:spMk id="3" creationId="{E2EE3831-3DC5-8E83-AC04-E667D7FBF9E3}"/>
          </ac:spMkLst>
        </pc:spChg>
      </pc:sldChg>
      <pc:sldChg chg="modSp mod">
        <pc:chgData name="Manish Kumar" userId="c2ebd8846f707c52" providerId="LiveId" clId="{333299D9-F3BC-490F-B0B0-EE2FF6A21AD0}" dt="2024-08-16T01:26:32.855" v="133" actId="20577"/>
        <pc:sldMkLst>
          <pc:docMk/>
          <pc:sldMk cId="30672932" sldId="258"/>
        </pc:sldMkLst>
        <pc:spChg chg="mod">
          <ac:chgData name="Manish Kumar" userId="c2ebd8846f707c52" providerId="LiveId" clId="{333299D9-F3BC-490F-B0B0-EE2FF6A21AD0}" dt="2024-08-16T01:26:32.855" v="133" actId="20577"/>
          <ac:spMkLst>
            <pc:docMk/>
            <pc:sldMk cId="30672932" sldId="258"/>
            <ac:spMk id="3" creationId="{F7FE3EFF-8FD0-38A5-15C0-C29688CC9A67}"/>
          </ac:spMkLst>
        </pc:spChg>
        <pc:picChg chg="mod modCrop">
          <ac:chgData name="Manish Kumar" userId="c2ebd8846f707c52" providerId="LiveId" clId="{333299D9-F3BC-490F-B0B0-EE2FF6A21AD0}" dt="2024-08-16T00:25:00.203" v="88" actId="732"/>
          <ac:picMkLst>
            <pc:docMk/>
            <pc:sldMk cId="30672932" sldId="258"/>
            <ac:picMk id="7" creationId="{76E44BD4-E0DB-C4C0-28BC-DA9DD15E01CE}"/>
          </ac:picMkLst>
        </pc:picChg>
        <pc:picChg chg="mod">
          <ac:chgData name="Manish Kumar" userId="c2ebd8846f707c52" providerId="LiveId" clId="{333299D9-F3BC-490F-B0B0-EE2FF6A21AD0}" dt="2024-08-16T01:26:31.242" v="132" actId="1076"/>
          <ac:picMkLst>
            <pc:docMk/>
            <pc:sldMk cId="30672932" sldId="258"/>
            <ac:picMk id="9" creationId="{8E3C250F-E0F0-877F-2022-13DFDFEE7922}"/>
          </ac:picMkLst>
        </pc:picChg>
      </pc:sldChg>
      <pc:sldChg chg="modSp mod">
        <pc:chgData name="Manish Kumar" userId="c2ebd8846f707c52" providerId="LiveId" clId="{333299D9-F3BC-490F-B0B0-EE2FF6A21AD0}" dt="2024-08-18T04:26:43.226" v="155" actId="20577"/>
        <pc:sldMkLst>
          <pc:docMk/>
          <pc:sldMk cId="3791083095" sldId="259"/>
        </pc:sldMkLst>
        <pc:spChg chg="mod">
          <ac:chgData name="Manish Kumar" userId="c2ebd8846f707c52" providerId="LiveId" clId="{333299D9-F3BC-490F-B0B0-EE2FF6A21AD0}" dt="2024-08-18T04:26:43.226" v="155" actId="20577"/>
          <ac:spMkLst>
            <pc:docMk/>
            <pc:sldMk cId="3791083095" sldId="259"/>
            <ac:spMk id="4" creationId="{0E42399E-9FE8-FFFF-7232-7A690D115615}"/>
          </ac:spMkLst>
        </pc:spChg>
      </pc:sldChg>
      <pc:sldChg chg="addSp delSp modSp mod">
        <pc:chgData name="Manish Kumar" userId="c2ebd8846f707c52" providerId="LiveId" clId="{333299D9-F3BC-490F-B0B0-EE2FF6A21AD0}" dt="2024-08-18T04:29:19.391" v="161" actId="14100"/>
        <pc:sldMkLst>
          <pc:docMk/>
          <pc:sldMk cId="2801604577" sldId="260"/>
        </pc:sldMkLst>
        <pc:spChg chg="mod">
          <ac:chgData name="Manish Kumar" userId="c2ebd8846f707c52" providerId="LiveId" clId="{333299D9-F3BC-490F-B0B0-EE2FF6A21AD0}" dt="2024-08-18T04:28:17.069" v="160" actId="1076"/>
          <ac:spMkLst>
            <pc:docMk/>
            <pc:sldMk cId="2801604577" sldId="260"/>
            <ac:spMk id="2" creationId="{EAD39BC3-F9AD-D304-EF2B-EB092577DEC7}"/>
          </ac:spMkLst>
        </pc:spChg>
        <pc:spChg chg="mod">
          <ac:chgData name="Manish Kumar" userId="c2ebd8846f707c52" providerId="LiveId" clId="{333299D9-F3BC-490F-B0B0-EE2FF6A21AD0}" dt="2024-08-16T01:25:30.917" v="124" actId="113"/>
          <ac:spMkLst>
            <pc:docMk/>
            <pc:sldMk cId="2801604577" sldId="260"/>
            <ac:spMk id="3" creationId="{6253E29D-1743-A537-C5B5-90D99D998EC5}"/>
          </ac:spMkLst>
        </pc:spChg>
        <pc:picChg chg="mod modCrop">
          <ac:chgData name="Manish Kumar" userId="c2ebd8846f707c52" providerId="LiveId" clId="{333299D9-F3BC-490F-B0B0-EE2FF6A21AD0}" dt="2024-08-16T00:23:08.155" v="74" actId="1076"/>
          <ac:picMkLst>
            <pc:docMk/>
            <pc:sldMk cId="2801604577" sldId="260"/>
            <ac:picMk id="5" creationId="{E6A98903-A5FD-93E0-47D6-3B4CC9A18B62}"/>
          </ac:picMkLst>
        </pc:picChg>
        <pc:picChg chg="add mod">
          <ac:chgData name="Manish Kumar" userId="c2ebd8846f707c52" providerId="LiveId" clId="{333299D9-F3BC-490F-B0B0-EE2FF6A21AD0}" dt="2024-08-16T00:24:33.102" v="85" actId="1076"/>
          <ac:picMkLst>
            <pc:docMk/>
            <pc:sldMk cId="2801604577" sldId="260"/>
            <ac:picMk id="6" creationId="{6F86A183-08F2-76EF-CB67-AC815D7B4101}"/>
          </ac:picMkLst>
        </pc:picChg>
        <pc:picChg chg="mod modCrop">
          <ac:chgData name="Manish Kumar" userId="c2ebd8846f707c52" providerId="LiveId" clId="{333299D9-F3BC-490F-B0B0-EE2FF6A21AD0}" dt="2024-08-16T01:25:21.589" v="122" actId="1076"/>
          <ac:picMkLst>
            <pc:docMk/>
            <pc:sldMk cId="2801604577" sldId="260"/>
            <ac:picMk id="7" creationId="{31E78AF1-A4F1-6737-E441-1DA62C3D4596}"/>
          </ac:picMkLst>
        </pc:picChg>
        <pc:picChg chg="add del mod">
          <ac:chgData name="Manish Kumar" userId="c2ebd8846f707c52" providerId="LiveId" clId="{333299D9-F3BC-490F-B0B0-EE2FF6A21AD0}" dt="2024-08-18T04:29:19.391" v="161" actId="14100"/>
          <ac:picMkLst>
            <pc:docMk/>
            <pc:sldMk cId="2801604577" sldId="260"/>
            <ac:picMk id="9" creationId="{3A551170-610B-5442-6285-EC8208E158C4}"/>
          </ac:picMkLst>
        </pc:picChg>
      </pc:sldChg>
      <pc:sldChg chg="modSp mod">
        <pc:chgData name="Manish Kumar" userId="c2ebd8846f707c52" providerId="LiveId" clId="{333299D9-F3BC-490F-B0B0-EE2FF6A21AD0}" dt="2024-08-18T04:29:32.217" v="164" actId="20577"/>
        <pc:sldMkLst>
          <pc:docMk/>
          <pc:sldMk cId="3403296421" sldId="261"/>
        </pc:sldMkLst>
        <pc:spChg chg="mod">
          <ac:chgData name="Manish Kumar" userId="c2ebd8846f707c52" providerId="LiveId" clId="{333299D9-F3BC-490F-B0B0-EE2FF6A21AD0}" dt="2024-08-18T04:29:32.217" v="164" actId="20577"/>
          <ac:spMkLst>
            <pc:docMk/>
            <pc:sldMk cId="3403296421" sldId="261"/>
            <ac:spMk id="4" creationId="{6CB67B7D-1377-1B83-9CE7-081783F1E905}"/>
          </ac:spMkLst>
        </pc:spChg>
      </pc:sldChg>
      <pc:sldChg chg="modSp mod">
        <pc:chgData name="Manish Kumar" userId="c2ebd8846f707c52" providerId="LiveId" clId="{333299D9-F3BC-490F-B0B0-EE2FF6A21AD0}" dt="2024-08-18T04:34:00.238" v="171" actId="1076"/>
        <pc:sldMkLst>
          <pc:docMk/>
          <pc:sldMk cId="788864769" sldId="262"/>
        </pc:sldMkLst>
        <pc:spChg chg="mod">
          <ac:chgData name="Manish Kumar" userId="c2ebd8846f707c52" providerId="LiveId" clId="{333299D9-F3BC-490F-B0B0-EE2FF6A21AD0}" dt="2024-08-18T04:34:00.238" v="171" actId="1076"/>
          <ac:spMkLst>
            <pc:docMk/>
            <pc:sldMk cId="788864769" sldId="262"/>
            <ac:spMk id="2" creationId="{182480B1-8C51-5831-C0FF-F96B1881FD69}"/>
          </ac:spMkLst>
        </pc:spChg>
        <pc:spChg chg="mod">
          <ac:chgData name="Manish Kumar" userId="c2ebd8846f707c52" providerId="LiveId" clId="{333299D9-F3BC-490F-B0B0-EE2FF6A21AD0}" dt="2024-08-16T01:25:12.590" v="121" actId="113"/>
          <ac:spMkLst>
            <pc:docMk/>
            <pc:sldMk cId="788864769" sldId="262"/>
            <ac:spMk id="3" creationId="{311C5576-F8B2-A25F-A08A-0638758FF99C}"/>
          </ac:spMkLst>
        </pc:spChg>
      </pc:sldChg>
      <pc:sldChg chg="modSp mod">
        <pc:chgData name="Manish Kumar" userId="c2ebd8846f707c52" providerId="LiveId" clId="{333299D9-F3BC-490F-B0B0-EE2FF6A21AD0}" dt="2024-08-18T04:34:47.682" v="176" actId="1076"/>
        <pc:sldMkLst>
          <pc:docMk/>
          <pc:sldMk cId="2430177996" sldId="264"/>
        </pc:sldMkLst>
        <pc:spChg chg="mod">
          <ac:chgData name="Manish Kumar" userId="c2ebd8846f707c52" providerId="LiveId" clId="{333299D9-F3BC-490F-B0B0-EE2FF6A21AD0}" dt="2024-08-18T04:34:47.682" v="176" actId="1076"/>
          <ac:spMkLst>
            <pc:docMk/>
            <pc:sldMk cId="2430177996" sldId="264"/>
            <ac:spMk id="2" creationId="{E2825F96-F260-02E9-0CE5-819D76E1C04E}"/>
          </ac:spMkLst>
        </pc:spChg>
        <pc:spChg chg="mod">
          <ac:chgData name="Manish Kumar" userId="c2ebd8846f707c52" providerId="LiveId" clId="{333299D9-F3BC-490F-B0B0-EE2FF6A21AD0}" dt="2024-08-16T01:24:52.435" v="119" actId="113"/>
          <ac:spMkLst>
            <pc:docMk/>
            <pc:sldMk cId="2430177996" sldId="264"/>
            <ac:spMk id="3" creationId="{F3E2F357-31BC-9C69-5C48-F7D91B6F2D43}"/>
          </ac:spMkLst>
        </pc:spChg>
        <pc:picChg chg="mod">
          <ac:chgData name="Manish Kumar" userId="c2ebd8846f707c52" providerId="LiveId" clId="{333299D9-F3BC-490F-B0B0-EE2FF6A21AD0}" dt="2024-08-16T00:22:14.667" v="60" actId="1076"/>
          <ac:picMkLst>
            <pc:docMk/>
            <pc:sldMk cId="2430177996" sldId="264"/>
            <ac:picMk id="7" creationId="{EF5A3E4F-3C8F-E1B2-7F1D-F70F2650A84B}"/>
          </ac:picMkLst>
        </pc:picChg>
      </pc:sldChg>
      <pc:sldChg chg="modSp mod">
        <pc:chgData name="Manish Kumar" userId="c2ebd8846f707c52" providerId="LiveId" clId="{333299D9-F3BC-490F-B0B0-EE2FF6A21AD0}" dt="2024-08-18T04:34:57.659" v="177" actId="1076"/>
        <pc:sldMkLst>
          <pc:docMk/>
          <pc:sldMk cId="1192890360" sldId="266"/>
        </pc:sldMkLst>
        <pc:spChg chg="mod">
          <ac:chgData name="Manish Kumar" userId="c2ebd8846f707c52" providerId="LiveId" clId="{333299D9-F3BC-490F-B0B0-EE2FF6A21AD0}" dt="2024-08-18T04:34:57.659" v="177" actId="1076"/>
          <ac:spMkLst>
            <pc:docMk/>
            <pc:sldMk cId="1192890360" sldId="266"/>
            <ac:spMk id="2" creationId="{0813DEE6-9548-D3B3-0B03-47DBBE2092F7}"/>
          </ac:spMkLst>
        </pc:spChg>
        <pc:spChg chg="mod">
          <ac:chgData name="Manish Kumar" userId="c2ebd8846f707c52" providerId="LiveId" clId="{333299D9-F3BC-490F-B0B0-EE2FF6A21AD0}" dt="2024-08-16T01:24:29.115" v="117" actId="113"/>
          <ac:spMkLst>
            <pc:docMk/>
            <pc:sldMk cId="1192890360" sldId="266"/>
            <ac:spMk id="3" creationId="{D7B4BD7F-678F-A27A-ACF7-CD7E97970830}"/>
          </ac:spMkLst>
        </pc:spChg>
      </pc:sldChg>
      <pc:sldChg chg="modSp mod">
        <pc:chgData name="Manish Kumar" userId="c2ebd8846f707c52" providerId="LiveId" clId="{333299D9-F3BC-490F-B0B0-EE2FF6A21AD0}" dt="2024-08-16T01:08:39.353" v="110" actId="20577"/>
        <pc:sldMkLst>
          <pc:docMk/>
          <pc:sldMk cId="70662539" sldId="267"/>
        </pc:sldMkLst>
        <pc:spChg chg="mod">
          <ac:chgData name="Manish Kumar" userId="c2ebd8846f707c52" providerId="LiveId" clId="{333299D9-F3BC-490F-B0B0-EE2FF6A21AD0}" dt="2024-08-16T01:08:39.353" v="110" actId="20577"/>
          <ac:spMkLst>
            <pc:docMk/>
            <pc:sldMk cId="70662539" sldId="267"/>
            <ac:spMk id="6" creationId="{38D6A944-225E-E4F5-F4B2-6A89D6030575}"/>
          </ac:spMkLst>
        </pc:spChg>
      </pc:sldChg>
      <pc:sldChg chg="modSp mod">
        <pc:chgData name="Manish Kumar" userId="c2ebd8846f707c52" providerId="LiveId" clId="{333299D9-F3BC-490F-B0B0-EE2FF6A21AD0}" dt="2024-08-18T04:35:04.647" v="178" actId="1076"/>
        <pc:sldMkLst>
          <pc:docMk/>
          <pc:sldMk cId="1135236162" sldId="268"/>
        </pc:sldMkLst>
        <pc:spChg chg="mod">
          <ac:chgData name="Manish Kumar" userId="c2ebd8846f707c52" providerId="LiveId" clId="{333299D9-F3BC-490F-B0B0-EE2FF6A21AD0}" dt="2024-08-18T04:35:04.647" v="178" actId="1076"/>
          <ac:spMkLst>
            <pc:docMk/>
            <pc:sldMk cId="1135236162" sldId="268"/>
            <ac:spMk id="2" creationId="{289E7E80-B672-B9EA-E925-53EBBDB42690}"/>
          </ac:spMkLst>
        </pc:spChg>
        <pc:spChg chg="mod">
          <ac:chgData name="Manish Kumar" userId="c2ebd8846f707c52" providerId="LiveId" clId="{333299D9-F3BC-490F-B0B0-EE2FF6A21AD0}" dt="2024-08-16T01:24:18.847" v="115" actId="113"/>
          <ac:spMkLst>
            <pc:docMk/>
            <pc:sldMk cId="1135236162" sldId="268"/>
            <ac:spMk id="3" creationId="{4F33ECAC-29F9-963D-CA3F-0A346FF7276D}"/>
          </ac:spMkLst>
        </pc:spChg>
      </pc:sldChg>
      <pc:sldChg chg="modSp mod">
        <pc:chgData name="Manish Kumar" userId="c2ebd8846f707c52" providerId="LiveId" clId="{333299D9-F3BC-490F-B0B0-EE2FF6A21AD0}" dt="2024-08-16T01:16:45.201" v="113" actId="20577"/>
        <pc:sldMkLst>
          <pc:docMk/>
          <pc:sldMk cId="1239817798" sldId="269"/>
        </pc:sldMkLst>
        <pc:spChg chg="mod">
          <ac:chgData name="Manish Kumar" userId="c2ebd8846f707c52" providerId="LiveId" clId="{333299D9-F3BC-490F-B0B0-EE2FF6A21AD0}" dt="2024-08-16T01:16:45.201" v="113" actId="20577"/>
          <ac:spMkLst>
            <pc:docMk/>
            <pc:sldMk cId="1239817798" sldId="269"/>
            <ac:spMk id="6" creationId="{8D76201C-CF27-7B50-A9F1-888E504DA1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2D6-E93C-4D30-8E37-11DC5DE7BB3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0EA-1E0B-4197-8898-7DF20AEE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0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2D6-E93C-4D30-8E37-11DC5DE7BB3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0EA-1E0B-4197-8898-7DF20AEE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1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2D6-E93C-4D30-8E37-11DC5DE7BB3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0EA-1E0B-4197-8898-7DF20AEEEE4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524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2D6-E93C-4D30-8E37-11DC5DE7BB3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0EA-1E0B-4197-8898-7DF20AEE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978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2D6-E93C-4D30-8E37-11DC5DE7BB3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0EA-1E0B-4197-8898-7DF20AEEEE4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436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2D6-E93C-4D30-8E37-11DC5DE7BB3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0EA-1E0B-4197-8898-7DF20AEE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48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2D6-E93C-4D30-8E37-11DC5DE7BB3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0EA-1E0B-4197-8898-7DF20AEE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18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2D6-E93C-4D30-8E37-11DC5DE7BB3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0EA-1E0B-4197-8898-7DF20AEE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1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2D6-E93C-4D30-8E37-11DC5DE7BB3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0EA-1E0B-4197-8898-7DF20AEE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98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2D6-E93C-4D30-8E37-11DC5DE7BB3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0EA-1E0B-4197-8898-7DF20AEE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1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2D6-E93C-4D30-8E37-11DC5DE7BB3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0EA-1E0B-4197-8898-7DF20AEE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31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2D6-E93C-4D30-8E37-11DC5DE7BB3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0EA-1E0B-4197-8898-7DF20AEE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11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2D6-E93C-4D30-8E37-11DC5DE7BB3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0EA-1E0B-4197-8898-7DF20AEE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83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2D6-E93C-4D30-8E37-11DC5DE7BB3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0EA-1E0B-4197-8898-7DF20AEE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6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2D6-E93C-4D30-8E37-11DC5DE7BB3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0EA-1E0B-4197-8898-7DF20AEE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92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02D6-E93C-4D30-8E37-11DC5DE7BB3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0EA-1E0B-4197-8898-7DF20AEE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65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02D6-E93C-4D30-8E37-11DC5DE7BB3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52B0EA-1E0B-4197-8898-7DF20AEE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50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0236-4677-E292-2AAD-30D1C6747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921" y="1782698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ANALYSIS OF MAVEN MOVIES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F7321-9FD5-8F58-61AC-FF205DF5D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608" y="4333640"/>
            <a:ext cx="9144000" cy="1655762"/>
          </a:xfrm>
        </p:spPr>
        <p:txBody>
          <a:bodyPr/>
          <a:lstStyle/>
          <a:p>
            <a:pPr marL="342900" indent="-342900" algn="r">
              <a:buFontTx/>
              <a:buChar char="-"/>
            </a:pPr>
            <a:r>
              <a:rPr lang="en-IN" dirty="0"/>
              <a:t>  BY: </a:t>
            </a:r>
          </a:p>
          <a:p>
            <a:pPr marL="342900" indent="-342900" algn="r">
              <a:buFontTx/>
              <a:buChar char="-"/>
            </a:pPr>
            <a:r>
              <a:rPr lang="en-IN" b="1" dirty="0"/>
              <a:t>MANISH KUMAR SINGH</a:t>
            </a:r>
          </a:p>
          <a:p>
            <a:pPr algn="r"/>
            <a:r>
              <a:rPr lang="en-IN" b="1" dirty="0"/>
              <a:t>S7616</a:t>
            </a:r>
          </a:p>
        </p:txBody>
      </p:sp>
    </p:spTree>
    <p:extLst>
      <p:ext uri="{BB962C8B-B14F-4D97-AF65-F5344CB8AC3E}">
        <p14:creationId xmlns:p14="http://schemas.microsoft.com/office/powerpoint/2010/main" val="199932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FA522E-7420-23CE-6C50-4F247BCCB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8" y="142920"/>
            <a:ext cx="9162774" cy="437163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C4D45C-6849-F9C6-F220-DC0B7C458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43047"/>
              </p:ext>
            </p:extLst>
          </p:nvPr>
        </p:nvGraphicFramePr>
        <p:xfrm>
          <a:off x="693393" y="4627676"/>
          <a:ext cx="8111242" cy="2158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621">
                  <a:extLst>
                    <a:ext uri="{9D8B030D-6E8A-4147-A177-3AD203B41FA5}">
                      <a16:colId xmlns:a16="http://schemas.microsoft.com/office/drawing/2014/main" val="1133978974"/>
                    </a:ext>
                  </a:extLst>
                </a:gridCol>
                <a:gridCol w="4055621">
                  <a:extLst>
                    <a:ext uri="{9D8B030D-6E8A-4147-A177-3AD203B41FA5}">
                      <a16:colId xmlns:a16="http://schemas.microsoft.com/office/drawing/2014/main" val="2386805202"/>
                    </a:ext>
                  </a:extLst>
                </a:gridCol>
              </a:tblGrid>
              <a:tr h="69580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965558"/>
                  </a:ext>
                </a:extLst>
              </a:tr>
              <a:tr h="695801">
                <a:tc>
                  <a:txBody>
                    <a:bodyPr/>
                    <a:lstStyle/>
                    <a:p>
                      <a:r>
                        <a:rPr lang="en-IN" sz="1400" dirty="0"/>
                        <a:t>Sports and Animations are most rented genre which shows that most of the customers are teenagers and youth.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Increase the stocks of most sought after genre films to meet customers 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25518"/>
                  </a:ext>
                </a:extLst>
              </a:tr>
              <a:tr h="695801">
                <a:tc>
                  <a:txBody>
                    <a:bodyPr/>
                    <a:lstStyle/>
                    <a:p>
                      <a:r>
                        <a:rPr lang="en-IN" sz="1400" dirty="0"/>
                        <a:t>Horror and Music are amongst the least preferred genre which shows interest of customers fading away in these movies.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Targeted marketing campaigns have to be carried out to bring customers back to lesser favoured genres.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4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74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DEE6-9548-D3B3-0B03-47DBBE20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92081"/>
            <a:ext cx="8596668" cy="455629"/>
          </a:xfrm>
        </p:spPr>
        <p:txBody>
          <a:bodyPr>
            <a:normAutofit fontScale="90000"/>
          </a:bodyPr>
          <a:lstStyle/>
          <a:p>
            <a:r>
              <a:rPr lang="en-IN" sz="2000" b="1" dirty="0"/>
              <a:t>3.1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Identify which store generates the highest rental revenue.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BD7F-678F-A27A-ACF7-CD7E97970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2494"/>
            <a:ext cx="8596668" cy="5475122"/>
          </a:xfrm>
        </p:spPr>
        <p:txBody>
          <a:bodyPr/>
          <a:lstStyle/>
          <a:p>
            <a:r>
              <a:rPr lang="en-IN" b="1" dirty="0"/>
              <a:t>SQL 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l"/>
            <a:r>
              <a:rPr lang="en-IN" b="1" dirty="0"/>
              <a:t>Output: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43C6E-669A-0100-214D-1ABF91D60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08760"/>
            <a:ext cx="4215177" cy="2403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D0901-1338-B9CF-D373-FF069E7FF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45" y="4434722"/>
            <a:ext cx="2127353" cy="77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A86E40-3620-A49E-EC23-3CCE36B72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53" y="1065228"/>
            <a:ext cx="6734987" cy="48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9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F8A2D-EC02-DC5F-61A4-CFB9B92A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171168"/>
            <a:ext cx="4185623" cy="576262"/>
          </a:xfrm>
        </p:spPr>
        <p:txBody>
          <a:bodyPr/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1B012-A2F1-9702-FB1A-032AE6E6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2303612"/>
            <a:ext cx="4185623" cy="3304117"/>
          </a:xfrm>
        </p:spPr>
        <p:txBody>
          <a:bodyPr/>
          <a:lstStyle/>
          <a:p>
            <a:r>
              <a:rPr lang="en-IN" dirty="0"/>
              <a:t>Total Revenue generated by Store 1 is $33679.99 and Store 2 is $33726.77 respectively.</a:t>
            </a:r>
          </a:p>
          <a:p>
            <a:r>
              <a:rPr lang="en-IN" dirty="0"/>
              <a:t>High revenue shows better rental operation management by the staff by considering factors such as customer base size and pricing strategies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059DE-CD8E-2EE1-65F0-481FE08D8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171168"/>
            <a:ext cx="4185618" cy="576262"/>
          </a:xfrm>
        </p:spPr>
        <p:txBody>
          <a:bodyPr/>
          <a:lstStyle/>
          <a:p>
            <a:pPr algn="ctr"/>
            <a:r>
              <a:rPr lang="en-IN" b="1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6A944-225E-E4F5-F4B2-6A89D6030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3" y="2303611"/>
            <a:ext cx="4185617" cy="3304117"/>
          </a:xfrm>
        </p:spPr>
        <p:txBody>
          <a:bodyPr/>
          <a:lstStyle/>
          <a:p>
            <a:r>
              <a:rPr lang="en-IN" dirty="0"/>
              <a:t>Implement marketing strategies such loyalty customer vouchers and discounts.</a:t>
            </a:r>
          </a:p>
          <a:p>
            <a:r>
              <a:rPr lang="en-IN" dirty="0"/>
              <a:t>Implement promotional strategies based on popular films in order to obtain high rental drives.</a:t>
            </a:r>
          </a:p>
        </p:txBody>
      </p:sp>
    </p:spTree>
    <p:extLst>
      <p:ext uri="{BB962C8B-B14F-4D97-AF65-F5344CB8AC3E}">
        <p14:creationId xmlns:p14="http://schemas.microsoft.com/office/powerpoint/2010/main" val="7066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7E80-B672-B9EA-E925-53EBBDB4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26" y="414780"/>
            <a:ext cx="8596668" cy="738433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Determine the distribution of rentals by staff members to assess performance.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ECAC-29F9-963D-CA3F-0A346FF72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8033"/>
            <a:ext cx="8596668" cy="5373278"/>
          </a:xfrm>
        </p:spPr>
        <p:txBody>
          <a:bodyPr/>
          <a:lstStyle/>
          <a:p>
            <a:r>
              <a:rPr lang="en-IN" b="1" dirty="0"/>
              <a:t>SQL 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l"/>
            <a:r>
              <a:rPr lang="en-IN" b="1" dirty="0"/>
              <a:t>Output: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CA6095-F4F6-D011-64A9-2DF574B0B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13560"/>
            <a:ext cx="5176711" cy="1891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0F4B8-1641-1929-F0D8-FC18D1764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6" y="4633902"/>
            <a:ext cx="3779730" cy="11541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B03F22-6F8F-F52A-7D12-FEA855E36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37" y="1414021"/>
            <a:ext cx="6220331" cy="43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3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831B7-3F0D-58F2-7C86-52332AA54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1D47-CF54-2F28-4538-F14EB8D1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982341"/>
            <a:ext cx="4185623" cy="3304117"/>
          </a:xfrm>
        </p:spPr>
        <p:txBody>
          <a:bodyPr/>
          <a:lstStyle/>
          <a:p>
            <a:r>
              <a:rPr lang="en-IN" dirty="0"/>
              <a:t>Mike Hillyer has shows better rental records than Jon Stephens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9ADE6-5161-48EE-A330-610585227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b="1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6201C-CF27-7B50-A9F1-888E504DA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63798" y="2982341"/>
            <a:ext cx="4185617" cy="3304117"/>
          </a:xfrm>
        </p:spPr>
        <p:txBody>
          <a:bodyPr/>
          <a:lstStyle/>
          <a:p>
            <a:r>
              <a:rPr lang="en-IN" dirty="0"/>
              <a:t>Jon Stephens needs to be retrained with updated marketing strategies as well as he should be offered incentives for higher sales.</a:t>
            </a:r>
          </a:p>
        </p:txBody>
      </p:sp>
    </p:spTree>
    <p:extLst>
      <p:ext uri="{BB962C8B-B14F-4D97-AF65-F5344CB8AC3E}">
        <p14:creationId xmlns:p14="http://schemas.microsoft.com/office/powerpoint/2010/main" val="123981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D184-5C33-E5BE-4338-040858C9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3831-3DC5-8E83-AC04-E667D7FBF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461" y="514924"/>
            <a:ext cx="4779465" cy="59895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 analyze rental trends, identify popular films, and assess store performance using the Maven Movies Sakila database.</a:t>
            </a:r>
          </a:p>
          <a:p>
            <a:pPr mar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300" dirty="0">
              <a:solidFill>
                <a:srgbClr val="002246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 dirty="0">
                <a:solidFill>
                  <a:srgbClr val="00224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700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Rental Trends:</a:t>
            </a:r>
            <a:r>
              <a:rPr lang="en-US" sz="1700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indent="-285750" fontAlgn="base">
              <a:spcBef>
                <a:spcPts val="1200"/>
              </a:spcBef>
              <a:spcAft>
                <a:spcPts val="1200"/>
              </a:spcAft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Analyze the monthly rental trends over the available data period.</a:t>
            </a:r>
          </a:p>
          <a:p>
            <a:pPr marL="400050" indent="-285750" fontAlgn="base">
              <a:spcBef>
                <a:spcPts val="1200"/>
              </a:spcBef>
              <a:spcAft>
                <a:spcPts val="1200"/>
              </a:spcAft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Determine the peak rental hours in a day based on rental transactions.</a:t>
            </a:r>
          </a:p>
          <a:p>
            <a:pPr mar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700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Film Popularity: </a:t>
            </a:r>
            <a:endParaRPr lang="en-US" sz="1700" b="0" i="0" dirty="0">
              <a:solidFill>
                <a:srgbClr val="002246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285750" fontAlgn="base">
              <a:spcBef>
                <a:spcPts val="1200"/>
              </a:spcBef>
              <a:spcAft>
                <a:spcPts val="1200"/>
              </a:spcAft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Identify the top 10 most rented films.</a:t>
            </a:r>
          </a:p>
          <a:p>
            <a:pPr marL="400050" indent="-285750" fontAlgn="base">
              <a:spcBef>
                <a:spcPts val="1200"/>
              </a:spcBef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Determine which film categories have the highest number of rentals.</a:t>
            </a:r>
          </a:p>
          <a:p>
            <a:pPr mar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700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Store Performance:</a:t>
            </a:r>
            <a:r>
              <a:rPr lang="en-US" sz="1700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indent="-285750" fontAlgn="base">
              <a:spcBef>
                <a:spcPts val="1200"/>
              </a:spcBef>
              <a:spcAft>
                <a:spcPts val="1200"/>
              </a:spcAft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Identify which store generates the highest rental revenue.</a:t>
            </a:r>
          </a:p>
          <a:p>
            <a:pPr marL="400050" indent="-285750" fontAlgn="base">
              <a:spcBef>
                <a:spcPts val="1200"/>
              </a:spcBef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Determine the distribution of rentals by staff members to assess performance.</a:t>
            </a:r>
          </a:p>
          <a:p>
            <a:pPr marL="457200" algn="l"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114300" indent="0" algn="l" rtl="0" fontAlgn="base">
              <a:spcBef>
                <a:spcPts val="1200"/>
              </a:spcBef>
              <a:spcAft>
                <a:spcPts val="1200"/>
              </a:spcAft>
              <a:buNone/>
            </a:pPr>
            <a:endParaRPr lang="en-US" sz="1200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40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571E-A481-E8EB-3753-408450BB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619" y="224862"/>
            <a:ext cx="6474242" cy="607332"/>
          </a:xfrm>
        </p:spPr>
        <p:txBody>
          <a:bodyPr/>
          <a:lstStyle/>
          <a:p>
            <a:pPr algn="l"/>
            <a:r>
              <a:rPr lang="en-IN" sz="2000" b="1" dirty="0"/>
              <a:t>1.1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Analyzing the monthly rental trends over the available data period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E3EFF-8FD0-38A5-15C0-C29688CC9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777" y="1102878"/>
            <a:ext cx="7766936" cy="553026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1" dirty="0"/>
              <a:t>SQL Query: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1" dirty="0"/>
              <a:t>Output: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44BD4-E0DB-C4C0-28BC-DA9DD15E0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"/>
          <a:stretch/>
        </p:blipFill>
        <p:spPr>
          <a:xfrm>
            <a:off x="896213" y="1548195"/>
            <a:ext cx="4054319" cy="1487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3C250F-E0F0-877F-2022-13DFDFEE7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13" y="3999220"/>
            <a:ext cx="1902619" cy="1138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082AB6-F051-430A-3C97-13FBA92E3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205" y="1102878"/>
            <a:ext cx="646176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361C-C848-B50E-3C88-381626C4B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3894" y="1488614"/>
            <a:ext cx="4184035" cy="3880772"/>
          </a:xfrm>
        </p:spPr>
        <p:txBody>
          <a:bodyPr/>
          <a:lstStyle/>
          <a:p>
            <a:r>
              <a:rPr lang="en-IN" sz="2000" b="1" dirty="0"/>
              <a:t>INSIGHTS</a:t>
            </a:r>
          </a:p>
          <a:p>
            <a:pPr>
              <a:buAutoNum type="arabicPeriod"/>
            </a:pPr>
            <a:r>
              <a:rPr lang="en-IN" dirty="0"/>
              <a:t>Consistent increase in the rentals between May and July 2005.</a:t>
            </a:r>
          </a:p>
          <a:p>
            <a:pPr>
              <a:buAutoNum type="arabicPeriod"/>
            </a:pPr>
            <a:r>
              <a:rPr lang="en-IN" dirty="0"/>
              <a:t>Peak Rental count of 6709 in the month of July whereas February being the lowest month with rental count of 182.</a:t>
            </a:r>
          </a:p>
          <a:p>
            <a:pPr>
              <a:buAutoNum type="arabicPeriod"/>
            </a:pPr>
            <a:r>
              <a:rPr lang="en-IN" dirty="0"/>
              <a:t>Dip in rentals can be attributed to change in people’s taste over a period of time.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2399E-9FE8-FFFF-7232-7A690D11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4494" y="1488613"/>
            <a:ext cx="4184034" cy="3880773"/>
          </a:xfrm>
        </p:spPr>
        <p:txBody>
          <a:bodyPr/>
          <a:lstStyle/>
          <a:p>
            <a:r>
              <a:rPr lang="en-IN" sz="2000" b="1" dirty="0"/>
              <a:t>RECOMMENDATIONS</a:t>
            </a:r>
          </a:p>
          <a:p>
            <a:pPr marL="0" indent="0">
              <a:buNone/>
            </a:pPr>
            <a:r>
              <a:rPr lang="en-IN" dirty="0"/>
              <a:t>1. Peak rental periods require adequate inventory and staffing management.</a:t>
            </a:r>
          </a:p>
          <a:p>
            <a:pPr marL="0" indent="0">
              <a:buNone/>
            </a:pPr>
            <a:r>
              <a:rPr lang="en-IN" dirty="0"/>
              <a:t>2. We have to be updated with changing demands of people with time.</a:t>
            </a:r>
          </a:p>
          <a:p>
            <a:pPr marL="0" indent="0">
              <a:buNone/>
            </a:pPr>
            <a:r>
              <a:rPr lang="en-IN" dirty="0"/>
              <a:t>3. Surveys and feedbacks can be done to know current taste of customers.</a:t>
            </a:r>
          </a:p>
        </p:txBody>
      </p:sp>
    </p:spTree>
    <p:extLst>
      <p:ext uri="{BB962C8B-B14F-4D97-AF65-F5344CB8AC3E}">
        <p14:creationId xmlns:p14="http://schemas.microsoft.com/office/powerpoint/2010/main" val="379108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9BC3-F9AD-D304-EF2B-EB092577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22" y="319346"/>
            <a:ext cx="8596668" cy="710153"/>
          </a:xfrm>
        </p:spPr>
        <p:txBody>
          <a:bodyPr>
            <a:normAutofit fontScale="90000"/>
          </a:bodyPr>
          <a:lstStyle/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Determine the peak rental hours in a day based on rental transactions.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E29D-1743-A537-C5B5-90D99D99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322" y="1095360"/>
            <a:ext cx="8596668" cy="5569391"/>
          </a:xfrm>
        </p:spPr>
        <p:txBody>
          <a:bodyPr/>
          <a:lstStyle/>
          <a:p>
            <a:r>
              <a:rPr lang="en-IN" b="1" dirty="0"/>
              <a:t>SQL 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l"/>
            <a:r>
              <a:rPr lang="en-IN" b="1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98903-A5FD-93E0-47D6-3B4CC9A18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"/>
          <a:stretch/>
        </p:blipFill>
        <p:spPr>
          <a:xfrm>
            <a:off x="838986" y="1451475"/>
            <a:ext cx="2686640" cy="1316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78AF1-A4F1-6737-E441-1DA62C3D45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" b="4882"/>
          <a:stretch/>
        </p:blipFill>
        <p:spPr>
          <a:xfrm>
            <a:off x="2182306" y="2965412"/>
            <a:ext cx="2038162" cy="376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551170-610B-5442-6285-EC8208E15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88" y="1451475"/>
            <a:ext cx="7409468" cy="45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0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44D89-66F9-7EEE-1909-97B25331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709255"/>
            <a:ext cx="4185623" cy="576262"/>
          </a:xfrm>
        </p:spPr>
        <p:txBody>
          <a:bodyPr/>
          <a:lstStyle/>
          <a:p>
            <a:r>
              <a:rPr lang="en-IN" b="1" dirty="0"/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67B7D-1377-1B83-9CE7-081783F1E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776941"/>
            <a:ext cx="4185623" cy="3304117"/>
          </a:xfrm>
        </p:spPr>
        <p:txBody>
          <a:bodyPr/>
          <a:lstStyle/>
          <a:p>
            <a:r>
              <a:rPr lang="en-IN" dirty="0"/>
              <a:t>Rentals peak at 3:00 pm shows highest customers activity.</a:t>
            </a:r>
          </a:p>
          <a:p>
            <a:r>
              <a:rPr lang="en-IN" dirty="0"/>
              <a:t>Rental activity is lowest at 5 pm and 10 pm.</a:t>
            </a:r>
          </a:p>
          <a:p>
            <a:r>
              <a:rPr lang="en-IN" dirty="0"/>
              <a:t>There is a consistent increase in renting between 5 am and 10 am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6640C-4048-9E03-2676-29C32E106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5814" y="709255"/>
            <a:ext cx="4185618" cy="576262"/>
          </a:xfrm>
        </p:spPr>
        <p:txBody>
          <a:bodyPr/>
          <a:lstStyle/>
          <a:p>
            <a:r>
              <a:rPr lang="en-IN" b="1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64535-699B-8602-728C-AF6F72DF4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5814" y="1776941"/>
            <a:ext cx="4185617" cy="3304117"/>
          </a:xfrm>
        </p:spPr>
        <p:txBody>
          <a:bodyPr/>
          <a:lstStyle/>
          <a:p>
            <a:r>
              <a:rPr lang="en-IN" dirty="0"/>
              <a:t>Staff need to ensure there is adequate inventory during the peak hours.</a:t>
            </a:r>
          </a:p>
          <a:p>
            <a:r>
              <a:rPr lang="en-IN" dirty="0"/>
              <a:t>Low renting activity post 5 pm shows customers have a lack of option to chose from therefore better scheduling required during the above said time slot.</a:t>
            </a:r>
          </a:p>
          <a:p>
            <a:r>
              <a:rPr lang="en-IN" dirty="0"/>
              <a:t>Take feedback from customers and implement what is necessary .</a:t>
            </a:r>
          </a:p>
        </p:txBody>
      </p:sp>
    </p:spTree>
    <p:extLst>
      <p:ext uri="{BB962C8B-B14F-4D97-AF65-F5344CB8AC3E}">
        <p14:creationId xmlns:p14="http://schemas.microsoft.com/office/powerpoint/2010/main" val="34032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80B1-8C51-5831-C0FF-F96B1881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9862"/>
            <a:ext cx="8596668" cy="436775"/>
          </a:xfrm>
        </p:spPr>
        <p:txBody>
          <a:bodyPr>
            <a:normAutofit fontScale="90000"/>
          </a:bodyPr>
          <a:lstStyle/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Identify the top 10 most rented films.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C5576-F8B2-A25F-A08A-0638758F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6059"/>
            <a:ext cx="8596668" cy="4825304"/>
          </a:xfrm>
        </p:spPr>
        <p:txBody>
          <a:bodyPr/>
          <a:lstStyle/>
          <a:p>
            <a:r>
              <a:rPr lang="en-IN" b="1" dirty="0"/>
              <a:t>SQL 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l"/>
            <a:r>
              <a:rPr lang="en-IN" b="1" dirty="0"/>
              <a:t>Output: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832DD-D155-55D9-6729-C1ED8F353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0" y="1669173"/>
            <a:ext cx="3787140" cy="161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F369FC-93EE-1984-1CCA-0B3D8D2F2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0" y="3607638"/>
            <a:ext cx="2737256" cy="2175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CE34E3-D808-D738-6477-DECD9B886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60" y="1046375"/>
            <a:ext cx="7391400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6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993EB-C670-4B85-5FAE-E6991BB2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816638"/>
            <a:ext cx="4185623" cy="576262"/>
          </a:xfrm>
        </p:spPr>
        <p:txBody>
          <a:bodyPr/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03BCC-B4BF-4BEA-0BD3-7D171ADD7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1898259"/>
            <a:ext cx="4185623" cy="3304117"/>
          </a:xfrm>
        </p:spPr>
        <p:txBody>
          <a:bodyPr/>
          <a:lstStyle/>
          <a:p>
            <a:r>
              <a:rPr lang="en-IN" dirty="0"/>
              <a:t>Zorro Ark, Robbers Joon and Hobbit Alien are the least rented movies.</a:t>
            </a:r>
          </a:p>
          <a:p>
            <a:r>
              <a:rPr lang="en-IN" dirty="0"/>
              <a:t>Rocketeer Mother and Bucket Brotherhood are the most rented movies.</a:t>
            </a:r>
          </a:p>
          <a:p>
            <a:r>
              <a:rPr lang="en-IN" dirty="0"/>
              <a:t>Top rented choices show a preference for action adventure and comedy genre among customers.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891C-5895-DFD6-0D49-2525A2308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816638"/>
            <a:ext cx="4185618" cy="576262"/>
          </a:xfrm>
        </p:spPr>
        <p:txBody>
          <a:bodyPr/>
          <a:lstStyle/>
          <a:p>
            <a:pPr algn="ctr"/>
            <a:r>
              <a:rPr lang="en-IN" b="1" dirty="0"/>
              <a:t>RECOMMENDATIONS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84FFC-3797-6D34-CF2A-832E2CE4B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8957" y="1898258"/>
            <a:ext cx="4185617" cy="3304117"/>
          </a:xfrm>
        </p:spPr>
        <p:txBody>
          <a:bodyPr/>
          <a:lstStyle/>
          <a:p>
            <a:r>
              <a:rPr lang="en-IN" dirty="0"/>
              <a:t>Ensure sufficient inventories of top rented movies especially in action adventure genre.</a:t>
            </a:r>
          </a:p>
          <a:p>
            <a:r>
              <a:rPr lang="en-IN" dirty="0"/>
              <a:t>Promote top ten movies in the most sought after genre through advertisement.</a:t>
            </a:r>
          </a:p>
          <a:p>
            <a:r>
              <a:rPr lang="en-IN" dirty="0"/>
              <a:t>Devise effective marketing strategy and feedbacks.</a:t>
            </a:r>
          </a:p>
        </p:txBody>
      </p:sp>
    </p:spTree>
    <p:extLst>
      <p:ext uri="{BB962C8B-B14F-4D97-AF65-F5344CB8AC3E}">
        <p14:creationId xmlns:p14="http://schemas.microsoft.com/office/powerpoint/2010/main" val="164575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5F96-F260-02E9-0CE5-819D76E1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1767"/>
            <a:ext cx="8596668" cy="681872"/>
          </a:xfrm>
        </p:spPr>
        <p:txBody>
          <a:bodyPr>
            <a:normAutofit fontScale="90000"/>
          </a:bodyPr>
          <a:lstStyle/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Determine which film categories have the highest number of rentals.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2F357-31BC-9C69-5C48-F7D91B6F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8717"/>
            <a:ext cx="8596668" cy="5195460"/>
          </a:xfrm>
        </p:spPr>
        <p:txBody>
          <a:bodyPr>
            <a:normAutofit/>
          </a:bodyPr>
          <a:lstStyle/>
          <a:p>
            <a:r>
              <a:rPr lang="en-IN" b="1" dirty="0"/>
              <a:t>SQL Query: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b="1" dirty="0"/>
              <a:t>Output: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BB0FF-3CD2-4412-1D05-79A4396B5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8" y="1969535"/>
            <a:ext cx="4665364" cy="3053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A3E4F-3C8F-E1B2-7F1D-F70F2650A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11" y="2005951"/>
            <a:ext cx="3101980" cy="44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779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422</TotalTime>
  <Words>643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ANALYSIS OF MAVEN MOVIES DATABASE</vt:lpstr>
      <vt:lpstr>OBJECTIVE</vt:lpstr>
      <vt:lpstr>1.1 Analyzing the monthly rental trends over the available data period</vt:lpstr>
      <vt:lpstr>PowerPoint Presentation</vt:lpstr>
      <vt:lpstr>1.2 Determine the peak rental hours in a day based on rental transactions.  </vt:lpstr>
      <vt:lpstr>PowerPoint Presentation</vt:lpstr>
      <vt:lpstr>2.1 Identify the top 10 most rented films. </vt:lpstr>
      <vt:lpstr>PowerPoint Presentation</vt:lpstr>
      <vt:lpstr>2.2 Determine which film categories have the highest number of rentals.  </vt:lpstr>
      <vt:lpstr>PowerPoint Presentation</vt:lpstr>
      <vt:lpstr>3.1 Identify which store generates the highest rental revenue. </vt:lpstr>
      <vt:lpstr>PowerPoint Presentation</vt:lpstr>
      <vt:lpstr>3.2 Determine the distribution of rentals by staff members to assess performance.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Kumar</dc:creator>
  <cp:lastModifiedBy>Manish Kumar</cp:lastModifiedBy>
  <cp:revision>1</cp:revision>
  <dcterms:created xsi:type="dcterms:W3CDTF">2024-08-15T20:37:33Z</dcterms:created>
  <dcterms:modified xsi:type="dcterms:W3CDTF">2024-08-18T06:44:12Z</dcterms:modified>
</cp:coreProperties>
</file>