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E54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E54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E54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838199" cy="5524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94279" y="23213"/>
            <a:ext cx="662016" cy="6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7975" y="102869"/>
            <a:ext cx="395605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E54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832" y="1368869"/>
            <a:ext cx="10808335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7575" y="6472554"/>
            <a:ext cx="25577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2620" y="6472554"/>
            <a:ext cx="759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82401" y="6472554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2B5FF3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76" y="0"/>
            <a:ext cx="77304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">
                <a:solidFill>
                  <a:srgbClr val="000066"/>
                </a:solidFill>
              </a:rPr>
              <a:t>RNS</a:t>
            </a:r>
            <a:r>
              <a:rPr dirty="0" sz="3600" spc="-65">
                <a:solidFill>
                  <a:srgbClr val="000066"/>
                </a:solidFill>
              </a:rPr>
              <a:t> </a:t>
            </a:r>
            <a:r>
              <a:rPr dirty="0" sz="3600" spc="10">
                <a:solidFill>
                  <a:srgbClr val="000066"/>
                </a:solidFill>
              </a:rPr>
              <a:t>INSTITUTE</a:t>
            </a:r>
            <a:r>
              <a:rPr dirty="0" sz="3600" spc="-160">
                <a:solidFill>
                  <a:srgbClr val="000066"/>
                </a:solidFill>
              </a:rPr>
              <a:t> </a:t>
            </a:r>
            <a:r>
              <a:rPr dirty="0" sz="3600" spc="-15">
                <a:solidFill>
                  <a:srgbClr val="000066"/>
                </a:solidFill>
              </a:rPr>
              <a:t>OF</a:t>
            </a:r>
            <a:r>
              <a:rPr dirty="0" sz="3600" spc="40">
                <a:solidFill>
                  <a:srgbClr val="000066"/>
                </a:solidFill>
              </a:rPr>
              <a:t> </a:t>
            </a:r>
            <a:r>
              <a:rPr dirty="0" sz="3600" spc="-10">
                <a:solidFill>
                  <a:srgbClr val="000066"/>
                </a:solidFill>
              </a:rPr>
              <a:t>TECHNOLOGY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17650" y="5718175"/>
            <a:ext cx="1983739" cy="88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52525"/>
                </a:solidFill>
                <a:latin typeface="Times New Roman"/>
                <a:cs typeface="Times New Roman"/>
              </a:rPr>
              <a:t>Internal </a:t>
            </a:r>
            <a:r>
              <a:rPr dirty="0" sz="1800" spc="-20" b="1">
                <a:solidFill>
                  <a:srgbClr val="252525"/>
                </a:solidFill>
                <a:latin typeface="Times New Roman"/>
                <a:cs typeface="Times New Roman"/>
              </a:rPr>
              <a:t>Guide</a:t>
            </a:r>
            <a:endParaRPr sz="1800">
              <a:latin typeface="Times New Roman"/>
              <a:cs typeface="Times New Roman"/>
            </a:endParaRPr>
          </a:p>
          <a:p>
            <a:pPr algn="ctr" marR="4445">
              <a:lnSpc>
                <a:spcPts val="2390"/>
              </a:lnSpc>
              <a:spcBef>
                <a:spcPts val="45"/>
              </a:spcBef>
            </a:pPr>
            <a:r>
              <a:rPr dirty="0" sz="2000" spc="50" b="1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dirty="0" sz="2000" spc="5" b="1">
                <a:solidFill>
                  <a:srgbClr val="000066"/>
                </a:solidFill>
                <a:latin typeface="Times New Roman"/>
                <a:cs typeface="Times New Roman"/>
              </a:rPr>
              <a:t>r.</a:t>
            </a:r>
            <a:r>
              <a:rPr dirty="0" sz="2000" spc="-10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000" spc="10" b="1">
                <a:solidFill>
                  <a:srgbClr val="000066"/>
                </a:solidFill>
                <a:latin typeface="Times New Roman"/>
                <a:cs typeface="Times New Roman"/>
              </a:rPr>
              <a:t>Sure</a:t>
            </a:r>
            <a:r>
              <a:rPr dirty="0" sz="2000" spc="50" b="1">
                <a:solidFill>
                  <a:srgbClr val="000066"/>
                </a:solidFill>
                <a:latin typeface="Times New Roman"/>
                <a:cs typeface="Times New Roman"/>
              </a:rPr>
              <a:t>s</a:t>
            </a:r>
            <a:r>
              <a:rPr dirty="0" sz="2000" spc="15" b="1">
                <a:solidFill>
                  <a:srgbClr val="000066"/>
                </a:solidFill>
                <a:latin typeface="Times New Roman"/>
                <a:cs typeface="Times New Roman"/>
              </a:rPr>
              <a:t>h</a:t>
            </a:r>
            <a:r>
              <a:rPr dirty="0" sz="2000" spc="-5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000" spc="15" b="1">
                <a:solidFill>
                  <a:srgbClr val="000066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150"/>
              </a:lnSpc>
            </a:pPr>
            <a:r>
              <a:rPr dirty="0" sz="1800" spc="-20">
                <a:solidFill>
                  <a:srgbClr val="252525"/>
                </a:solidFill>
                <a:latin typeface="Times New Roman"/>
                <a:cs typeface="Times New Roman"/>
              </a:rPr>
              <a:t>HOD</a:t>
            </a:r>
            <a:r>
              <a:rPr dirty="0" sz="18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800" spc="4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imes New Roman"/>
                <a:cs typeface="Times New Roman"/>
              </a:rPr>
              <a:t>ISE,</a:t>
            </a:r>
            <a:r>
              <a:rPr dirty="0" sz="18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252525"/>
                </a:solidFill>
                <a:latin typeface="Times New Roman"/>
                <a:cs typeface="Times New Roman"/>
              </a:rPr>
              <a:t>RNSIT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8066" y="5337555"/>
            <a:ext cx="2967990" cy="12477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800" spc="40">
                <a:solidFill>
                  <a:srgbClr val="C00000"/>
                </a:solidFill>
                <a:latin typeface="Calibri Light"/>
                <a:cs typeface="Calibri Light"/>
              </a:rPr>
              <a:t>New</a:t>
            </a:r>
            <a:r>
              <a:rPr dirty="0" sz="1800" spc="-95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dirty="0" sz="1800" spc="25">
                <a:solidFill>
                  <a:srgbClr val="C00000"/>
                </a:solidFill>
                <a:latin typeface="Calibri Light"/>
                <a:cs typeface="Calibri Light"/>
              </a:rPr>
              <a:t>Age</a:t>
            </a:r>
            <a:r>
              <a:rPr dirty="0" sz="1800" spc="-175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C00000"/>
                </a:solidFill>
                <a:latin typeface="Calibri Light"/>
                <a:cs typeface="Calibri Light"/>
              </a:rPr>
              <a:t>Solutions</a:t>
            </a:r>
            <a:r>
              <a:rPr dirty="0" sz="1800" spc="-6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dirty="0" sz="1800" spc="-15">
                <a:solidFill>
                  <a:srgbClr val="C00000"/>
                </a:solidFill>
                <a:latin typeface="Calibri Light"/>
                <a:cs typeface="Calibri Light"/>
              </a:rPr>
              <a:t>Technologies</a:t>
            </a:r>
            <a:endParaRPr sz="1800">
              <a:latin typeface="Calibri Light"/>
              <a:cs typeface="Calibri Light"/>
            </a:endParaRPr>
          </a:p>
          <a:p>
            <a:pPr algn="ctr" marL="513715" marR="506730" indent="-8890">
              <a:lnSpc>
                <a:spcPct val="100499"/>
              </a:lnSpc>
              <a:spcBef>
                <a:spcPts val="350"/>
              </a:spcBef>
            </a:pPr>
            <a:r>
              <a:rPr dirty="0" sz="1800" b="1">
                <a:solidFill>
                  <a:srgbClr val="252525"/>
                </a:solidFill>
                <a:latin typeface="Times New Roman"/>
                <a:cs typeface="Times New Roman"/>
              </a:rPr>
              <a:t>External</a:t>
            </a:r>
            <a:r>
              <a:rPr dirty="0" sz="1800" spc="45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252525"/>
                </a:solidFill>
                <a:latin typeface="Times New Roman"/>
                <a:cs typeface="Times New Roman"/>
              </a:rPr>
              <a:t>Guide </a:t>
            </a:r>
            <a:r>
              <a:rPr dirty="0" sz="1800" spc="-1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 b="1">
                <a:solidFill>
                  <a:srgbClr val="000066"/>
                </a:solidFill>
                <a:latin typeface="Times New Roman"/>
                <a:cs typeface="Times New Roman"/>
              </a:rPr>
              <a:t>M</a:t>
            </a:r>
            <a:r>
              <a:rPr dirty="0" sz="2000" spc="5" b="1">
                <a:solidFill>
                  <a:srgbClr val="000066"/>
                </a:solidFill>
                <a:latin typeface="Times New Roman"/>
                <a:cs typeface="Times New Roman"/>
              </a:rPr>
              <a:t>r.</a:t>
            </a:r>
            <a:r>
              <a:rPr dirty="0" sz="2000" spc="-3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000" spc="45" b="1">
                <a:solidFill>
                  <a:srgbClr val="000066"/>
                </a:solidFill>
                <a:latin typeface="Times New Roman"/>
                <a:cs typeface="Times New Roman"/>
              </a:rPr>
              <a:t>D</a:t>
            </a:r>
            <a:r>
              <a:rPr dirty="0" sz="2000" spc="10" b="1">
                <a:solidFill>
                  <a:srgbClr val="000066"/>
                </a:solidFill>
                <a:latin typeface="Times New Roman"/>
                <a:cs typeface="Times New Roman"/>
              </a:rPr>
              <a:t>eep</a:t>
            </a:r>
            <a:r>
              <a:rPr dirty="0" sz="2000" spc="4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2000" spc="15" b="1">
                <a:solidFill>
                  <a:srgbClr val="000066"/>
                </a:solidFill>
                <a:latin typeface="Times New Roman"/>
                <a:cs typeface="Times New Roman"/>
              </a:rPr>
              <a:t>k</a:t>
            </a:r>
            <a:r>
              <a:rPr dirty="0" sz="2000" spc="-12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000" spc="20" b="1">
                <a:solidFill>
                  <a:srgbClr val="000066"/>
                </a:solidFill>
                <a:latin typeface="Times New Roman"/>
                <a:cs typeface="Times New Roman"/>
              </a:rPr>
              <a:t>G</a:t>
            </a:r>
            <a:r>
              <a:rPr dirty="0" sz="2000" spc="40" b="1">
                <a:solidFill>
                  <a:srgbClr val="000066"/>
                </a:solidFill>
                <a:latin typeface="Times New Roman"/>
                <a:cs typeface="Times New Roman"/>
              </a:rPr>
              <a:t>a</a:t>
            </a:r>
            <a:r>
              <a:rPr dirty="0" sz="2000" spc="5" b="1">
                <a:solidFill>
                  <a:srgbClr val="000066"/>
                </a:solidFill>
                <a:latin typeface="Times New Roman"/>
                <a:cs typeface="Times New Roman"/>
              </a:rPr>
              <a:t>rg  </a:t>
            </a:r>
            <a:r>
              <a:rPr dirty="0" sz="1800" spc="-5">
                <a:solidFill>
                  <a:srgbClr val="252525"/>
                </a:solidFill>
                <a:latin typeface="Times New Roman"/>
                <a:cs typeface="Times New Roman"/>
              </a:rPr>
              <a:t>CEO,</a:t>
            </a:r>
            <a:r>
              <a:rPr dirty="0" sz="18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252525"/>
                </a:solidFill>
                <a:latin typeface="Times New Roman"/>
                <a:cs typeface="Times New Roman"/>
              </a:rPr>
              <a:t>NASTECH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375" y="3412997"/>
            <a:ext cx="2563349" cy="19495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6544" y="491911"/>
            <a:ext cx="9065895" cy="363347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575"/>
              </a:spcBef>
            </a:pPr>
            <a:r>
              <a:rPr dirty="0" sz="2400" spc="-15" b="1">
                <a:solidFill>
                  <a:srgbClr val="000066"/>
                </a:solidFill>
                <a:latin typeface="Times New Roman"/>
                <a:cs typeface="Times New Roman"/>
              </a:rPr>
              <a:t>BENGALURU</a:t>
            </a:r>
            <a:r>
              <a:rPr dirty="0" sz="2400" spc="12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66"/>
                </a:solidFill>
                <a:latin typeface="Times New Roman"/>
                <a:cs typeface="Times New Roman"/>
              </a:rPr>
              <a:t>-</a:t>
            </a:r>
            <a:r>
              <a:rPr dirty="0" sz="2400" spc="-65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66"/>
                </a:solidFill>
                <a:latin typeface="Times New Roman"/>
                <a:cs typeface="Times New Roman"/>
              </a:rPr>
              <a:t>98</a:t>
            </a:r>
            <a:endParaRPr sz="2400">
              <a:latin typeface="Times New Roman"/>
              <a:cs typeface="Times New Roman"/>
            </a:endParaRPr>
          </a:p>
          <a:p>
            <a:pPr algn="ctr" marL="12700" marR="5080">
              <a:lnSpc>
                <a:spcPts val="3829"/>
              </a:lnSpc>
              <a:spcBef>
                <a:spcPts val="805"/>
              </a:spcBef>
            </a:pP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sz="3200" spc="30" b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3200" spc="-10" b="1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AR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3200" spc="50" b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3200" spc="35" b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NT</a:t>
            </a:r>
            <a:r>
              <a:rPr dirty="0" sz="3200" spc="-26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sz="3200" spc="15" b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3200" spc="-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spc="25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dirty="0" sz="3200" spc="-15" b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3200" spc="-20" b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3200" spc="40" b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sz="3200" spc="30" b="1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dirty="0" sz="3200" spc="25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3200" spc="-20" b="1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dirty="0" sz="3200" spc="-1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spc="15" b="1">
                <a:solidFill>
                  <a:srgbClr val="C00000"/>
                </a:solidFill>
                <a:latin typeface="Times New Roman"/>
                <a:cs typeface="Times New Roman"/>
              </a:rPr>
              <a:t>SC</a:t>
            </a:r>
            <a:r>
              <a:rPr dirty="0" sz="3200" spc="25" b="1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z="3200" spc="35" b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NCE</a:t>
            </a:r>
            <a:r>
              <a:rPr dirty="0" sz="3200" spc="-19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spc="10" b="1">
                <a:solidFill>
                  <a:srgbClr val="C00000"/>
                </a:solidFill>
                <a:latin typeface="Times New Roman"/>
                <a:cs typeface="Times New Roman"/>
              </a:rPr>
              <a:t>&amp;  </a:t>
            </a:r>
            <a:r>
              <a:rPr dirty="0" sz="3200" spc="20" b="1">
                <a:solidFill>
                  <a:srgbClr val="C00000"/>
                </a:solidFill>
                <a:latin typeface="Times New Roman"/>
                <a:cs typeface="Times New Roman"/>
              </a:rPr>
              <a:t>ENGINEERING</a:t>
            </a:r>
            <a:endParaRPr sz="32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390"/>
              </a:spcBef>
            </a:pPr>
            <a:r>
              <a:rPr dirty="0" sz="2400" spc="-5" b="1">
                <a:solidFill>
                  <a:srgbClr val="001F5F"/>
                </a:solidFill>
                <a:latin typeface="Times New Roman"/>
                <a:cs typeface="Times New Roman"/>
              </a:rPr>
              <a:t>Presentation</a:t>
            </a:r>
            <a:r>
              <a:rPr dirty="0" sz="2400" spc="-7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1F5F"/>
                </a:solidFill>
                <a:latin typeface="Times New Roman"/>
                <a:cs typeface="Times New Roman"/>
              </a:rPr>
              <a:t>on </a:t>
            </a:r>
            <a:r>
              <a:rPr dirty="0" sz="2400" spc="-15" b="1">
                <a:solidFill>
                  <a:srgbClr val="001F5F"/>
                </a:solidFill>
                <a:latin typeface="Times New Roman"/>
                <a:cs typeface="Times New Roman"/>
              </a:rPr>
              <a:t>Internship</a:t>
            </a:r>
            <a:endParaRPr sz="2400">
              <a:latin typeface="Times New Roman"/>
              <a:cs typeface="Times New Roman"/>
            </a:endParaRPr>
          </a:p>
          <a:p>
            <a:pPr algn="ctr" marL="17145">
              <a:lnSpc>
                <a:spcPct val="100000"/>
              </a:lnSpc>
              <a:spcBef>
                <a:spcPts val="585"/>
              </a:spcBef>
            </a:pPr>
            <a:r>
              <a:rPr dirty="0" sz="3350" spc="5" b="1">
                <a:solidFill>
                  <a:srgbClr val="FF0000"/>
                </a:solidFill>
                <a:latin typeface="Times New Roman"/>
                <a:cs typeface="Times New Roman"/>
              </a:rPr>
              <a:t>Hand</a:t>
            </a:r>
            <a:r>
              <a:rPr dirty="0" sz="3350" spc="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350" spc="5" b="1">
                <a:solidFill>
                  <a:srgbClr val="FF0000"/>
                </a:solidFill>
                <a:latin typeface="Times New Roman"/>
                <a:cs typeface="Times New Roman"/>
              </a:rPr>
              <a:t>Gesture</a:t>
            </a:r>
            <a:r>
              <a:rPr dirty="0" sz="3350" spc="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350" b="1">
                <a:solidFill>
                  <a:srgbClr val="FF0000"/>
                </a:solidFill>
                <a:latin typeface="Times New Roman"/>
                <a:cs typeface="Times New Roman"/>
              </a:rPr>
              <a:t>Recognition</a:t>
            </a:r>
            <a:r>
              <a:rPr dirty="0" sz="3350" spc="1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350" spc="25" b="1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sz="3350">
              <a:latin typeface="Times New Roman"/>
              <a:cs typeface="Times New Roman"/>
            </a:endParaRPr>
          </a:p>
          <a:p>
            <a:pPr algn="ctr" marL="684530">
              <a:lnSpc>
                <a:spcPts val="2740"/>
              </a:lnSpc>
              <a:spcBef>
                <a:spcPts val="3229"/>
              </a:spcBef>
            </a:pPr>
            <a:r>
              <a:rPr dirty="0" sz="2400" b="1">
                <a:solidFill>
                  <a:srgbClr val="BF0000"/>
                </a:solidFill>
                <a:latin typeface="Times New Roman"/>
                <a:cs typeface="Times New Roman"/>
              </a:rPr>
              <a:t>Mayur</a:t>
            </a:r>
            <a:r>
              <a:rPr dirty="0" sz="2400" spc="-20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BF0000"/>
                </a:solidFill>
                <a:latin typeface="Times New Roman"/>
                <a:cs typeface="Times New Roman"/>
              </a:rPr>
              <a:t>Kumar</a:t>
            </a:r>
            <a:r>
              <a:rPr dirty="0" sz="2400" spc="-15" b="1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BF0000"/>
                </a:solidFill>
                <a:latin typeface="Times New Roman"/>
                <a:cs typeface="Times New Roman"/>
              </a:rPr>
              <a:t>Singh</a:t>
            </a:r>
            <a:endParaRPr sz="2400">
              <a:latin typeface="Times New Roman"/>
              <a:cs typeface="Times New Roman"/>
            </a:endParaRPr>
          </a:p>
          <a:p>
            <a:pPr algn="ctr" marL="622300">
              <a:lnSpc>
                <a:spcPts val="2740"/>
              </a:lnSpc>
            </a:pPr>
            <a:r>
              <a:rPr dirty="0" sz="2400" b="1">
                <a:solidFill>
                  <a:srgbClr val="000066"/>
                </a:solidFill>
                <a:latin typeface="Times New Roman"/>
                <a:cs typeface="Times New Roman"/>
              </a:rPr>
              <a:t>USN:</a:t>
            </a:r>
            <a:r>
              <a:rPr dirty="0" sz="2400" spc="-40" b="1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66"/>
                </a:solidFill>
                <a:latin typeface="Times New Roman"/>
                <a:cs typeface="Times New Roman"/>
              </a:rPr>
              <a:t>1RN18IS065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7825" y="102869"/>
            <a:ext cx="382841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D</a:t>
            </a:r>
            <a:r>
              <a:rPr dirty="0" spc="30"/>
              <a:t>E</a:t>
            </a:r>
            <a:r>
              <a:rPr dirty="0" spc="35"/>
              <a:t>T</a:t>
            </a:r>
            <a:r>
              <a:rPr dirty="0" spc="20"/>
              <a:t>A</a:t>
            </a:r>
            <a:r>
              <a:rPr dirty="0" spc="20"/>
              <a:t>I</a:t>
            </a:r>
            <a:r>
              <a:rPr dirty="0" spc="35"/>
              <a:t>LE</a:t>
            </a:r>
            <a:r>
              <a:rPr dirty="0" spc="20"/>
              <a:t>D</a:t>
            </a:r>
            <a:r>
              <a:rPr dirty="0" spc="-210"/>
              <a:t> </a:t>
            </a:r>
            <a:r>
              <a:rPr dirty="0" spc="20"/>
              <a:t>D</a:t>
            </a:r>
            <a:r>
              <a:rPr dirty="0" spc="30"/>
              <a:t>E</a:t>
            </a:r>
            <a:r>
              <a:rPr dirty="0" spc="15"/>
              <a:t>S</a:t>
            </a:r>
            <a:r>
              <a:rPr dirty="0" spc="35"/>
              <a:t>I</a:t>
            </a:r>
            <a:r>
              <a:rPr dirty="0" spc="-20"/>
              <a:t>G</a:t>
            </a:r>
            <a:r>
              <a:rPr dirty="0" spc="20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14972" y="974661"/>
            <a:ext cx="11170285" cy="49815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12700" marR="427355">
              <a:lnSpc>
                <a:spcPct val="82900"/>
              </a:lnSpc>
              <a:spcBef>
                <a:spcPts val="505"/>
              </a:spcBef>
            </a:pPr>
            <a:r>
              <a:rPr dirty="0" sz="1850" spc="-45">
                <a:latin typeface="Times New Roman"/>
                <a:cs typeface="Times New Roman"/>
              </a:rPr>
              <a:t>T</a:t>
            </a:r>
            <a:r>
              <a:rPr dirty="0" sz="1500" spc="-45">
                <a:latin typeface="Times New Roman"/>
                <a:cs typeface="Times New Roman"/>
              </a:rPr>
              <a:t>HIS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SECTION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PROVIDES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THE DESCRIPTION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OF THE </a:t>
            </a:r>
            <a:r>
              <a:rPr dirty="0" sz="1500" spc="-25">
                <a:latin typeface="Times New Roman"/>
                <a:cs typeface="Times New Roman"/>
              </a:rPr>
              <a:t>DATASET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850" spc="25">
                <a:latin typeface="Times New Roman"/>
                <a:cs typeface="Times New Roman"/>
              </a:rPr>
              <a:t>CNN </a:t>
            </a:r>
            <a:r>
              <a:rPr dirty="0" sz="1500" spc="-15">
                <a:latin typeface="Times New Roman"/>
                <a:cs typeface="Times New Roman"/>
              </a:rPr>
              <a:t>CONFIGURATION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THAT </a:t>
            </a:r>
            <a:r>
              <a:rPr dirty="0" sz="1500" spc="-30">
                <a:latin typeface="Times New Roman"/>
                <a:cs typeface="Times New Roman"/>
              </a:rPr>
              <a:t>WERE </a:t>
            </a:r>
            <a:r>
              <a:rPr dirty="0" sz="1500" spc="-35">
                <a:latin typeface="Times New Roman"/>
                <a:cs typeface="Times New Roman"/>
              </a:rPr>
              <a:t>USED</a:t>
            </a:r>
            <a:r>
              <a:rPr dirty="0" sz="1850" spc="-35">
                <a:latin typeface="Times New Roman"/>
                <a:cs typeface="Times New Roman"/>
              </a:rPr>
              <a:t>. </a:t>
            </a:r>
            <a:r>
              <a:rPr dirty="0" sz="1850" spc="-50">
                <a:latin typeface="Times New Roman"/>
                <a:cs typeface="Times New Roman"/>
              </a:rPr>
              <a:t>T</a:t>
            </a:r>
            <a:r>
              <a:rPr dirty="0" sz="1500" spc="-50">
                <a:latin typeface="Times New Roman"/>
                <a:cs typeface="Times New Roman"/>
              </a:rPr>
              <a:t>HE 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FLOWCHART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OF </a:t>
            </a:r>
            <a:r>
              <a:rPr dirty="0" sz="1500" spc="-25">
                <a:latin typeface="Times New Roman"/>
                <a:cs typeface="Times New Roman"/>
              </a:rPr>
              <a:t>METHODOLOGY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IS SHOWN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IN </a:t>
            </a:r>
            <a:r>
              <a:rPr dirty="0" sz="1500" spc="-40">
                <a:latin typeface="Times New Roman"/>
                <a:cs typeface="Times New Roman"/>
              </a:rPr>
              <a:t>PREVIOUS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FIGURE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Times New Roman"/>
                <a:cs typeface="Times New Roman"/>
              </a:rPr>
              <a:t>T</a:t>
            </a:r>
            <a:r>
              <a:rPr dirty="0" sz="1500" spc="-40">
                <a:latin typeface="Times New Roman"/>
                <a:cs typeface="Times New Roman"/>
              </a:rPr>
              <a:t>HE </a:t>
            </a:r>
            <a:r>
              <a:rPr dirty="0" sz="1500" spc="-25">
                <a:latin typeface="Times New Roman"/>
                <a:cs typeface="Times New Roman"/>
              </a:rPr>
              <a:t>APPROACH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IS </a:t>
            </a:r>
            <a:r>
              <a:rPr dirty="0" sz="1500" spc="-20">
                <a:latin typeface="Times New Roman"/>
                <a:cs typeface="Times New Roman"/>
              </a:rPr>
              <a:t>THE COMBINATION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OF DATA 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COLLECTION</a:t>
            </a:r>
            <a:r>
              <a:rPr dirty="0" sz="1850" spc="-25">
                <a:latin typeface="Times New Roman"/>
                <a:cs typeface="Times New Roman"/>
              </a:rPr>
              <a:t>,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PRE</a:t>
            </a:r>
            <a:r>
              <a:rPr dirty="0" sz="1850" spc="-15">
                <a:latin typeface="Times New Roman"/>
                <a:cs typeface="Times New Roman"/>
              </a:rPr>
              <a:t>-</a:t>
            </a:r>
            <a:r>
              <a:rPr dirty="0" sz="1500" spc="-15">
                <a:latin typeface="Times New Roman"/>
                <a:cs typeface="Times New Roman"/>
              </a:rPr>
              <a:t>PROCESSING</a:t>
            </a:r>
            <a:r>
              <a:rPr dirty="0" sz="1850" spc="-15">
                <a:latin typeface="Times New Roman"/>
                <a:cs typeface="Times New Roman"/>
              </a:rPr>
              <a:t>,</a:t>
            </a:r>
            <a:r>
              <a:rPr dirty="0" sz="1850" spc="34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CONFIGURING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THE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850" spc="25">
                <a:latin typeface="Times New Roman"/>
                <a:cs typeface="Times New Roman"/>
              </a:rPr>
              <a:t>CNN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</a:t>
            </a:r>
            <a:r>
              <a:rPr dirty="0" sz="1500" spc="26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BUILDING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THE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MODEL</a:t>
            </a:r>
            <a:r>
              <a:rPr dirty="0" sz="1850" spc="-40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  <a:p>
            <a:pPr algn="just" marL="231775" indent="-219075">
              <a:lnSpc>
                <a:spcPts val="2035"/>
              </a:lnSpc>
              <a:spcBef>
                <a:spcPts val="1760"/>
              </a:spcBef>
              <a:buFont typeface="Times New Roman"/>
              <a:buAutoNum type="arabicPeriod"/>
              <a:tabLst>
                <a:tab pos="231775" algn="l"/>
              </a:tabLst>
            </a:pPr>
            <a:r>
              <a:rPr dirty="0" sz="1700" spc="10" b="1">
                <a:latin typeface="Times New Roman"/>
                <a:cs typeface="Times New Roman"/>
              </a:rPr>
              <a:t>I</a:t>
            </a:r>
            <a:r>
              <a:rPr dirty="0" sz="1700" spc="30" b="1">
                <a:latin typeface="Times New Roman"/>
                <a:cs typeface="Times New Roman"/>
              </a:rPr>
              <a:t>npu</a:t>
            </a:r>
            <a:r>
              <a:rPr dirty="0" sz="1700" spc="5" b="1">
                <a:latin typeface="Times New Roman"/>
                <a:cs typeface="Times New Roman"/>
              </a:rPr>
              <a:t>t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spc="40" b="1">
                <a:latin typeface="Times New Roman"/>
                <a:cs typeface="Times New Roman"/>
              </a:rPr>
              <a:t>D</a:t>
            </a:r>
            <a:r>
              <a:rPr dirty="0" sz="1700" spc="40" b="1">
                <a:latin typeface="Times New Roman"/>
                <a:cs typeface="Times New Roman"/>
              </a:rPr>
              <a:t>a</a:t>
            </a:r>
            <a:r>
              <a:rPr dirty="0" sz="1700" spc="25" b="1">
                <a:latin typeface="Times New Roman"/>
                <a:cs typeface="Times New Roman"/>
              </a:rPr>
              <a:t>t</a:t>
            </a:r>
            <a:r>
              <a:rPr dirty="0" sz="1700" spc="10" b="1">
                <a:latin typeface="Times New Roman"/>
                <a:cs typeface="Times New Roman"/>
              </a:rPr>
              <a:t>a</a:t>
            </a:r>
            <a:r>
              <a:rPr dirty="0" sz="1700" spc="-85" b="1">
                <a:latin typeface="Times New Roman"/>
                <a:cs typeface="Times New Roman"/>
              </a:rPr>
              <a:t> </a:t>
            </a:r>
            <a:r>
              <a:rPr dirty="0" sz="1700" spc="40" b="1">
                <a:latin typeface="Times New Roman"/>
                <a:cs typeface="Times New Roman"/>
              </a:rPr>
              <a:t>a</a:t>
            </a:r>
            <a:r>
              <a:rPr dirty="0" sz="1700" spc="25" b="1">
                <a:latin typeface="Times New Roman"/>
                <a:cs typeface="Times New Roman"/>
              </a:rPr>
              <a:t>n</a:t>
            </a:r>
            <a:r>
              <a:rPr dirty="0" sz="1700" spc="15" b="1">
                <a:latin typeface="Times New Roman"/>
                <a:cs typeface="Times New Roman"/>
              </a:rPr>
              <a:t>d</a:t>
            </a:r>
            <a:r>
              <a:rPr dirty="0" sz="1700" spc="-105" b="1">
                <a:latin typeface="Times New Roman"/>
                <a:cs typeface="Times New Roman"/>
              </a:rPr>
              <a:t> </a:t>
            </a:r>
            <a:r>
              <a:rPr dirty="0" sz="1700" spc="-15" b="1">
                <a:latin typeface="Times New Roman"/>
                <a:cs typeface="Times New Roman"/>
              </a:rPr>
              <a:t>T</a:t>
            </a:r>
            <a:r>
              <a:rPr dirty="0" sz="1700" spc="-10" b="1">
                <a:latin typeface="Times New Roman"/>
                <a:cs typeface="Times New Roman"/>
              </a:rPr>
              <a:t>r</a:t>
            </a:r>
            <a:r>
              <a:rPr dirty="0" sz="1700" spc="40" b="1">
                <a:latin typeface="Times New Roman"/>
                <a:cs typeface="Times New Roman"/>
              </a:rPr>
              <a:t>a</a:t>
            </a:r>
            <a:r>
              <a:rPr dirty="0" sz="1700" spc="-105" b="1">
                <a:latin typeface="Times New Roman"/>
                <a:cs typeface="Times New Roman"/>
              </a:rPr>
              <a:t>i</a:t>
            </a:r>
            <a:r>
              <a:rPr dirty="0" sz="1700" spc="25" b="1">
                <a:latin typeface="Times New Roman"/>
                <a:cs typeface="Times New Roman"/>
              </a:rPr>
              <a:t>n</a:t>
            </a:r>
            <a:r>
              <a:rPr dirty="0" sz="1700" spc="-105" b="1">
                <a:latin typeface="Times New Roman"/>
                <a:cs typeface="Times New Roman"/>
              </a:rPr>
              <a:t>i</a:t>
            </a:r>
            <a:r>
              <a:rPr dirty="0" sz="1700" spc="25" b="1">
                <a:latin typeface="Times New Roman"/>
                <a:cs typeface="Times New Roman"/>
              </a:rPr>
              <a:t>n</a:t>
            </a:r>
            <a:r>
              <a:rPr dirty="0" sz="1700" spc="10" b="1">
                <a:latin typeface="Times New Roman"/>
                <a:cs typeface="Times New Roman"/>
              </a:rPr>
              <a:t>g</a:t>
            </a:r>
            <a:r>
              <a:rPr dirty="0" sz="1700" spc="75" b="1">
                <a:latin typeface="Times New Roman"/>
                <a:cs typeface="Times New Roman"/>
              </a:rPr>
              <a:t> </a:t>
            </a:r>
            <a:r>
              <a:rPr dirty="0" sz="1700" spc="40" b="1">
                <a:latin typeface="Times New Roman"/>
                <a:cs typeface="Times New Roman"/>
              </a:rPr>
              <a:t>D</a:t>
            </a:r>
            <a:r>
              <a:rPr dirty="0" sz="1700" spc="40" b="1">
                <a:latin typeface="Times New Roman"/>
                <a:cs typeface="Times New Roman"/>
              </a:rPr>
              <a:t>a</a:t>
            </a:r>
            <a:r>
              <a:rPr dirty="0" sz="1700" spc="25" b="1">
                <a:latin typeface="Times New Roman"/>
                <a:cs typeface="Times New Roman"/>
              </a:rPr>
              <a:t>t</a:t>
            </a:r>
            <a:r>
              <a:rPr dirty="0" sz="1700" spc="50" b="1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650"/>
              </a:lnSpc>
              <a:spcBef>
                <a:spcPts val="375"/>
              </a:spcBef>
            </a:pPr>
            <a:r>
              <a:rPr dirty="0" sz="1700">
                <a:latin typeface="Times New Roman"/>
                <a:cs typeface="Times New Roman"/>
              </a:rPr>
              <a:t>Images needed </a:t>
            </a:r>
            <a:r>
              <a:rPr dirty="0" sz="1700" spc="-5">
                <a:latin typeface="Times New Roman"/>
                <a:cs typeface="Times New Roman"/>
              </a:rPr>
              <a:t>to train </a:t>
            </a:r>
            <a:r>
              <a:rPr dirty="0" sz="1700" spc="-10">
                <a:latin typeface="Times New Roman"/>
                <a:cs typeface="Times New Roman"/>
              </a:rPr>
              <a:t>and </a:t>
            </a:r>
            <a:r>
              <a:rPr dirty="0" sz="1700">
                <a:latin typeface="Times New Roman"/>
                <a:cs typeface="Times New Roman"/>
              </a:rPr>
              <a:t>validate </a:t>
            </a:r>
            <a:r>
              <a:rPr dirty="0" sz="1700" spc="5">
                <a:latin typeface="Times New Roman"/>
                <a:cs typeface="Times New Roman"/>
              </a:rPr>
              <a:t>the model </a:t>
            </a:r>
            <a:r>
              <a:rPr dirty="0" sz="1700">
                <a:latin typeface="Times New Roman"/>
                <a:cs typeface="Times New Roman"/>
              </a:rPr>
              <a:t>were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collected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using </a:t>
            </a:r>
            <a:r>
              <a:rPr dirty="0" sz="1700" spc="10">
                <a:latin typeface="Times New Roman"/>
                <a:cs typeface="Times New Roman"/>
              </a:rPr>
              <a:t>a </a:t>
            </a:r>
            <a:r>
              <a:rPr dirty="0" sz="1700">
                <a:latin typeface="Times New Roman"/>
                <a:cs typeface="Times New Roman"/>
              </a:rPr>
              <a:t>webcam. </a:t>
            </a:r>
            <a:r>
              <a:rPr dirty="0" sz="1700" spc="20">
                <a:latin typeface="Times New Roman"/>
                <a:cs typeface="Times New Roman"/>
              </a:rPr>
              <a:t>The </a:t>
            </a:r>
            <a:r>
              <a:rPr dirty="0" sz="1700" spc="-10">
                <a:latin typeface="Times New Roman"/>
                <a:cs typeface="Times New Roman"/>
              </a:rPr>
              <a:t>gestures </a:t>
            </a:r>
            <a:r>
              <a:rPr dirty="0" sz="1700" spc="15">
                <a:latin typeface="Times New Roman"/>
                <a:cs typeface="Times New Roman"/>
              </a:rPr>
              <a:t>were </a:t>
            </a:r>
            <a:r>
              <a:rPr dirty="0" sz="1700" spc="-5">
                <a:latin typeface="Times New Roman"/>
                <a:cs typeface="Times New Roman"/>
              </a:rPr>
              <a:t>performed </a:t>
            </a:r>
            <a:r>
              <a:rPr dirty="0" sz="1700" spc="30">
                <a:latin typeface="Times New Roman"/>
                <a:cs typeface="Times New Roman"/>
              </a:rPr>
              <a:t>by </a:t>
            </a:r>
            <a:r>
              <a:rPr dirty="0" sz="1700">
                <a:latin typeface="Times New Roman"/>
                <a:cs typeface="Times New Roman"/>
              </a:rPr>
              <a:t>System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Framework </a:t>
            </a:r>
            <a:r>
              <a:rPr dirty="0" sz="1700">
                <a:latin typeface="Times New Roman"/>
                <a:cs typeface="Times New Roman"/>
              </a:rPr>
              <a:t>persons </a:t>
            </a:r>
            <a:r>
              <a:rPr dirty="0" sz="1700" spc="-10">
                <a:latin typeface="Times New Roman"/>
                <a:cs typeface="Times New Roman"/>
              </a:rPr>
              <a:t>in </a:t>
            </a:r>
            <a:r>
              <a:rPr dirty="0" sz="1700">
                <a:latin typeface="Times New Roman"/>
                <a:cs typeface="Times New Roman"/>
              </a:rPr>
              <a:t>front </a:t>
            </a:r>
            <a:r>
              <a:rPr dirty="0" sz="1700" spc="25">
                <a:latin typeface="Times New Roman"/>
                <a:cs typeface="Times New Roman"/>
              </a:rPr>
              <a:t>of </a:t>
            </a:r>
            <a:r>
              <a:rPr dirty="0" sz="1700" spc="5">
                <a:latin typeface="Times New Roman"/>
                <a:cs typeface="Times New Roman"/>
              </a:rPr>
              <a:t>the webcam. </a:t>
            </a:r>
            <a:r>
              <a:rPr dirty="0" sz="1700" spc="20">
                <a:latin typeface="Times New Roman"/>
                <a:cs typeface="Times New Roman"/>
              </a:rPr>
              <a:t>It </a:t>
            </a:r>
            <a:r>
              <a:rPr dirty="0" sz="1700" spc="-10">
                <a:latin typeface="Times New Roman"/>
                <a:cs typeface="Times New Roman"/>
              </a:rPr>
              <a:t>is assumed </a:t>
            </a:r>
            <a:r>
              <a:rPr dirty="0" sz="1700" spc="-15">
                <a:latin typeface="Times New Roman"/>
                <a:cs typeface="Times New Roman"/>
              </a:rPr>
              <a:t>that </a:t>
            </a:r>
            <a:r>
              <a:rPr dirty="0" sz="1700" spc="10">
                <a:latin typeface="Times New Roman"/>
                <a:cs typeface="Times New Roman"/>
              </a:rPr>
              <a:t>the </a:t>
            </a:r>
            <a:r>
              <a:rPr dirty="0" sz="1700" spc="-10">
                <a:latin typeface="Times New Roman"/>
                <a:cs typeface="Times New Roman"/>
              </a:rPr>
              <a:t>input </a:t>
            </a:r>
            <a:r>
              <a:rPr dirty="0" sz="1700" spc="-5">
                <a:latin typeface="Times New Roman"/>
                <a:cs typeface="Times New Roman"/>
              </a:rPr>
              <a:t>images </a:t>
            </a:r>
            <a:r>
              <a:rPr dirty="0" sz="1700" spc="-15">
                <a:latin typeface="Times New Roman"/>
                <a:cs typeface="Times New Roman"/>
              </a:rPr>
              <a:t>exactly </a:t>
            </a:r>
            <a:r>
              <a:rPr dirty="0" sz="1700">
                <a:latin typeface="Times New Roman"/>
                <a:cs typeface="Times New Roman"/>
              </a:rPr>
              <a:t>include </a:t>
            </a:r>
            <a:r>
              <a:rPr dirty="0" sz="1700" spc="10">
                <a:latin typeface="Times New Roman"/>
                <a:cs typeface="Times New Roman"/>
              </a:rPr>
              <a:t>one </a:t>
            </a:r>
            <a:r>
              <a:rPr dirty="0" sz="1700">
                <a:latin typeface="Times New Roman"/>
                <a:cs typeface="Times New Roman"/>
              </a:rPr>
              <a:t>hand, gestures </a:t>
            </a:r>
            <a:r>
              <a:rPr dirty="0" sz="1700" spc="15">
                <a:latin typeface="Times New Roman"/>
                <a:cs typeface="Times New Roman"/>
              </a:rPr>
              <a:t>were </a:t>
            </a:r>
            <a:r>
              <a:rPr dirty="0" sz="1700" spc="-5">
                <a:latin typeface="Times New Roman"/>
                <a:cs typeface="Times New Roman"/>
              </a:rPr>
              <a:t>made </a:t>
            </a:r>
            <a:r>
              <a:rPr dirty="0" sz="1700">
                <a:latin typeface="Times New Roman"/>
                <a:cs typeface="Times New Roman"/>
              </a:rPr>
              <a:t> with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right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hand,</a:t>
            </a:r>
            <a:r>
              <a:rPr dirty="0" sz="1700" spc="-10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palm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facing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the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camera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and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the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hand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were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roughly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vertical.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231775" indent="-219075">
              <a:lnSpc>
                <a:spcPct val="100000"/>
              </a:lnSpc>
              <a:buFont typeface="Times New Roman"/>
              <a:buAutoNum type="arabicPeriod" startAt="2"/>
              <a:tabLst>
                <a:tab pos="231775" algn="l"/>
              </a:tabLst>
            </a:pPr>
            <a:r>
              <a:rPr dirty="0" sz="1700" spc="10" b="1">
                <a:latin typeface="Times New Roman"/>
                <a:cs typeface="Times New Roman"/>
              </a:rPr>
              <a:t>Pre-Processing:</a:t>
            </a:r>
            <a:endParaRPr sz="1700">
              <a:latin typeface="Times New Roman"/>
              <a:cs typeface="Times New Roman"/>
            </a:endParaRPr>
          </a:p>
          <a:p>
            <a:pPr algn="just" marL="12700">
              <a:lnSpc>
                <a:spcPts val="1810"/>
              </a:lnSpc>
              <a:spcBef>
                <a:spcPts val="440"/>
              </a:spcBef>
            </a:pPr>
            <a:r>
              <a:rPr dirty="0" sz="1700" spc="15">
                <a:latin typeface="Times New Roman"/>
                <a:cs typeface="Times New Roman"/>
              </a:rPr>
              <a:t>A </a:t>
            </a:r>
            <a:r>
              <a:rPr dirty="0" sz="1700" spc="2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minimal</a:t>
            </a:r>
            <a:r>
              <a:rPr dirty="0" sz="1700" spc="6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pre-processing</a:t>
            </a:r>
            <a:r>
              <a:rPr dirty="0" sz="1700" spc="60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was 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applied</a:t>
            </a:r>
            <a:r>
              <a:rPr dirty="0" sz="1700" spc="6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over</a:t>
            </a:r>
            <a:r>
              <a:rPr dirty="0" sz="1700" spc="6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 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dataset </a:t>
            </a:r>
            <a:r>
              <a:rPr dirty="0" sz="1700" spc="2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toreduce</a:t>
            </a:r>
            <a:r>
              <a:rPr dirty="0" sz="1700" spc="6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 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computational</a:t>
            </a:r>
            <a:r>
              <a:rPr dirty="0" sz="1700" spc="6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complication</a:t>
            </a:r>
            <a:r>
              <a:rPr dirty="0" sz="1700" spc="6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and</a:t>
            </a:r>
            <a:r>
              <a:rPr dirty="0" sz="1700" spc="67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achieve 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better</a:t>
            </a:r>
            <a:endParaRPr sz="1700">
              <a:latin typeface="Times New Roman"/>
              <a:cs typeface="Times New Roman"/>
            </a:endParaRPr>
          </a:p>
          <a:p>
            <a:pPr algn="just" marL="12700">
              <a:lnSpc>
                <a:spcPts val="1614"/>
              </a:lnSpc>
            </a:pPr>
            <a:r>
              <a:rPr dirty="0" sz="1700">
                <a:latin typeface="Times New Roman"/>
                <a:cs typeface="Times New Roman"/>
              </a:rPr>
              <a:t>efficiency.</a:t>
            </a:r>
            <a:r>
              <a:rPr dirty="0" sz="1700" spc="3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Firstly,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</a:t>
            </a:r>
            <a:r>
              <a:rPr dirty="0" sz="1700" spc="3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background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of</a:t>
            </a:r>
            <a:r>
              <a:rPr dirty="0" sz="1700" spc="3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</a:t>
            </a:r>
            <a:r>
              <a:rPr dirty="0" sz="1700" spc="39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images</a:t>
            </a:r>
            <a:r>
              <a:rPr dirty="0" sz="1700" spc="3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was</a:t>
            </a:r>
            <a:r>
              <a:rPr dirty="0" sz="1700" spc="3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removed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using</a:t>
            </a:r>
            <a:r>
              <a:rPr dirty="0" sz="1700" spc="37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</a:t>
            </a:r>
            <a:r>
              <a:rPr dirty="0" sz="1700" spc="3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method</a:t>
            </a:r>
            <a:r>
              <a:rPr dirty="0" sz="1700" spc="36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of</a:t>
            </a:r>
            <a:r>
              <a:rPr dirty="0" sz="1700" spc="36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background</a:t>
            </a:r>
            <a:r>
              <a:rPr dirty="0" sz="1700" spc="4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subtraction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proposed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by</a:t>
            </a:r>
            <a:endParaRPr sz="1700">
              <a:latin typeface="Times New Roman"/>
              <a:cs typeface="Times New Roman"/>
            </a:endParaRPr>
          </a:p>
          <a:p>
            <a:pPr algn="just" marL="12700" marR="8255">
              <a:lnSpc>
                <a:spcPts val="1650"/>
              </a:lnSpc>
              <a:spcBef>
                <a:spcPts val="185"/>
              </a:spcBef>
            </a:pPr>
            <a:r>
              <a:rPr dirty="0" sz="1700" spc="-35">
                <a:latin typeface="Times New Roman"/>
                <a:cs typeface="Times New Roman"/>
              </a:rPr>
              <a:t>Z.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ZivKovic</a:t>
            </a:r>
            <a:r>
              <a:rPr dirty="0" sz="1700">
                <a:latin typeface="Times New Roman"/>
                <a:cs typeface="Times New Roman"/>
              </a:rPr>
              <a:t> [9] [10].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background</a:t>
            </a:r>
            <a:r>
              <a:rPr dirty="0" sz="1700" spc="-5">
                <a:latin typeface="Times New Roman"/>
                <a:cs typeface="Times New Roman"/>
              </a:rPr>
              <a:t> subtraction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mainly </a:t>
            </a:r>
            <a:r>
              <a:rPr dirty="0" sz="1700" spc="-5">
                <a:latin typeface="Times New Roman"/>
                <a:cs typeface="Times New Roman"/>
              </a:rPr>
              <a:t>based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on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K-gaussian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distribution </a:t>
            </a:r>
            <a:r>
              <a:rPr dirty="0" sz="1700" spc="-5">
                <a:latin typeface="Times New Roman"/>
                <a:cs typeface="Times New Roman"/>
              </a:rPr>
              <a:t>which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selects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appropriate </a:t>
            </a:r>
            <a:r>
              <a:rPr dirty="0" sz="1700">
                <a:latin typeface="Times New Roman"/>
                <a:cs typeface="Times New Roman"/>
              </a:rPr>
              <a:t> gaussian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distribution</a:t>
            </a:r>
            <a:r>
              <a:rPr dirty="0" sz="1700">
                <a:latin typeface="Times New Roman"/>
                <a:cs typeface="Times New Roman"/>
              </a:rPr>
              <a:t> for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each</a:t>
            </a:r>
            <a:r>
              <a:rPr dirty="0" sz="1700" spc="37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pixel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and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provides  </a:t>
            </a:r>
            <a:r>
              <a:rPr dirty="0" sz="1700" spc="10">
                <a:latin typeface="Times New Roman"/>
                <a:cs typeface="Times New Roman"/>
              </a:rPr>
              <a:t>a  </a:t>
            </a:r>
            <a:r>
              <a:rPr dirty="0" sz="1700" spc="-5">
                <a:latin typeface="Times New Roman"/>
                <a:cs typeface="Times New Roman"/>
              </a:rPr>
              <a:t>better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adaptability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on  </a:t>
            </a:r>
            <a:r>
              <a:rPr dirty="0" sz="1700" spc="-5">
                <a:latin typeface="Times New Roman"/>
                <a:cs typeface="Times New Roman"/>
              </a:rPr>
              <a:t>varying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scenes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due  </a:t>
            </a:r>
            <a:r>
              <a:rPr dirty="0" sz="1700" spc="-10">
                <a:latin typeface="Times New Roman"/>
                <a:cs typeface="Times New Roman"/>
              </a:rPr>
              <a:t>to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illumination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changes. 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After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subtracting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background,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only</a:t>
            </a:r>
            <a:r>
              <a:rPr dirty="0" sz="1700" spc="-1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the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image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hand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remains.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latin typeface="Times New Roman"/>
                <a:cs typeface="Times New Roman"/>
              </a:rPr>
              <a:t>3.</a:t>
            </a:r>
            <a:r>
              <a:rPr dirty="0" sz="1700" spc="-5" b="1">
                <a:latin typeface="Times New Roman"/>
                <a:cs typeface="Times New Roman"/>
              </a:rPr>
              <a:t>DATASET:</a:t>
            </a:r>
            <a:endParaRPr sz="1700">
              <a:latin typeface="Times New Roman"/>
              <a:cs typeface="Times New Roman"/>
            </a:endParaRPr>
          </a:p>
          <a:p>
            <a:pPr algn="just" marL="12700" marR="14604">
              <a:lnSpc>
                <a:spcPct val="79200"/>
              </a:lnSpc>
              <a:spcBef>
                <a:spcPts val="860"/>
              </a:spcBef>
            </a:pPr>
            <a:r>
              <a:rPr dirty="0" sz="1700" spc="-15">
                <a:latin typeface="Times New Roman"/>
                <a:cs typeface="Times New Roman"/>
              </a:rPr>
              <a:t>We</a:t>
            </a:r>
            <a:r>
              <a:rPr dirty="0" sz="1700" spc="-10">
                <a:latin typeface="Times New Roman"/>
                <a:cs typeface="Times New Roman"/>
              </a:rPr>
              <a:t> selected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10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static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gestures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(Index,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Peace,</a:t>
            </a:r>
            <a:r>
              <a:rPr dirty="0" sz="1700" spc="-10">
                <a:latin typeface="Times New Roman"/>
                <a:cs typeface="Times New Roman"/>
              </a:rPr>
              <a:t> Three,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Palm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Opened,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Palm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Closed,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OK,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Thumbs,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Fist,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Swing,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Smile)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to 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recognize.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Each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class </a:t>
            </a:r>
            <a:r>
              <a:rPr dirty="0" sz="1700" spc="15">
                <a:latin typeface="Times New Roman"/>
                <a:cs typeface="Times New Roman"/>
              </a:rPr>
              <a:t>has </a:t>
            </a:r>
            <a:r>
              <a:rPr dirty="0" sz="1700" spc="-15">
                <a:latin typeface="Times New Roman"/>
                <a:cs typeface="Times New Roman"/>
              </a:rPr>
              <a:t>800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images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for </a:t>
            </a:r>
            <a:r>
              <a:rPr dirty="0" sz="1700" spc="-5">
                <a:latin typeface="Times New Roman"/>
                <a:cs typeface="Times New Roman"/>
              </a:rPr>
              <a:t>training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and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160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images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testing </a:t>
            </a:r>
            <a:r>
              <a:rPr dirty="0" sz="1700">
                <a:latin typeface="Times New Roman"/>
                <a:cs typeface="Times New Roman"/>
              </a:rPr>
              <a:t>purpose. </a:t>
            </a:r>
            <a:r>
              <a:rPr dirty="0" sz="1700" spc="-20">
                <a:latin typeface="Times New Roman"/>
                <a:cs typeface="Times New Roman"/>
              </a:rPr>
              <a:t>So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total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number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of </a:t>
            </a:r>
            <a:r>
              <a:rPr dirty="0" sz="1700" spc="-10">
                <a:latin typeface="Times New Roman"/>
                <a:cs typeface="Times New Roman"/>
              </a:rPr>
              <a:t>images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is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8000 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is</a:t>
            </a:r>
            <a:r>
              <a:rPr dirty="0" sz="1700" spc="20">
                <a:latin typeface="Times New Roman"/>
                <a:cs typeface="Times New Roman"/>
              </a:rPr>
              <a:t> provided.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871" y="303530"/>
            <a:ext cx="51238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80"/>
              <a:t>DETAILED</a:t>
            </a:r>
            <a:r>
              <a:rPr dirty="0" sz="4400" spc="-130"/>
              <a:t> </a:t>
            </a:r>
            <a:r>
              <a:rPr dirty="0" sz="4400" spc="-30"/>
              <a:t>DESIGN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7575" y="1196911"/>
            <a:ext cx="10277475" cy="413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1135">
              <a:lnSpc>
                <a:spcPts val="1725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03835" algn="l"/>
              </a:tabLst>
            </a:pPr>
            <a:r>
              <a:rPr dirty="0" sz="1500" spc="-25" b="1">
                <a:latin typeface="Times New Roman"/>
                <a:cs typeface="Times New Roman"/>
              </a:rPr>
              <a:t>CNN</a:t>
            </a:r>
            <a:r>
              <a:rPr dirty="0" sz="1500" spc="-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Configuration:</a:t>
            </a:r>
            <a:endParaRPr sz="1500">
              <a:latin typeface="Times New Roman"/>
              <a:cs typeface="Times New Roman"/>
            </a:endParaRPr>
          </a:p>
          <a:p>
            <a:pPr marL="12700" marR="333375">
              <a:lnSpc>
                <a:spcPts val="1580"/>
              </a:lnSpc>
              <a:spcBef>
                <a:spcPts val="165"/>
              </a:spcBef>
            </a:pPr>
            <a:r>
              <a:rPr dirty="0" sz="1500" spc="-35">
                <a:latin typeface="Times New Roman"/>
                <a:cs typeface="Times New Roman"/>
              </a:rPr>
              <a:t>The </a:t>
            </a:r>
            <a:r>
              <a:rPr dirty="0" sz="1500" spc="-20">
                <a:latin typeface="Times New Roman"/>
                <a:cs typeface="Times New Roman"/>
              </a:rPr>
              <a:t>CNN </a:t>
            </a:r>
            <a:r>
              <a:rPr dirty="0" sz="1500" spc="-30">
                <a:latin typeface="Times New Roman"/>
                <a:cs typeface="Times New Roman"/>
              </a:rPr>
              <a:t>that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that</a:t>
            </a:r>
            <a:r>
              <a:rPr dirty="0" sz="1500" spc="-25">
                <a:latin typeface="Times New Roman"/>
                <a:cs typeface="Times New Roman"/>
              </a:rPr>
              <a:t> has </a:t>
            </a:r>
            <a:r>
              <a:rPr dirty="0" sz="1500">
                <a:latin typeface="Times New Roman"/>
                <a:cs typeface="Times New Roman"/>
              </a:rPr>
              <a:t>been considered </a:t>
            </a:r>
            <a:r>
              <a:rPr dirty="0" sz="1500" spc="15">
                <a:latin typeface="Times New Roman"/>
                <a:cs typeface="Times New Roman"/>
              </a:rPr>
              <a:t>in </a:t>
            </a:r>
            <a:r>
              <a:rPr dirty="0" sz="1500" spc="-25">
                <a:latin typeface="Times New Roman"/>
                <a:cs typeface="Times New Roman"/>
              </a:rPr>
              <a:t>this </a:t>
            </a:r>
            <a:r>
              <a:rPr dirty="0" sz="1500" spc="5">
                <a:latin typeface="Times New Roman"/>
                <a:cs typeface="Times New Roman"/>
              </a:rPr>
              <a:t>research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20">
                <a:latin typeface="Times New Roman"/>
                <a:cs typeface="Times New Roman"/>
              </a:rPr>
              <a:t>recognize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hand </a:t>
            </a:r>
            <a:r>
              <a:rPr dirty="0" sz="1500" spc="-25">
                <a:latin typeface="Times New Roman"/>
                <a:cs typeface="Times New Roman"/>
              </a:rPr>
              <a:t>gesture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 spc="-15">
                <a:latin typeface="Times New Roman"/>
                <a:cs typeface="Times New Roman"/>
              </a:rPr>
              <a:t>composed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two </a:t>
            </a:r>
            <a:r>
              <a:rPr dirty="0" sz="1500" spc="-15">
                <a:latin typeface="Times New Roman"/>
                <a:cs typeface="Times New Roman"/>
              </a:rPr>
              <a:t>convolution </a:t>
            </a:r>
            <a:r>
              <a:rPr dirty="0" sz="1500" spc="-5">
                <a:latin typeface="Times New Roman"/>
                <a:cs typeface="Times New Roman"/>
              </a:rPr>
              <a:t>layers, two max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pooling layers,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two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fully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connected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layers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output</a:t>
            </a:r>
            <a:endParaRPr sz="1500">
              <a:latin typeface="Times New Roman"/>
              <a:cs typeface="Times New Roman"/>
            </a:endParaRPr>
          </a:p>
          <a:p>
            <a:pPr marL="12700" marR="32384">
              <a:lnSpc>
                <a:spcPts val="1580"/>
              </a:lnSpc>
              <a:spcBef>
                <a:spcPts val="70"/>
              </a:spcBef>
            </a:pPr>
            <a:r>
              <a:rPr dirty="0" sz="1500" spc="-15">
                <a:latin typeface="Times New Roman"/>
                <a:cs typeface="Times New Roman"/>
              </a:rPr>
              <a:t>Fig.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5.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Sample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Images</a:t>
            </a:r>
            <a:r>
              <a:rPr dirty="0" sz="1500" spc="2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from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Hand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Gesture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Recognition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Database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layer.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There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are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three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dropout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performance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in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the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network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</a:t>
            </a:r>
            <a:r>
              <a:rPr dirty="0" sz="1500" spc="5">
                <a:latin typeface="Times New Roman"/>
                <a:cs typeface="Times New Roman"/>
              </a:rPr>
              <a:t> prevent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over-fitting.</a:t>
            </a: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9700"/>
              </a:lnSpc>
              <a:spcBef>
                <a:spcPts val="995"/>
              </a:spcBef>
            </a:pPr>
            <a:r>
              <a:rPr dirty="0" sz="1500" spc="-35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model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 spc="-30">
                <a:latin typeface="Times New Roman"/>
                <a:cs typeface="Times New Roman"/>
              </a:rPr>
              <a:t>then </a:t>
            </a:r>
            <a:r>
              <a:rPr dirty="0" sz="1500" spc="-10">
                <a:latin typeface="Times New Roman"/>
                <a:cs typeface="Times New Roman"/>
              </a:rPr>
              <a:t>compiled </a:t>
            </a:r>
            <a:r>
              <a:rPr dirty="0" sz="1500" spc="5">
                <a:latin typeface="Times New Roman"/>
                <a:cs typeface="Times New Roman"/>
              </a:rPr>
              <a:t>with </a:t>
            </a:r>
            <a:r>
              <a:rPr dirty="0" sz="1500" spc="-15">
                <a:latin typeface="Times New Roman"/>
                <a:cs typeface="Times New Roman"/>
              </a:rPr>
              <a:t>Stochastic </a:t>
            </a:r>
            <a:r>
              <a:rPr dirty="0" sz="1500" spc="-10">
                <a:latin typeface="Times New Roman"/>
                <a:cs typeface="Times New Roman"/>
              </a:rPr>
              <a:t>Gradient </a:t>
            </a:r>
            <a:r>
              <a:rPr dirty="0" sz="1500" spc="-15">
                <a:latin typeface="Times New Roman"/>
                <a:cs typeface="Times New Roman"/>
              </a:rPr>
              <a:t>Descent (SGD)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function </a:t>
            </a:r>
            <a:r>
              <a:rPr dirty="0" sz="1500" spc="5">
                <a:latin typeface="Times New Roman"/>
                <a:cs typeface="Times New Roman"/>
              </a:rPr>
              <a:t>with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10">
                <a:latin typeface="Times New Roman"/>
                <a:cs typeface="Times New Roman"/>
              </a:rPr>
              <a:t>learning </a:t>
            </a:r>
            <a:r>
              <a:rPr dirty="0" sz="1500" spc="-5">
                <a:latin typeface="Times New Roman"/>
                <a:cs typeface="Times New Roman"/>
              </a:rPr>
              <a:t>rate </a:t>
            </a:r>
            <a:r>
              <a:rPr dirty="0" sz="1500">
                <a:latin typeface="Times New Roman"/>
                <a:cs typeface="Times New Roman"/>
              </a:rPr>
              <a:t>0.001. </a:t>
            </a:r>
            <a:r>
              <a:rPr dirty="0" sz="1500" spc="-10">
                <a:latin typeface="Times New Roman"/>
                <a:cs typeface="Times New Roman"/>
              </a:rPr>
              <a:t>To evaluate </a:t>
            </a:r>
            <a:r>
              <a:rPr dirty="0" sz="1500" spc="10">
                <a:latin typeface="Times New Roman"/>
                <a:cs typeface="Times New Roman"/>
              </a:rPr>
              <a:t>loss, </a:t>
            </a:r>
            <a:r>
              <a:rPr dirty="0" sz="1500">
                <a:latin typeface="Times New Roman"/>
                <a:cs typeface="Times New Roman"/>
              </a:rPr>
              <a:t>categorical 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cross-entropy </a:t>
            </a:r>
            <a:r>
              <a:rPr dirty="0" sz="1500" spc="-30">
                <a:latin typeface="Times New Roman"/>
                <a:cs typeface="Times New Roman"/>
              </a:rPr>
              <a:t>function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15">
                <a:latin typeface="Times New Roman"/>
                <a:cs typeface="Times New Roman"/>
              </a:rPr>
              <a:t>used </a:t>
            </a:r>
            <a:r>
              <a:rPr dirty="0" sz="1500" spc="-5">
                <a:latin typeface="Times New Roman"/>
                <a:cs typeface="Times New Roman"/>
              </a:rPr>
              <a:t>since </a:t>
            </a:r>
            <a:r>
              <a:rPr dirty="0" sz="1500" spc="-40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model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 spc="-5">
                <a:latin typeface="Times New Roman"/>
                <a:cs typeface="Times New Roman"/>
              </a:rPr>
              <a:t>compiled </a:t>
            </a:r>
            <a:r>
              <a:rPr dirty="0" sz="1500" spc="-20">
                <a:latin typeface="Times New Roman"/>
                <a:cs typeface="Times New Roman"/>
              </a:rPr>
              <a:t>for </a:t>
            </a:r>
            <a:r>
              <a:rPr dirty="0" sz="1500" spc="-25">
                <a:latin typeface="Times New Roman"/>
                <a:cs typeface="Times New Roman"/>
              </a:rPr>
              <a:t>more </a:t>
            </a:r>
            <a:r>
              <a:rPr dirty="0" sz="1500" spc="-30">
                <a:latin typeface="Times New Roman"/>
                <a:cs typeface="Times New Roman"/>
              </a:rPr>
              <a:t>than </a:t>
            </a:r>
            <a:r>
              <a:rPr dirty="0" sz="1500" spc="-5">
                <a:latin typeface="Times New Roman"/>
                <a:cs typeface="Times New Roman"/>
              </a:rPr>
              <a:t>two </a:t>
            </a:r>
            <a:r>
              <a:rPr dirty="0" sz="1500" spc="10">
                <a:latin typeface="Times New Roman"/>
                <a:cs typeface="Times New Roman"/>
              </a:rPr>
              <a:t>classes. </a:t>
            </a:r>
            <a:r>
              <a:rPr dirty="0" sz="1500" spc="-10">
                <a:latin typeface="Times New Roman"/>
                <a:cs typeface="Times New Roman"/>
              </a:rPr>
              <a:t>Finally, </a:t>
            </a:r>
            <a:r>
              <a:rPr dirty="0" sz="1500" spc="-40">
                <a:latin typeface="Times New Roman"/>
                <a:cs typeface="Times New Roman"/>
              </a:rPr>
              <a:t>the </a:t>
            </a:r>
            <a:r>
              <a:rPr dirty="0" sz="1500" spc="-15">
                <a:latin typeface="Times New Roman"/>
                <a:cs typeface="Times New Roman"/>
              </a:rPr>
              <a:t>metrics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10">
                <a:latin typeface="Times New Roman"/>
                <a:cs typeface="Times New Roman"/>
              </a:rPr>
              <a:t>loss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accuracy </a:t>
            </a:r>
            <a:r>
              <a:rPr dirty="0" sz="1500" spc="15">
                <a:latin typeface="Times New Roman"/>
                <a:cs typeface="Times New Roman"/>
              </a:rPr>
              <a:t>were 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specified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keep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track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evaluation </a:t>
            </a:r>
            <a:r>
              <a:rPr dirty="0" sz="1500" spc="5"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algn="just" marL="203200" indent="-191135">
              <a:lnSpc>
                <a:spcPts val="1725"/>
              </a:lnSpc>
              <a:spcBef>
                <a:spcPts val="825"/>
              </a:spcBef>
              <a:buFont typeface="Times New Roman"/>
              <a:buAutoNum type="arabicPeriod" startAt="5"/>
              <a:tabLst>
                <a:tab pos="203835" algn="l"/>
              </a:tabLst>
            </a:pPr>
            <a:r>
              <a:rPr dirty="0" sz="1500" spc="-15" b="1">
                <a:latin typeface="Times New Roman"/>
                <a:cs typeface="Times New Roman"/>
              </a:rPr>
              <a:t>S</a:t>
            </a:r>
            <a:r>
              <a:rPr dirty="0" sz="1500" b="1">
                <a:latin typeface="Times New Roman"/>
                <a:cs typeface="Times New Roman"/>
              </a:rPr>
              <a:t>y</a:t>
            </a:r>
            <a:r>
              <a:rPr dirty="0" sz="1500" spc="10" b="1">
                <a:latin typeface="Times New Roman"/>
                <a:cs typeface="Times New Roman"/>
              </a:rPr>
              <a:t>s</a:t>
            </a:r>
            <a:r>
              <a:rPr dirty="0" sz="1500" spc="20" b="1">
                <a:latin typeface="Times New Roman"/>
                <a:cs typeface="Times New Roman"/>
              </a:rPr>
              <a:t>t</a:t>
            </a:r>
            <a:r>
              <a:rPr dirty="0" sz="1500" spc="80" b="1">
                <a:latin typeface="Times New Roman"/>
                <a:cs typeface="Times New Roman"/>
              </a:rPr>
              <a:t>e</a:t>
            </a:r>
            <a:r>
              <a:rPr dirty="0" sz="1500" b="1">
                <a:latin typeface="Times New Roman"/>
                <a:cs typeface="Times New Roman"/>
              </a:rPr>
              <a:t>m</a:t>
            </a:r>
            <a:r>
              <a:rPr dirty="0" sz="1500" spc="-130" b="1">
                <a:latin typeface="Times New Roman"/>
                <a:cs typeface="Times New Roman"/>
              </a:rPr>
              <a:t> </a:t>
            </a:r>
            <a:r>
              <a:rPr dirty="0" sz="1500" spc="-65" b="1">
                <a:latin typeface="Times New Roman"/>
                <a:cs typeface="Times New Roman"/>
              </a:rPr>
              <a:t>I</a:t>
            </a:r>
            <a:r>
              <a:rPr dirty="0" sz="1500" spc="-130" b="1">
                <a:latin typeface="Times New Roman"/>
                <a:cs typeface="Times New Roman"/>
              </a:rPr>
              <a:t>m</a:t>
            </a:r>
            <a:r>
              <a:rPr dirty="0" sz="1500" spc="-90" b="1">
                <a:latin typeface="Times New Roman"/>
                <a:cs typeface="Times New Roman"/>
              </a:rPr>
              <a:t>p</a:t>
            </a:r>
            <a:r>
              <a:rPr dirty="0" sz="1500" spc="-45" b="1">
                <a:latin typeface="Times New Roman"/>
                <a:cs typeface="Times New Roman"/>
              </a:rPr>
              <a:t>l</a:t>
            </a:r>
            <a:r>
              <a:rPr dirty="0" sz="1500" spc="80" b="1">
                <a:latin typeface="Times New Roman"/>
                <a:cs typeface="Times New Roman"/>
              </a:rPr>
              <a:t>e</a:t>
            </a:r>
            <a:r>
              <a:rPr dirty="0" sz="1500" spc="-130" b="1">
                <a:latin typeface="Times New Roman"/>
                <a:cs typeface="Times New Roman"/>
              </a:rPr>
              <a:t>m</a:t>
            </a:r>
            <a:r>
              <a:rPr dirty="0" sz="1500" spc="80" b="1">
                <a:latin typeface="Times New Roman"/>
                <a:cs typeface="Times New Roman"/>
              </a:rPr>
              <a:t>e</a:t>
            </a:r>
            <a:r>
              <a:rPr dirty="0" sz="1500" spc="-90" b="1">
                <a:latin typeface="Times New Roman"/>
                <a:cs typeface="Times New Roman"/>
              </a:rPr>
              <a:t>n</a:t>
            </a:r>
            <a:r>
              <a:rPr dirty="0" sz="1500" spc="20" b="1">
                <a:latin typeface="Times New Roman"/>
                <a:cs typeface="Times New Roman"/>
              </a:rPr>
              <a:t>t</a:t>
            </a:r>
            <a:r>
              <a:rPr dirty="0" sz="1500" b="1">
                <a:latin typeface="Times New Roman"/>
                <a:cs typeface="Times New Roman"/>
              </a:rPr>
              <a:t>a</a:t>
            </a:r>
            <a:r>
              <a:rPr dirty="0" sz="1500" spc="20" b="1">
                <a:latin typeface="Times New Roman"/>
                <a:cs typeface="Times New Roman"/>
              </a:rPr>
              <a:t>t</a:t>
            </a:r>
            <a:r>
              <a:rPr dirty="0" sz="1500" spc="-45" b="1">
                <a:latin typeface="Times New Roman"/>
                <a:cs typeface="Times New Roman"/>
              </a:rPr>
              <a:t>i</a:t>
            </a:r>
            <a:r>
              <a:rPr dirty="0" sz="1500" spc="70" b="1">
                <a:latin typeface="Times New Roman"/>
                <a:cs typeface="Times New Roman"/>
              </a:rPr>
              <a:t>o</a:t>
            </a:r>
            <a:r>
              <a:rPr dirty="0" sz="1500" spc="-90" b="1">
                <a:latin typeface="Times New Roman"/>
                <a:cs typeface="Times New Roman"/>
              </a:rPr>
              <a:t>n</a:t>
            </a:r>
            <a:r>
              <a:rPr dirty="0" sz="1500" b="1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 algn="just" marL="12700" marR="230504">
              <a:lnSpc>
                <a:spcPct val="90400"/>
              </a:lnSpc>
              <a:spcBef>
                <a:spcPts val="100"/>
              </a:spcBef>
            </a:pPr>
            <a:r>
              <a:rPr dirty="0" sz="1500" spc="-10">
                <a:latin typeface="Times New Roman"/>
                <a:cs typeface="Times New Roman"/>
              </a:rPr>
              <a:t>To </a:t>
            </a:r>
            <a:r>
              <a:rPr dirty="0" sz="1500" spc="-30">
                <a:latin typeface="Times New Roman"/>
                <a:cs typeface="Times New Roman"/>
              </a:rPr>
              <a:t>implement </a:t>
            </a:r>
            <a:r>
              <a:rPr dirty="0" sz="1500" spc="-45">
                <a:latin typeface="Times New Roman"/>
                <a:cs typeface="Times New Roman"/>
              </a:rPr>
              <a:t>the </a:t>
            </a:r>
            <a:r>
              <a:rPr dirty="0" sz="1500" spc="-35">
                <a:latin typeface="Times New Roman"/>
                <a:cs typeface="Times New Roman"/>
              </a:rPr>
              <a:t>system, python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</a:t>
            </a:r>
            <a:r>
              <a:rPr dirty="0" sz="1500">
                <a:latin typeface="Times New Roman"/>
                <a:cs typeface="Times New Roman"/>
              </a:rPr>
              <a:t>as </a:t>
            </a:r>
            <a:r>
              <a:rPr dirty="0" sz="1500" spc="-45">
                <a:latin typeface="Times New Roman"/>
                <a:cs typeface="Times New Roman"/>
              </a:rPr>
              <a:t>the </a:t>
            </a:r>
            <a:r>
              <a:rPr dirty="0" sz="1500" spc="-30">
                <a:latin typeface="Times New Roman"/>
                <a:cs typeface="Times New Roman"/>
              </a:rPr>
              <a:t>programming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language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35">
                <a:latin typeface="Times New Roman"/>
                <a:cs typeface="Times New Roman"/>
              </a:rPr>
              <a:t>python </a:t>
            </a:r>
            <a:r>
              <a:rPr dirty="0" sz="1500" spc="-30">
                <a:latin typeface="Times New Roman"/>
                <a:cs typeface="Times New Roman"/>
              </a:rPr>
              <a:t>IDE </a:t>
            </a:r>
            <a:r>
              <a:rPr dirty="0" sz="1500" spc="-15">
                <a:latin typeface="Times New Roman"/>
                <a:cs typeface="Times New Roman"/>
              </a:rPr>
              <a:t>Spyder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10">
                <a:latin typeface="Times New Roman"/>
                <a:cs typeface="Times New Roman"/>
              </a:rPr>
              <a:t>write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20">
                <a:latin typeface="Times New Roman"/>
                <a:cs typeface="Times New Roman"/>
              </a:rPr>
              <a:t>run </a:t>
            </a:r>
            <a:r>
              <a:rPr dirty="0" sz="1500">
                <a:latin typeface="Times New Roman"/>
                <a:cs typeface="Times New Roman"/>
              </a:rPr>
              <a:t>code. 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The </a:t>
            </a:r>
            <a:r>
              <a:rPr dirty="0" sz="1500" spc="15">
                <a:latin typeface="Times New Roman"/>
                <a:cs typeface="Times New Roman"/>
              </a:rPr>
              <a:t>library </a:t>
            </a:r>
            <a:r>
              <a:rPr dirty="0" sz="1500">
                <a:latin typeface="Times New Roman"/>
                <a:cs typeface="Times New Roman"/>
              </a:rPr>
              <a:t>Keras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for </a:t>
            </a:r>
            <a:r>
              <a:rPr dirty="0" sz="1500" spc="-10">
                <a:latin typeface="Times New Roman"/>
                <a:cs typeface="Times New Roman"/>
              </a:rPr>
              <a:t>building </a:t>
            </a:r>
            <a:r>
              <a:rPr dirty="0" sz="1500" spc="-45">
                <a:latin typeface="Times New Roman"/>
                <a:cs typeface="Times New Roman"/>
              </a:rPr>
              <a:t>the </a:t>
            </a:r>
            <a:r>
              <a:rPr dirty="0" sz="1500" spc="-20">
                <a:latin typeface="Times New Roman"/>
                <a:cs typeface="Times New Roman"/>
              </a:rPr>
              <a:t>CNN </a:t>
            </a:r>
            <a:r>
              <a:rPr dirty="0" sz="1500" spc="5">
                <a:latin typeface="Times New Roman"/>
                <a:cs typeface="Times New Roman"/>
              </a:rPr>
              <a:t>classifier. </a:t>
            </a:r>
            <a:r>
              <a:rPr dirty="0" sz="1500" spc="-35">
                <a:latin typeface="Times New Roman"/>
                <a:cs typeface="Times New Roman"/>
              </a:rPr>
              <a:t>The </a:t>
            </a:r>
            <a:r>
              <a:rPr dirty="0" sz="1500" spc="15">
                <a:latin typeface="Times New Roman"/>
                <a:cs typeface="Times New Roman"/>
              </a:rPr>
              <a:t>library </a:t>
            </a:r>
            <a:r>
              <a:rPr dirty="0" sz="1500" spc="-20">
                <a:latin typeface="Times New Roman"/>
                <a:cs typeface="Times New Roman"/>
              </a:rPr>
              <a:t>PIL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for </a:t>
            </a:r>
            <a:r>
              <a:rPr dirty="0" sz="1500" spc="-35">
                <a:latin typeface="Times New Roman"/>
                <a:cs typeface="Times New Roman"/>
              </a:rPr>
              <a:t>image </a:t>
            </a:r>
            <a:r>
              <a:rPr dirty="0" sz="1500" spc="-5">
                <a:latin typeface="Times New Roman"/>
                <a:cs typeface="Times New Roman"/>
              </a:rPr>
              <a:t>preprocessing. Sklearn </a:t>
            </a:r>
            <a:r>
              <a:rPr dirty="0" sz="1500" spc="15">
                <a:latin typeface="Times New Roman"/>
                <a:cs typeface="Times New Roman"/>
              </a:rPr>
              <a:t>was used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calculate </a:t>
            </a:r>
            <a:r>
              <a:rPr dirty="0" sz="1500" spc="-45">
                <a:latin typeface="Times New Roman"/>
                <a:cs typeface="Times New Roman"/>
              </a:rPr>
              <a:t>the </a:t>
            </a:r>
            <a:r>
              <a:rPr dirty="0" sz="1500" spc="-20">
                <a:latin typeface="Times New Roman"/>
                <a:cs typeface="Times New Roman"/>
              </a:rPr>
              <a:t>confusion </a:t>
            </a:r>
            <a:r>
              <a:rPr dirty="0" sz="1500" spc="-30">
                <a:latin typeface="Times New Roman"/>
                <a:cs typeface="Times New Roman"/>
              </a:rPr>
              <a:t>matrix. </a:t>
            </a:r>
            <a:r>
              <a:rPr dirty="0" sz="1500" spc="-5">
                <a:latin typeface="Times New Roman"/>
                <a:cs typeface="Times New Roman"/>
              </a:rPr>
              <a:t>Matplotlib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visualize </a:t>
            </a:r>
            <a:r>
              <a:rPr dirty="0" sz="1500" spc="-25">
                <a:latin typeface="Times New Roman"/>
                <a:cs typeface="Times New Roman"/>
              </a:rPr>
              <a:t>model </a:t>
            </a:r>
            <a:r>
              <a:rPr dirty="0" sz="1500" spc="-5">
                <a:latin typeface="Times New Roman"/>
                <a:cs typeface="Times New Roman"/>
              </a:rPr>
              <a:t>accuracy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10">
                <a:latin typeface="Times New Roman"/>
                <a:cs typeface="Times New Roman"/>
              </a:rPr>
              <a:t>loss </a:t>
            </a:r>
            <a:r>
              <a:rPr dirty="0" sz="1500" spc="-10">
                <a:latin typeface="Times New Roman"/>
                <a:cs typeface="Times New Roman"/>
              </a:rPr>
              <a:t>values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20">
                <a:latin typeface="Times New Roman"/>
                <a:cs typeface="Times New Roman"/>
              </a:rPr>
              <a:t>confusion </a:t>
            </a:r>
            <a:r>
              <a:rPr dirty="0" sz="1500" spc="-30">
                <a:latin typeface="Times New Roman"/>
                <a:cs typeface="Times New Roman"/>
              </a:rPr>
              <a:t>matrix. </a:t>
            </a:r>
            <a:r>
              <a:rPr dirty="0" sz="1500" spc="-50">
                <a:latin typeface="Times New Roman"/>
                <a:cs typeface="Times New Roman"/>
              </a:rPr>
              <a:t>NumPy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50">
                <a:latin typeface="Times New Roman"/>
                <a:cs typeface="Times New Roman"/>
              </a:rPr>
              <a:t>was 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used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for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array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operations.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The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training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process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5">
                <a:latin typeface="Times New Roman"/>
                <a:cs typeface="Times New Roman"/>
              </a:rPr>
              <a:t> dataset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composed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two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phases.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603250" indent="-210185">
              <a:lnSpc>
                <a:spcPts val="1725"/>
              </a:lnSpc>
              <a:buAutoNum type="arabicParenR"/>
              <a:tabLst>
                <a:tab pos="603885" algn="l"/>
              </a:tabLst>
            </a:pPr>
            <a:r>
              <a:rPr dirty="0" sz="1500" spc="-15">
                <a:latin typeface="Times New Roman"/>
                <a:cs typeface="Times New Roman"/>
              </a:rPr>
              <a:t>Training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with </a:t>
            </a:r>
            <a:r>
              <a:rPr dirty="0" sz="1500" spc="-5">
                <a:latin typeface="Times New Roman"/>
                <a:cs typeface="Times New Roman"/>
              </a:rPr>
              <a:t>Base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Dataset: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In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this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phase,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model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was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trained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using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base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dataset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achieved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after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pre-processing.</a:t>
            </a:r>
            <a:endParaRPr sz="1500">
              <a:latin typeface="Times New Roman"/>
              <a:cs typeface="Times New Roman"/>
            </a:endParaRPr>
          </a:p>
          <a:p>
            <a:pPr lvl="1" marL="632460" marR="534035" indent="-238760">
              <a:lnSpc>
                <a:spcPct val="89700"/>
              </a:lnSpc>
              <a:spcBef>
                <a:spcPts val="115"/>
              </a:spcBef>
              <a:buAutoNum type="arabicParenR"/>
              <a:tabLst>
                <a:tab pos="603885" algn="l"/>
              </a:tabLst>
            </a:pPr>
            <a:r>
              <a:rPr dirty="0" sz="1500" spc="-15">
                <a:latin typeface="Times New Roman"/>
                <a:cs typeface="Times New Roman"/>
              </a:rPr>
              <a:t>Training </a:t>
            </a:r>
            <a:r>
              <a:rPr dirty="0" sz="1500" spc="5">
                <a:latin typeface="Times New Roman"/>
                <a:cs typeface="Times New Roman"/>
              </a:rPr>
              <a:t>with </a:t>
            </a:r>
            <a:r>
              <a:rPr dirty="0" sz="1500" spc="-25">
                <a:latin typeface="Times New Roman"/>
                <a:cs typeface="Times New Roman"/>
              </a:rPr>
              <a:t>Expanded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Dataset: </a:t>
            </a:r>
            <a:r>
              <a:rPr dirty="0" sz="1500" spc="-30">
                <a:latin typeface="Times New Roman"/>
                <a:cs typeface="Times New Roman"/>
              </a:rPr>
              <a:t>In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this </a:t>
            </a:r>
            <a:r>
              <a:rPr dirty="0" sz="1500" spc="-10">
                <a:latin typeface="Times New Roman"/>
                <a:cs typeface="Times New Roman"/>
              </a:rPr>
              <a:t>phase,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dataset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40">
                <a:latin typeface="Times New Roman"/>
                <a:cs typeface="Times New Roman"/>
              </a:rPr>
              <a:t>augmented.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Data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augmentation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30">
                <a:latin typeface="Times New Roman"/>
                <a:cs typeface="Times New Roman"/>
              </a:rPr>
              <a:t>technique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increase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number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15">
                <a:latin typeface="Times New Roman"/>
                <a:cs typeface="Times New Roman"/>
              </a:rPr>
              <a:t>data </a:t>
            </a:r>
            <a:r>
              <a:rPr dirty="0" sz="1500">
                <a:latin typeface="Times New Roman"/>
                <a:cs typeface="Times New Roman"/>
              </a:rPr>
              <a:t>by </a:t>
            </a:r>
            <a:r>
              <a:rPr dirty="0" sz="1500" spc="-15">
                <a:latin typeface="Times New Roman"/>
                <a:cs typeface="Times New Roman"/>
              </a:rPr>
              <a:t>applying </a:t>
            </a:r>
            <a:r>
              <a:rPr dirty="0" sz="1500" spc="-40">
                <a:latin typeface="Times New Roman"/>
                <a:cs typeface="Times New Roman"/>
              </a:rPr>
              <a:t>zoom,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shear, </a:t>
            </a:r>
            <a:r>
              <a:rPr dirty="0" sz="1500" spc="-15">
                <a:latin typeface="Times New Roman"/>
                <a:cs typeface="Times New Roman"/>
              </a:rPr>
              <a:t>rotation, </a:t>
            </a:r>
            <a:r>
              <a:rPr dirty="0" sz="1500">
                <a:latin typeface="Times New Roman"/>
                <a:cs typeface="Times New Roman"/>
              </a:rPr>
              <a:t>flip </a:t>
            </a:r>
            <a:r>
              <a:rPr dirty="0" sz="1500" spc="-10">
                <a:latin typeface="Times New Roman"/>
                <a:cs typeface="Times New Roman"/>
              </a:rPr>
              <a:t>etc. </a:t>
            </a:r>
            <a:r>
              <a:rPr dirty="0" sz="1500" spc="-20">
                <a:latin typeface="Times New Roman"/>
                <a:cs typeface="Times New Roman"/>
              </a:rPr>
              <a:t>This </a:t>
            </a:r>
            <a:r>
              <a:rPr dirty="0" sz="1500" spc="5">
                <a:latin typeface="Times New Roman"/>
                <a:cs typeface="Times New Roman"/>
              </a:rPr>
              <a:t>process </a:t>
            </a:r>
            <a:r>
              <a:rPr dirty="0" sz="1500" spc="-30">
                <a:latin typeface="Times New Roman"/>
                <a:cs typeface="Times New Roman"/>
              </a:rPr>
              <a:t>not </a:t>
            </a:r>
            <a:r>
              <a:rPr dirty="0" sz="1500" spc="-15">
                <a:latin typeface="Times New Roman"/>
                <a:cs typeface="Times New Roman"/>
              </a:rPr>
              <a:t>only </a:t>
            </a:r>
            <a:r>
              <a:rPr dirty="0" sz="1500">
                <a:latin typeface="Times New Roman"/>
                <a:cs typeface="Times New Roman"/>
              </a:rPr>
              <a:t>increases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data </a:t>
            </a:r>
            <a:r>
              <a:rPr dirty="0" sz="1500" spc="20">
                <a:latin typeface="Times New Roman"/>
                <a:cs typeface="Times New Roman"/>
              </a:rPr>
              <a:t>but </a:t>
            </a:r>
            <a:r>
              <a:rPr dirty="0" sz="1500" spc="10">
                <a:latin typeface="Times New Roman"/>
                <a:cs typeface="Times New Roman"/>
              </a:rPr>
              <a:t>also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brings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variation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in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dataset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which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 spc="-10">
                <a:latin typeface="Times New Roman"/>
                <a:cs typeface="Times New Roman"/>
              </a:rPr>
              <a:t>essential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for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CNN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learn</a:t>
            </a:r>
            <a:r>
              <a:rPr dirty="0" sz="1500" spc="-1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sophisticated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differences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images.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82" y="1121981"/>
            <a:ext cx="25787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5760" algn="l"/>
              </a:tabLst>
            </a:pPr>
            <a:r>
              <a:rPr dirty="0" sz="2100" spc="-35" b="1">
                <a:latin typeface="Times New Roman"/>
                <a:cs typeface="Times New Roman"/>
              </a:rPr>
              <a:t>TRAINING</a:t>
            </a:r>
            <a:r>
              <a:rPr dirty="0" sz="2100" spc="185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CODE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1125" y="1619250"/>
            <a:ext cx="9039225" cy="4257675"/>
            <a:chOff x="1381125" y="1619250"/>
            <a:chExt cx="9039225" cy="4257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00" y="3201845"/>
              <a:ext cx="2743200" cy="436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1619250"/>
              <a:ext cx="9039225" cy="42576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82" y="1121981"/>
            <a:ext cx="25787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5760" algn="l"/>
              </a:tabLst>
            </a:pPr>
            <a:r>
              <a:rPr dirty="0" sz="2100" spc="-35" b="1">
                <a:latin typeface="Times New Roman"/>
                <a:cs typeface="Times New Roman"/>
              </a:rPr>
              <a:t>TRAINING</a:t>
            </a:r>
            <a:r>
              <a:rPr dirty="0" sz="2100" spc="185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CODE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2324025"/>
            <a:ext cx="9791700" cy="22138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82" y="1121981"/>
            <a:ext cx="25787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5760" algn="l"/>
              </a:tabLst>
            </a:pPr>
            <a:r>
              <a:rPr dirty="0" sz="2100" spc="-35" b="1">
                <a:latin typeface="Times New Roman"/>
                <a:cs typeface="Times New Roman"/>
              </a:rPr>
              <a:t>TRAINING</a:t>
            </a:r>
            <a:r>
              <a:rPr dirty="0" sz="2100" spc="185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CODE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9225" y="1504950"/>
            <a:ext cx="9191625" cy="46577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82" y="706691"/>
            <a:ext cx="457517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5760" algn="l"/>
              </a:tabLst>
            </a:pPr>
            <a:r>
              <a:rPr dirty="0" sz="2100" spc="-20" b="1">
                <a:latin typeface="Times New Roman"/>
                <a:cs typeface="Times New Roman"/>
              </a:rPr>
              <a:t>TESTING</a:t>
            </a:r>
            <a:r>
              <a:rPr dirty="0" sz="2100" spc="60" b="1">
                <a:latin typeface="Times New Roman"/>
                <a:cs typeface="Times New Roman"/>
              </a:rPr>
              <a:t> </a:t>
            </a:r>
            <a:r>
              <a:rPr dirty="0" sz="2100" spc="-10" b="1">
                <a:latin typeface="Times New Roman"/>
                <a:cs typeface="Times New Roman"/>
              </a:rPr>
              <a:t>AND</a:t>
            </a:r>
            <a:r>
              <a:rPr dirty="0" sz="2100" spc="35" b="1">
                <a:latin typeface="Times New Roman"/>
                <a:cs typeface="Times New Roman"/>
              </a:rPr>
              <a:t> </a:t>
            </a:r>
            <a:r>
              <a:rPr dirty="0" sz="2100" spc="-15" b="1">
                <a:latin typeface="Times New Roman"/>
                <a:cs typeface="Times New Roman"/>
              </a:rPr>
              <a:t>LIVE</a:t>
            </a:r>
            <a:r>
              <a:rPr dirty="0" sz="2100" b="1">
                <a:latin typeface="Times New Roman"/>
                <a:cs typeface="Times New Roman"/>
              </a:rPr>
              <a:t> </a:t>
            </a:r>
            <a:r>
              <a:rPr dirty="0" sz="2100" spc="-20" b="1">
                <a:latin typeface="Times New Roman"/>
                <a:cs typeface="Times New Roman"/>
              </a:rPr>
              <a:t>DETECTION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1181100"/>
            <a:ext cx="9915525" cy="5229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739" y="185419"/>
            <a:ext cx="18999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R</a:t>
            </a:r>
            <a:r>
              <a:rPr dirty="0" spc="20"/>
              <a:t>E</a:t>
            </a:r>
            <a:r>
              <a:rPr dirty="0" spc="15"/>
              <a:t>SU</a:t>
            </a:r>
            <a:r>
              <a:rPr dirty="0" spc="25"/>
              <a:t>L</a:t>
            </a:r>
            <a:r>
              <a:rPr dirty="0" spc="35"/>
              <a:t>T</a:t>
            </a:r>
            <a:r>
              <a:rPr dirty="0" spc="1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482" y="1010348"/>
            <a:ext cx="9970770" cy="168528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84150" marR="5080" indent="-172085">
              <a:lnSpc>
                <a:spcPct val="150700"/>
              </a:lnSpc>
              <a:spcBef>
                <a:spcPts val="15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800" spc="-30">
                <a:latin typeface="Times New Roman"/>
                <a:cs typeface="Times New Roman"/>
              </a:rPr>
              <a:t>This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section describes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results </a:t>
            </a:r>
            <a:r>
              <a:rPr dirty="0" sz="1800">
                <a:latin typeface="Times New Roman"/>
                <a:cs typeface="Times New Roman"/>
              </a:rPr>
              <a:t>obtained form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experiment </a:t>
            </a:r>
            <a:r>
              <a:rPr dirty="0" sz="1800" spc="-20">
                <a:latin typeface="Times New Roman"/>
                <a:cs typeface="Times New Roman"/>
              </a:rPr>
              <a:t>using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CNN configuration </a:t>
            </a:r>
            <a:r>
              <a:rPr dirty="0" sz="1800">
                <a:latin typeface="Times New Roman"/>
                <a:cs typeface="Times New Roman"/>
              </a:rPr>
              <a:t>according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experimental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result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shows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model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which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augmented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temporary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data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achieved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97.12%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accuracy </a:t>
            </a:r>
            <a:r>
              <a:rPr dirty="0" sz="1800" spc="-15">
                <a:latin typeface="Times New Roman"/>
                <a:cs typeface="Times New Roman"/>
              </a:rPr>
              <a:t>which </a:t>
            </a:r>
            <a:r>
              <a:rPr dirty="0" sz="1800" spc="10">
                <a:latin typeface="Times New Roman"/>
                <a:cs typeface="Times New Roman"/>
              </a:rPr>
              <a:t>Effects </a:t>
            </a:r>
            <a:r>
              <a:rPr dirty="0" sz="1800">
                <a:latin typeface="Times New Roman"/>
                <a:cs typeface="Times New Roman"/>
              </a:rPr>
              <a:t>of Data </a:t>
            </a:r>
            <a:r>
              <a:rPr dirty="0" sz="1800" spc="-15">
                <a:latin typeface="Times New Roman"/>
                <a:cs typeface="Times New Roman"/>
              </a:rPr>
              <a:t>Augmentation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about </a:t>
            </a:r>
            <a:r>
              <a:rPr dirty="0" sz="1800">
                <a:latin typeface="Times New Roman"/>
                <a:cs typeface="Times New Roman"/>
              </a:rPr>
              <a:t>4% </a:t>
            </a:r>
            <a:r>
              <a:rPr dirty="0" sz="1800" spc="-20">
                <a:latin typeface="Times New Roman"/>
                <a:cs typeface="Times New Roman"/>
              </a:rPr>
              <a:t>higher </a:t>
            </a:r>
            <a:r>
              <a:rPr dirty="0" sz="1800" spc="10">
                <a:latin typeface="Times New Roman"/>
                <a:cs typeface="Times New Roman"/>
              </a:rPr>
              <a:t>than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model without </a:t>
            </a:r>
            <a:r>
              <a:rPr dirty="0" sz="1800" spc="5">
                <a:latin typeface="Times New Roman"/>
                <a:cs typeface="Times New Roman"/>
              </a:rPr>
              <a:t>any </a:t>
            </a:r>
            <a:r>
              <a:rPr dirty="0" sz="1800" spc="-5">
                <a:latin typeface="Times New Roman"/>
                <a:cs typeface="Times New Roman"/>
              </a:rPr>
              <a:t>augmented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4136" y="3103343"/>
            <a:ext cx="4049077" cy="29055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673" y="3138054"/>
            <a:ext cx="4039222" cy="29181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739" y="185419"/>
            <a:ext cx="18999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R</a:t>
            </a:r>
            <a:r>
              <a:rPr dirty="0" spc="20"/>
              <a:t>E</a:t>
            </a:r>
            <a:r>
              <a:rPr dirty="0" spc="15"/>
              <a:t>SU</a:t>
            </a:r>
            <a:r>
              <a:rPr dirty="0" spc="25"/>
              <a:t>L</a:t>
            </a:r>
            <a:r>
              <a:rPr dirty="0" spc="35"/>
              <a:t>T</a:t>
            </a:r>
            <a:r>
              <a:rPr dirty="0" spc="1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275" y="1762125"/>
            <a:ext cx="3914775" cy="3124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575" y="1714500"/>
            <a:ext cx="3724275" cy="3200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739" y="185419"/>
            <a:ext cx="18999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R</a:t>
            </a:r>
            <a:r>
              <a:rPr dirty="0" spc="20"/>
              <a:t>E</a:t>
            </a:r>
            <a:r>
              <a:rPr dirty="0" spc="15"/>
              <a:t>SU</a:t>
            </a:r>
            <a:r>
              <a:rPr dirty="0" spc="25"/>
              <a:t>L</a:t>
            </a:r>
            <a:r>
              <a:rPr dirty="0" spc="35"/>
              <a:t>T</a:t>
            </a:r>
            <a:r>
              <a:rPr dirty="0" spc="15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375" y="2019300"/>
            <a:ext cx="3838575" cy="2990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1952625"/>
            <a:ext cx="4057650" cy="31813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07801" y="6472554"/>
            <a:ext cx="1778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 b="1">
                <a:solidFill>
                  <a:srgbClr val="2B5FF3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969" y="269874"/>
            <a:ext cx="302831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7725" y="1405191"/>
            <a:ext cx="10022840" cy="3173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41300" marR="64769" indent="-228600">
              <a:lnSpc>
                <a:spcPct val="1513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25">
                <a:latin typeface="Times New Roman"/>
                <a:cs typeface="Times New Roman"/>
              </a:rPr>
              <a:t>This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research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explores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opportunity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challenges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hand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gestures.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also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analyzes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effect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10">
                <a:latin typeface="Times New Roman"/>
                <a:cs typeface="Times New Roman"/>
              </a:rPr>
              <a:t>data </a:t>
            </a:r>
            <a:r>
              <a:rPr dirty="0" sz="1800" spc="-5">
                <a:latin typeface="Times New Roman"/>
                <a:cs typeface="Times New Roman"/>
              </a:rPr>
              <a:t>augmentation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 spc="10">
                <a:latin typeface="Times New Roman"/>
                <a:cs typeface="Times New Roman"/>
              </a:rPr>
              <a:t>deep </a:t>
            </a:r>
            <a:r>
              <a:rPr dirty="0" sz="1800" spc="-15">
                <a:latin typeface="Times New Roman"/>
                <a:cs typeface="Times New Roman"/>
              </a:rPr>
              <a:t>learning. </a:t>
            </a:r>
            <a:r>
              <a:rPr dirty="0" sz="1800" spc="10">
                <a:latin typeface="Times New Roman"/>
                <a:cs typeface="Times New Roman"/>
              </a:rPr>
              <a:t>We </a:t>
            </a:r>
            <a:r>
              <a:rPr dirty="0" sz="1800" spc="1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say </a:t>
            </a:r>
            <a:r>
              <a:rPr dirty="0" sz="1800" spc="15">
                <a:latin typeface="Times New Roman"/>
                <a:cs typeface="Times New Roman"/>
              </a:rPr>
              <a:t>after </a:t>
            </a:r>
            <a:r>
              <a:rPr dirty="0" sz="1800" spc="-10">
                <a:latin typeface="Times New Roman"/>
                <a:cs typeface="Times New Roman"/>
              </a:rPr>
              <a:t>this </a:t>
            </a:r>
            <a:r>
              <a:rPr dirty="0" sz="1800" spc="10">
                <a:latin typeface="Times New Roman"/>
                <a:cs typeface="Times New Roman"/>
              </a:rPr>
              <a:t>research that </a:t>
            </a:r>
            <a:r>
              <a:rPr dirty="0" sz="1800" spc="-10">
                <a:latin typeface="Times New Roman"/>
                <a:cs typeface="Times New Roman"/>
              </a:rPr>
              <a:t>CNN </a:t>
            </a:r>
            <a:r>
              <a:rPr dirty="0" sz="1800" spc="-2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0">
                <a:latin typeface="Times New Roman"/>
                <a:cs typeface="Times New Roman"/>
              </a:rPr>
              <a:t>data </a:t>
            </a:r>
            <a:r>
              <a:rPr dirty="0" sz="1800" spc="-5">
                <a:latin typeface="Times New Roman"/>
                <a:cs typeface="Times New Roman"/>
              </a:rPr>
              <a:t>driven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methodology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data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augmentation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huge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effect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deep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user </a:t>
            </a:r>
            <a:r>
              <a:rPr dirty="0" sz="1800" spc="15">
                <a:latin typeface="Times New Roman"/>
                <a:cs typeface="Times New Roman"/>
              </a:rPr>
              <a:t>can</a:t>
            </a:r>
            <a:r>
              <a:rPr dirty="0" sz="1800" spc="5">
                <a:latin typeface="Times New Roman"/>
                <a:cs typeface="Times New Roman"/>
              </a:rPr>
              <a:t> interact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5">
                <a:latin typeface="Times New Roman"/>
                <a:cs typeface="Times New Roman"/>
              </a:rPr>
              <a:t> hand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gestures.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95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 spc="-15">
                <a:latin typeface="Times New Roman"/>
                <a:cs typeface="Times New Roman"/>
              </a:rPr>
              <a:t>Although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can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recognize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gestures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successfully,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some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extension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still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possible.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applying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knowledge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driven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methodology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Belief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Rule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(BRB),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widely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 </a:t>
            </a:r>
            <a:r>
              <a:rPr dirty="0" sz="1800" spc="5">
                <a:latin typeface="Times New Roman"/>
                <a:cs typeface="Times New Roman"/>
              </a:rPr>
              <a:t> uncertainty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becomes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issue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Hence,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can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accomplished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more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accurately.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928" y="104203"/>
            <a:ext cx="1797685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</a:t>
            </a:r>
            <a:r>
              <a:rPr dirty="0" spc="-25"/>
              <a:t>G</a:t>
            </a:r>
            <a:r>
              <a:rPr dirty="0" spc="30"/>
              <a:t>E</a:t>
            </a:r>
            <a:r>
              <a:rPr dirty="0" spc="15"/>
              <a:t>N</a:t>
            </a:r>
            <a:r>
              <a:rPr dirty="0" spc="5"/>
              <a:t>D</a:t>
            </a:r>
            <a:r>
              <a:rPr dirty="0" spc="1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005" y="997902"/>
            <a:ext cx="4960620" cy="461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125" indent="-35306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5">
                <a:latin typeface="Times New Roman"/>
                <a:cs typeface="Times New Roman"/>
              </a:rPr>
              <a:t>About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Company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200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1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10">
                <a:latin typeface="Times New Roman"/>
                <a:cs typeface="Times New Roman"/>
              </a:rPr>
              <a:t>Literature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Survey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5">
                <a:latin typeface="Times New Roman"/>
                <a:cs typeface="Times New Roman"/>
              </a:rPr>
              <a:t>System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10">
                <a:latin typeface="Times New Roman"/>
                <a:cs typeface="Times New Roman"/>
              </a:rPr>
              <a:t>Detailed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200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0"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5">
                <a:latin typeface="Times New Roman"/>
                <a:cs typeface="Times New Roman"/>
              </a:rPr>
              <a:t>Results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35">
                <a:latin typeface="Times New Roman"/>
                <a:cs typeface="Times New Roman"/>
              </a:rPr>
              <a:t>Conclusion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and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Future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Enhancements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2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 spc="-25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  <a:p>
            <a:pPr marL="365125" indent="-353060">
              <a:lnSpc>
                <a:spcPct val="100000"/>
              </a:lnSpc>
              <a:spcBef>
                <a:spcPts val="195"/>
              </a:spcBef>
              <a:buFont typeface="Wingdings"/>
              <a:buChar char=""/>
              <a:tabLst>
                <a:tab pos="365760" algn="l"/>
              </a:tabLst>
            </a:pPr>
            <a:r>
              <a:rPr dirty="0" sz="2400">
                <a:latin typeface="Times New Roman"/>
                <a:cs typeface="Times New Roman"/>
              </a:rPr>
              <a:t>Q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853" y="331724"/>
            <a:ext cx="28651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5">
                <a:solidFill>
                  <a:srgbClr val="4471C4"/>
                </a:solidFill>
              </a:rPr>
              <a:t>L</a:t>
            </a:r>
            <a:r>
              <a:rPr dirty="0" spc="25">
                <a:solidFill>
                  <a:srgbClr val="4471C4"/>
                </a:solidFill>
              </a:rPr>
              <a:t>I</a:t>
            </a:r>
            <a:r>
              <a:rPr dirty="0" spc="50">
                <a:solidFill>
                  <a:srgbClr val="4471C4"/>
                </a:solidFill>
              </a:rPr>
              <a:t>M</a:t>
            </a:r>
            <a:r>
              <a:rPr dirty="0" spc="25">
                <a:solidFill>
                  <a:srgbClr val="4471C4"/>
                </a:solidFill>
              </a:rPr>
              <a:t>I</a:t>
            </a:r>
            <a:r>
              <a:rPr dirty="0" spc="35">
                <a:solidFill>
                  <a:srgbClr val="4471C4"/>
                </a:solidFill>
              </a:rPr>
              <a:t>T</a:t>
            </a:r>
            <a:r>
              <a:rPr dirty="0" spc="20">
                <a:solidFill>
                  <a:srgbClr val="4471C4"/>
                </a:solidFill>
              </a:rPr>
              <a:t>A</a:t>
            </a:r>
            <a:r>
              <a:rPr dirty="0" spc="30">
                <a:solidFill>
                  <a:srgbClr val="4471C4"/>
                </a:solidFill>
              </a:rPr>
              <a:t>T</a:t>
            </a:r>
            <a:r>
              <a:rPr dirty="0" spc="25">
                <a:solidFill>
                  <a:srgbClr val="4471C4"/>
                </a:solidFill>
              </a:rPr>
              <a:t>I</a:t>
            </a:r>
            <a:r>
              <a:rPr dirty="0" spc="-20">
                <a:solidFill>
                  <a:srgbClr val="4471C4"/>
                </a:solidFill>
              </a:rPr>
              <a:t>O</a:t>
            </a:r>
            <a:r>
              <a:rPr dirty="0" spc="15">
                <a:solidFill>
                  <a:srgbClr val="4471C4"/>
                </a:solidFill>
              </a:rPr>
              <a:t>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83894" y="1339913"/>
            <a:ext cx="10360025" cy="3173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40665" marR="5080" indent="-228600">
              <a:lnSpc>
                <a:spcPct val="1513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major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challenge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proper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segmentation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skin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coloured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(e.g.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face)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against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complex </a:t>
            </a:r>
            <a:r>
              <a:rPr dirty="0" sz="1800">
                <a:latin typeface="Times New Roman"/>
                <a:cs typeface="Times New Roman"/>
              </a:rPr>
              <a:t>static </a:t>
            </a:r>
            <a:r>
              <a:rPr dirty="0" sz="1800" spc="-5">
                <a:latin typeface="Times New Roman"/>
                <a:cs typeface="Times New Roman"/>
              </a:rPr>
              <a:t>background.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15">
                <a:latin typeface="Times New Roman"/>
                <a:cs typeface="Times New Roman"/>
              </a:rPr>
              <a:t>accuracy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20">
                <a:latin typeface="Times New Roman"/>
                <a:cs typeface="Times New Roman"/>
              </a:rPr>
              <a:t>skin </a:t>
            </a:r>
            <a:r>
              <a:rPr dirty="0" sz="1800" spc="-10">
                <a:latin typeface="Times New Roman"/>
                <a:cs typeface="Times New Roman"/>
              </a:rPr>
              <a:t>segmentation </a:t>
            </a:r>
            <a:r>
              <a:rPr dirty="0" sz="1800" spc="-20">
                <a:latin typeface="Times New Roman"/>
                <a:cs typeface="Times New Roman"/>
              </a:rPr>
              <a:t>algorithms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-25">
                <a:latin typeface="Times New Roman"/>
                <a:cs typeface="Times New Roman"/>
              </a:rPr>
              <a:t>limited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because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objects</a:t>
            </a:r>
            <a:r>
              <a:rPr dirty="0" sz="1800" spc="-30">
                <a:latin typeface="Times New Roman"/>
                <a:cs typeface="Times New Roman"/>
              </a:rPr>
              <a:t> in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background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similar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colour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human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skin.</a:t>
            </a:r>
            <a:endParaRPr sz="1800">
              <a:latin typeface="Times New Roman"/>
              <a:cs typeface="Times New Roman"/>
            </a:endParaRPr>
          </a:p>
          <a:p>
            <a:pPr marL="240665" marR="17145" indent="-228600">
              <a:lnSpc>
                <a:spcPct val="153000"/>
              </a:lnSpc>
              <a:spcBef>
                <a:spcPts val="9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could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also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observed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face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stage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robust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detected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Gesture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at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certain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angle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inclination.</a:t>
            </a:r>
            <a:endParaRPr sz="1800">
              <a:latin typeface="Times New Roman"/>
              <a:cs typeface="Times New Roman"/>
            </a:endParaRPr>
          </a:p>
          <a:p>
            <a:pPr marL="240665" marR="492125" indent="-228600">
              <a:lnSpc>
                <a:spcPct val="1495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However, </a:t>
            </a:r>
            <a:r>
              <a:rPr dirty="0" sz="1800" spc="-10">
                <a:latin typeface="Times New Roman"/>
                <a:cs typeface="Times New Roman"/>
              </a:rPr>
              <a:t>this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great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impact,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oriented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access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control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at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this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point,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must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maintain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firm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straight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posture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acquires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101" y="357124"/>
            <a:ext cx="530796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FUTURE</a:t>
            </a:r>
            <a:r>
              <a:rPr dirty="0" spc="-165"/>
              <a:t> </a:t>
            </a:r>
            <a:r>
              <a:rPr dirty="0" spc="20"/>
              <a:t>ENHANCEMENTS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45465" y="1411541"/>
            <a:ext cx="11139170" cy="357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5">
                <a:latin typeface="Times New Roman"/>
                <a:cs typeface="Times New Roman"/>
              </a:rPr>
              <a:t>Gesture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algorithm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relatively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robust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accurate.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Convolution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can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slow,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so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tradeoff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between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1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  <a:p>
            <a:pPr marL="298450" marR="1990725" indent="-286385">
              <a:lnSpc>
                <a:spcPct val="153100"/>
              </a:lnSpc>
              <a:spcBef>
                <a:spcPts val="9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future, </a:t>
            </a:r>
            <a:r>
              <a:rPr dirty="0" sz="1800" spc="-15">
                <a:latin typeface="Times New Roman"/>
                <a:cs typeface="Times New Roman"/>
              </a:rPr>
              <a:t>we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will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investigate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other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extracting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feature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vectors,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without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performing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expensive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convolution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More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can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added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list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recognition.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assumed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background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should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less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065"/>
              </a:spcBef>
            </a:pPr>
            <a:r>
              <a:rPr dirty="0" sz="1800" spc="-10">
                <a:latin typeface="Times New Roman"/>
                <a:cs typeface="Times New Roman"/>
              </a:rPr>
              <a:t>complex.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Therefore,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complex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background</a:t>
            </a:r>
            <a:r>
              <a:rPr dirty="0" sz="1800" spc="10">
                <a:latin typeface="Times New Roman"/>
                <a:cs typeface="Times New Roman"/>
              </a:rPr>
              <a:t> can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another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extension.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gestures</a:t>
            </a:r>
            <a:endParaRPr sz="1800">
              <a:latin typeface="Times New Roman"/>
              <a:cs typeface="Times New Roman"/>
            </a:endParaRPr>
          </a:p>
          <a:p>
            <a:pPr marL="298450" marR="14604">
              <a:lnSpc>
                <a:spcPct val="149500"/>
              </a:lnSpc>
              <a:spcBef>
                <a:spcPts val="80"/>
              </a:spcBef>
            </a:pPr>
            <a:r>
              <a:rPr dirty="0" sz="1800" spc="-10">
                <a:latin typeface="Times New Roman"/>
                <a:cs typeface="Times New Roman"/>
              </a:rPr>
              <a:t>made </a:t>
            </a:r>
            <a:r>
              <a:rPr dirty="0" sz="1800" spc="-1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both </a:t>
            </a:r>
            <a:r>
              <a:rPr dirty="0" sz="1800" spc="5">
                <a:latin typeface="Times New Roman"/>
                <a:cs typeface="Times New Roman"/>
              </a:rPr>
              <a:t>hands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25">
                <a:latin typeface="Times New Roman"/>
                <a:cs typeface="Times New Roman"/>
              </a:rPr>
              <a:t>possible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sz="1800" spc="-10">
                <a:latin typeface="Times New Roman"/>
                <a:cs typeface="Times New Roman"/>
              </a:rPr>
              <a:t>this system. </a:t>
            </a:r>
            <a:r>
              <a:rPr dirty="0" sz="1800">
                <a:latin typeface="Times New Roman"/>
                <a:cs typeface="Times New Roman"/>
              </a:rPr>
              <a:t>Therefore, </a:t>
            </a:r>
            <a:r>
              <a:rPr dirty="0" sz="1800" spc="5">
                <a:latin typeface="Times New Roman"/>
                <a:cs typeface="Times New Roman"/>
              </a:rPr>
              <a:t>another </a:t>
            </a:r>
            <a:r>
              <a:rPr dirty="0" sz="1800">
                <a:latin typeface="Times New Roman"/>
                <a:cs typeface="Times New Roman"/>
              </a:rPr>
              <a:t>future </a:t>
            </a:r>
            <a:r>
              <a:rPr dirty="0" sz="1800" spc="-5">
                <a:latin typeface="Times New Roman"/>
                <a:cs typeface="Times New Roman"/>
              </a:rPr>
              <a:t>work </a:t>
            </a:r>
            <a:r>
              <a:rPr dirty="0" sz="1800" spc="10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recognition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gestures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made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hands.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534" y="102869"/>
            <a:ext cx="27882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2989" y="1052893"/>
            <a:ext cx="9758045" cy="3535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6725">
              <a:lnSpc>
                <a:spcPct val="151000"/>
              </a:lnSpc>
              <a:spcBef>
                <a:spcPts val="95"/>
              </a:spcBef>
              <a:buAutoNum type="arabicPlain"/>
              <a:tabLst>
                <a:tab pos="316865" algn="l"/>
              </a:tabLst>
            </a:pPr>
            <a:r>
              <a:rPr dirty="0" sz="1700" spc="-15" b="1">
                <a:solidFill>
                  <a:srgbClr val="404040"/>
                </a:solidFill>
                <a:latin typeface="Times New Roman"/>
                <a:cs typeface="Times New Roman"/>
              </a:rPr>
              <a:t>A.</a:t>
            </a:r>
            <a:r>
              <a:rPr dirty="0" sz="1700" spc="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D.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Wilson</a:t>
            </a:r>
            <a:r>
              <a:rPr dirty="0" sz="1700" spc="1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5" b="1">
                <a:solidFill>
                  <a:srgbClr val="404040"/>
                </a:solidFill>
                <a:latin typeface="Times New Roman"/>
                <a:cs typeface="Times New Roman"/>
              </a:rPr>
              <a:t>A.</a:t>
            </a:r>
            <a:r>
              <a:rPr dirty="0" sz="1700" spc="40" b="1">
                <a:solidFill>
                  <a:srgbClr val="404040"/>
                </a:solidFill>
                <a:latin typeface="Times New Roman"/>
                <a:cs typeface="Times New Roman"/>
              </a:rPr>
              <a:t> F.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Bobick,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“Learning</a:t>
            </a:r>
            <a:r>
              <a:rPr dirty="0" sz="17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behavior</a:t>
            </a:r>
            <a:r>
              <a:rPr dirty="0" sz="1700" spc="-1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1700" spc="-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gesture</a:t>
            </a:r>
            <a:r>
              <a:rPr dirty="0" sz="1700" spc="-1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analysis,”</a:t>
            </a:r>
            <a:r>
              <a:rPr dirty="0" sz="17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45" b="1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700" spc="1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Proceedings</a:t>
            </a:r>
            <a:r>
              <a:rPr dirty="0" sz="1700" spc="-1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1700" spc="-40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International</a:t>
            </a:r>
            <a:r>
              <a:rPr dirty="0" sz="1700" spc="-22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Symposium</a:t>
            </a:r>
            <a:r>
              <a:rPr dirty="0" sz="1700" spc="-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dirty="0" sz="1700" spc="-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dirty="0" sz="1700" spc="-1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Vision-ISCV.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IEEE,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1995,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pp.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229–234.</a:t>
            </a:r>
            <a:endParaRPr sz="1700">
              <a:latin typeface="Times New Roman"/>
              <a:cs typeface="Times New Roman"/>
            </a:endParaRPr>
          </a:p>
          <a:p>
            <a:pPr marL="316230" indent="-304165">
              <a:lnSpc>
                <a:spcPct val="100000"/>
              </a:lnSpc>
              <a:spcBef>
                <a:spcPts val="1040"/>
              </a:spcBef>
              <a:buAutoNum type="arabicPlain"/>
              <a:tabLst>
                <a:tab pos="316865" algn="l"/>
              </a:tabLst>
            </a:pPr>
            <a:r>
              <a:rPr dirty="0" sz="1700" spc="-50" b="1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dirty="0" sz="1700" spc="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LeCun,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0" b="1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Bengio,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G.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Hinton,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45" b="1">
                <a:solidFill>
                  <a:srgbClr val="404040"/>
                </a:solidFill>
                <a:latin typeface="Times New Roman"/>
                <a:cs typeface="Times New Roman"/>
              </a:rPr>
              <a:t>“Deep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learning,”</a:t>
            </a:r>
            <a:r>
              <a:rPr dirty="0" sz="17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nature,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404040"/>
                </a:solidFill>
                <a:latin typeface="Times New Roman"/>
                <a:cs typeface="Times New Roman"/>
              </a:rPr>
              <a:t>vol.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521,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no.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7553,</a:t>
            </a:r>
            <a:r>
              <a:rPr dirty="0" sz="1700" spc="-1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p.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436,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2015.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47300"/>
              </a:lnSpc>
              <a:spcBef>
                <a:spcPts val="70"/>
              </a:spcBef>
              <a:buAutoNum type="arabicPlain"/>
              <a:tabLst>
                <a:tab pos="316865" algn="l"/>
              </a:tabLst>
            </a:pPr>
            <a:r>
              <a:rPr dirty="0" sz="1700" spc="-50" b="1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dirty="0" sz="1700" spc="1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LeCun,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40" b="1">
                <a:solidFill>
                  <a:srgbClr val="404040"/>
                </a:solidFill>
                <a:latin typeface="Times New Roman"/>
                <a:cs typeface="Times New Roman"/>
              </a:rPr>
              <a:t>P.</a:t>
            </a:r>
            <a:r>
              <a:rPr dirty="0" sz="170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Haffner,</a:t>
            </a:r>
            <a:r>
              <a:rPr dirty="0" sz="1700" spc="-1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L.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Bottou,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0" b="1">
                <a:solidFill>
                  <a:srgbClr val="404040"/>
                </a:solidFill>
                <a:latin typeface="Times New Roman"/>
                <a:cs typeface="Times New Roman"/>
              </a:rPr>
              <a:t>Y.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Bengio,</a:t>
            </a:r>
            <a:r>
              <a:rPr dirty="0" sz="170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“Object</a:t>
            </a:r>
            <a:r>
              <a:rPr dirty="0" sz="1700" spc="-1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recognition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gradient</a:t>
            </a:r>
            <a:r>
              <a:rPr dirty="0" sz="1700" spc="-2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-based</a:t>
            </a:r>
            <a:r>
              <a:rPr dirty="0" sz="1700" spc="-18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learning,”</a:t>
            </a:r>
            <a:r>
              <a:rPr dirty="0" sz="17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45" b="1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dirty="0" sz="1700" spc="-40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Shape,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contour</a:t>
            </a:r>
            <a:r>
              <a:rPr dirty="0" sz="1700" spc="-1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grouping</a:t>
            </a:r>
            <a:r>
              <a:rPr dirty="0" sz="1700" spc="-9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45" b="1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dirty="0" sz="1700" spc="-1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404040"/>
                </a:solidFill>
                <a:latin typeface="Times New Roman"/>
                <a:cs typeface="Times New Roman"/>
              </a:rPr>
              <a:t>vision.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Springer,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1999,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pp.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319</a:t>
            </a:r>
            <a:r>
              <a:rPr dirty="0" sz="1700" spc="-25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–345.</a:t>
            </a:r>
            <a:endParaRPr sz="1700">
              <a:latin typeface="Times New Roman"/>
              <a:cs typeface="Times New Roman"/>
            </a:endParaRPr>
          </a:p>
          <a:p>
            <a:pPr marL="12700" marR="69850">
              <a:lnSpc>
                <a:spcPct val="150800"/>
              </a:lnSpc>
              <a:spcBef>
                <a:spcPts val="5"/>
              </a:spcBef>
              <a:buAutoNum type="arabicPlain"/>
              <a:tabLst>
                <a:tab pos="316865" algn="l"/>
              </a:tabLst>
            </a:pP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E.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Stergiopoulou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Papamarkos,</a:t>
            </a:r>
            <a:r>
              <a:rPr dirty="0" sz="170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“Hand</a:t>
            </a:r>
            <a:r>
              <a:rPr dirty="0" sz="1700" spc="-1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gesture</a:t>
            </a:r>
            <a:r>
              <a:rPr dirty="0" sz="1700" spc="-1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recognition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700" spc="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neural</a:t>
            </a:r>
            <a:r>
              <a:rPr dirty="0" sz="1700" spc="-2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network</a:t>
            </a:r>
            <a:r>
              <a:rPr dirty="0" sz="1700" spc="-1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shape</a:t>
            </a:r>
            <a:r>
              <a:rPr dirty="0" sz="1700" spc="-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5" b="1">
                <a:solidFill>
                  <a:srgbClr val="404040"/>
                </a:solidFill>
                <a:latin typeface="Times New Roman"/>
                <a:cs typeface="Times New Roman"/>
              </a:rPr>
              <a:t>fitting </a:t>
            </a:r>
            <a:r>
              <a:rPr dirty="0" sz="1700" spc="-40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technique,”</a:t>
            </a:r>
            <a:r>
              <a:rPr dirty="0" sz="1700" spc="-1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Engineering</a:t>
            </a:r>
            <a:r>
              <a:rPr dirty="0" sz="1700" spc="-8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Applications</a:t>
            </a:r>
            <a:r>
              <a:rPr dirty="0" sz="1700" spc="-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700" spc="-20" b="1">
                <a:solidFill>
                  <a:srgbClr val="404040"/>
                </a:solidFill>
                <a:latin typeface="Times New Roman"/>
                <a:cs typeface="Times New Roman"/>
              </a:rPr>
              <a:t> Artificial</a:t>
            </a:r>
            <a:r>
              <a:rPr dirty="0" sz="1700" spc="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Intelligence,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404040"/>
                </a:solidFill>
                <a:latin typeface="Times New Roman"/>
                <a:cs typeface="Times New Roman"/>
              </a:rPr>
              <a:t>vol.</a:t>
            </a:r>
            <a:r>
              <a:rPr dirty="0" sz="1700" spc="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0" b="1">
                <a:solidFill>
                  <a:srgbClr val="404040"/>
                </a:solidFill>
                <a:latin typeface="Times New Roman"/>
                <a:cs typeface="Times New Roman"/>
              </a:rPr>
              <a:t>22,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no.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8,</a:t>
            </a:r>
            <a:r>
              <a:rPr dirty="0" sz="1700" spc="-2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pp.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35" b="1">
                <a:solidFill>
                  <a:srgbClr val="404040"/>
                </a:solidFill>
                <a:latin typeface="Times New Roman"/>
                <a:cs typeface="Times New Roman"/>
              </a:rPr>
              <a:t>1141</a:t>
            </a:r>
            <a:r>
              <a:rPr dirty="0" sz="1700" spc="-2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–1158,</a:t>
            </a:r>
            <a:r>
              <a:rPr dirty="0" sz="1700" spc="-17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2009.</a:t>
            </a:r>
            <a:endParaRPr sz="1700">
              <a:latin typeface="Times New Roman"/>
              <a:cs typeface="Times New Roman"/>
            </a:endParaRPr>
          </a:p>
          <a:p>
            <a:pPr marL="12700" marR="208915">
              <a:lnSpc>
                <a:spcPct val="151000"/>
              </a:lnSpc>
              <a:buAutoNum type="arabicPlain"/>
              <a:tabLst>
                <a:tab pos="316865" algn="l"/>
              </a:tabLst>
            </a:pP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T.-N.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Nguyen,</a:t>
            </a:r>
            <a:r>
              <a:rPr dirty="0" sz="1700" spc="-10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H.-H.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0" b="1">
                <a:solidFill>
                  <a:srgbClr val="404040"/>
                </a:solidFill>
                <a:latin typeface="Times New Roman"/>
                <a:cs typeface="Times New Roman"/>
              </a:rPr>
              <a:t>Huynh,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J.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Meunier,</a:t>
            </a:r>
            <a:r>
              <a:rPr dirty="0" sz="17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404040"/>
                </a:solidFill>
                <a:latin typeface="Times New Roman"/>
                <a:cs typeface="Times New Roman"/>
              </a:rPr>
              <a:t>“Static</a:t>
            </a:r>
            <a:r>
              <a:rPr dirty="0" sz="17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hand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gesture</a:t>
            </a:r>
            <a:r>
              <a:rPr dirty="0" sz="1700" spc="-14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Times New Roman"/>
                <a:cs typeface="Times New Roman"/>
              </a:rPr>
              <a:t>recognition</a:t>
            </a:r>
            <a:r>
              <a:rPr dirty="0" sz="17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700" spc="-1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404040"/>
                </a:solidFill>
                <a:latin typeface="Times New Roman"/>
                <a:cs typeface="Times New Roman"/>
              </a:rPr>
              <a:t>artificial</a:t>
            </a:r>
            <a:r>
              <a:rPr dirty="0" sz="1700" spc="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neural </a:t>
            </a:r>
            <a:r>
              <a:rPr dirty="0" sz="1700" spc="-40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network,”</a:t>
            </a:r>
            <a:r>
              <a:rPr dirty="0" sz="1700" spc="-16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Journal</a:t>
            </a:r>
            <a:r>
              <a:rPr dirty="0" sz="1700" spc="-229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17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Image</a:t>
            </a:r>
            <a:r>
              <a:rPr dirty="0" sz="17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17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5" b="1">
                <a:solidFill>
                  <a:srgbClr val="404040"/>
                </a:solidFill>
                <a:latin typeface="Times New Roman"/>
                <a:cs typeface="Times New Roman"/>
              </a:rPr>
              <a:t>Graphics,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-20" b="1">
                <a:solidFill>
                  <a:srgbClr val="404040"/>
                </a:solidFill>
                <a:latin typeface="Times New Roman"/>
                <a:cs typeface="Times New Roman"/>
              </a:rPr>
              <a:t>vol.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1,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no.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5" b="1">
                <a:solidFill>
                  <a:srgbClr val="404040"/>
                </a:solidFill>
                <a:latin typeface="Times New Roman"/>
                <a:cs typeface="Times New Roman"/>
              </a:rPr>
              <a:t>1,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15" b="1">
                <a:solidFill>
                  <a:srgbClr val="404040"/>
                </a:solidFill>
                <a:latin typeface="Times New Roman"/>
                <a:cs typeface="Times New Roman"/>
              </a:rPr>
              <a:t>pp.</a:t>
            </a:r>
            <a:r>
              <a:rPr dirty="0" sz="1700" spc="-3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45" b="1">
                <a:solidFill>
                  <a:srgbClr val="404040"/>
                </a:solidFill>
                <a:latin typeface="Times New Roman"/>
                <a:cs typeface="Times New Roman"/>
              </a:rPr>
              <a:t>34–38,</a:t>
            </a:r>
            <a:r>
              <a:rPr dirty="0" sz="1700" spc="-11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700" spc="20" b="1">
                <a:solidFill>
                  <a:srgbClr val="404040"/>
                </a:solidFill>
                <a:latin typeface="Times New Roman"/>
                <a:cs typeface="Times New Roman"/>
              </a:rPr>
              <a:t>2013.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094" y="3095561"/>
            <a:ext cx="3540163" cy="5088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4975" y="847725"/>
            <a:ext cx="6181693" cy="5162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887" y="338137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687" y="338137"/>
            <a:ext cx="123825" cy="1238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0487" y="90487"/>
            <a:ext cx="733425" cy="733425"/>
            <a:chOff x="90487" y="90487"/>
            <a:chExt cx="733425" cy="733425"/>
          </a:xfrm>
        </p:grpSpPr>
        <p:sp>
          <p:nvSpPr>
            <p:cNvPr id="7" name="object 7"/>
            <p:cNvSpPr/>
            <p:nvPr/>
          </p:nvSpPr>
          <p:spPr>
            <a:xfrm>
              <a:off x="264795" y="581025"/>
              <a:ext cx="384810" cy="123825"/>
            </a:xfrm>
            <a:custGeom>
              <a:avLst/>
              <a:gdLst/>
              <a:ahLst/>
              <a:cxnLst/>
              <a:rect l="l" t="t" r="r" b="b"/>
              <a:pathLst>
                <a:path w="384809" h="123825">
                  <a:moveTo>
                    <a:pt x="365759" y="0"/>
                  </a:moveTo>
                  <a:lnTo>
                    <a:pt x="359092" y="0"/>
                  </a:lnTo>
                  <a:lnTo>
                    <a:pt x="353377" y="2921"/>
                  </a:lnTo>
                  <a:lnTo>
                    <a:pt x="350520" y="7620"/>
                  </a:lnTo>
                  <a:lnTo>
                    <a:pt x="319653" y="39756"/>
                  </a:lnTo>
                  <a:lnTo>
                    <a:pt x="282178" y="64023"/>
                  </a:lnTo>
                  <a:lnTo>
                    <a:pt x="239345" y="79361"/>
                  </a:lnTo>
                  <a:lnTo>
                    <a:pt x="192404" y="84709"/>
                  </a:lnTo>
                  <a:lnTo>
                    <a:pt x="145598" y="79361"/>
                  </a:lnTo>
                  <a:lnTo>
                    <a:pt x="102989" y="64023"/>
                  </a:lnTo>
                  <a:lnTo>
                    <a:pt x="65558" y="39756"/>
                  </a:lnTo>
                  <a:lnTo>
                    <a:pt x="34289" y="7620"/>
                  </a:lnTo>
                  <a:lnTo>
                    <a:pt x="30479" y="2921"/>
                  </a:lnTo>
                  <a:lnTo>
                    <a:pt x="24764" y="0"/>
                  </a:lnTo>
                  <a:lnTo>
                    <a:pt x="19050" y="0"/>
                  </a:lnTo>
                  <a:lnTo>
                    <a:pt x="11653" y="1494"/>
                  </a:lnTo>
                  <a:lnTo>
                    <a:pt x="5595" y="5572"/>
                  </a:lnTo>
                  <a:lnTo>
                    <a:pt x="1503" y="11626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40912" y="69175"/>
                  </a:lnTo>
                  <a:lnTo>
                    <a:pt x="85605" y="98583"/>
                  </a:lnTo>
                  <a:lnTo>
                    <a:pt x="136549" y="117276"/>
                  </a:lnTo>
                  <a:lnTo>
                    <a:pt x="192404" y="123825"/>
                  </a:lnTo>
                  <a:lnTo>
                    <a:pt x="248260" y="117276"/>
                  </a:lnTo>
                  <a:lnTo>
                    <a:pt x="299204" y="98583"/>
                  </a:lnTo>
                  <a:lnTo>
                    <a:pt x="343897" y="69175"/>
                  </a:lnTo>
                  <a:lnTo>
                    <a:pt x="381000" y="30479"/>
                  </a:lnTo>
                  <a:lnTo>
                    <a:pt x="384809" y="23749"/>
                  </a:lnTo>
                  <a:lnTo>
                    <a:pt x="384809" y="19050"/>
                  </a:lnTo>
                  <a:lnTo>
                    <a:pt x="383306" y="11626"/>
                  </a:lnTo>
                  <a:lnTo>
                    <a:pt x="379214" y="5572"/>
                  </a:lnTo>
                  <a:lnTo>
                    <a:pt x="373156" y="1494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4795" y="581025"/>
              <a:ext cx="384810" cy="123825"/>
            </a:xfrm>
            <a:custGeom>
              <a:avLst/>
              <a:gdLst/>
              <a:ahLst/>
              <a:cxnLst/>
              <a:rect l="l" t="t" r="r" b="b"/>
              <a:pathLst>
                <a:path w="384809" h="123825">
                  <a:moveTo>
                    <a:pt x="365759" y="0"/>
                  </a:moveTo>
                  <a:lnTo>
                    <a:pt x="359092" y="0"/>
                  </a:lnTo>
                  <a:lnTo>
                    <a:pt x="353377" y="2921"/>
                  </a:lnTo>
                  <a:lnTo>
                    <a:pt x="350520" y="7620"/>
                  </a:lnTo>
                  <a:lnTo>
                    <a:pt x="319653" y="39756"/>
                  </a:lnTo>
                  <a:lnTo>
                    <a:pt x="282178" y="64023"/>
                  </a:lnTo>
                  <a:lnTo>
                    <a:pt x="239345" y="79361"/>
                  </a:lnTo>
                  <a:lnTo>
                    <a:pt x="192404" y="84709"/>
                  </a:lnTo>
                  <a:lnTo>
                    <a:pt x="145598" y="79361"/>
                  </a:lnTo>
                  <a:lnTo>
                    <a:pt x="102989" y="64023"/>
                  </a:lnTo>
                  <a:lnTo>
                    <a:pt x="65558" y="39756"/>
                  </a:lnTo>
                  <a:lnTo>
                    <a:pt x="34289" y="7620"/>
                  </a:lnTo>
                  <a:lnTo>
                    <a:pt x="30479" y="2921"/>
                  </a:lnTo>
                  <a:lnTo>
                    <a:pt x="24764" y="0"/>
                  </a:lnTo>
                  <a:lnTo>
                    <a:pt x="19050" y="0"/>
                  </a:lnTo>
                  <a:lnTo>
                    <a:pt x="11653" y="1494"/>
                  </a:lnTo>
                  <a:lnTo>
                    <a:pt x="5595" y="5572"/>
                  </a:lnTo>
                  <a:lnTo>
                    <a:pt x="1503" y="11626"/>
                  </a:lnTo>
                  <a:lnTo>
                    <a:pt x="0" y="19050"/>
                  </a:lnTo>
                  <a:lnTo>
                    <a:pt x="0" y="22860"/>
                  </a:lnTo>
                  <a:lnTo>
                    <a:pt x="40912" y="69175"/>
                  </a:lnTo>
                  <a:lnTo>
                    <a:pt x="85605" y="98583"/>
                  </a:lnTo>
                  <a:lnTo>
                    <a:pt x="136549" y="117276"/>
                  </a:lnTo>
                  <a:lnTo>
                    <a:pt x="192404" y="123825"/>
                  </a:lnTo>
                  <a:lnTo>
                    <a:pt x="248260" y="117276"/>
                  </a:lnTo>
                  <a:lnTo>
                    <a:pt x="299204" y="98583"/>
                  </a:lnTo>
                  <a:lnTo>
                    <a:pt x="343897" y="69175"/>
                  </a:lnTo>
                  <a:lnTo>
                    <a:pt x="381000" y="30479"/>
                  </a:lnTo>
                  <a:lnTo>
                    <a:pt x="384809" y="23749"/>
                  </a:lnTo>
                  <a:lnTo>
                    <a:pt x="384809" y="19050"/>
                  </a:lnTo>
                  <a:lnTo>
                    <a:pt x="383306" y="11626"/>
                  </a:lnTo>
                  <a:lnTo>
                    <a:pt x="379214" y="5572"/>
                  </a:lnTo>
                  <a:lnTo>
                    <a:pt x="373156" y="1494"/>
                  </a:lnTo>
                  <a:lnTo>
                    <a:pt x="365759" y="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250" y="9525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09" y="3301"/>
                  </a:lnTo>
                  <a:lnTo>
                    <a:pt x="265685" y="12920"/>
                  </a:lnTo>
                  <a:lnTo>
                    <a:pt x="221009" y="28426"/>
                  </a:lnTo>
                  <a:lnTo>
                    <a:pt x="179211" y="49388"/>
                  </a:lnTo>
                  <a:lnTo>
                    <a:pt x="140719" y="75378"/>
                  </a:lnTo>
                  <a:lnTo>
                    <a:pt x="105965" y="105965"/>
                  </a:lnTo>
                  <a:lnTo>
                    <a:pt x="75378" y="140719"/>
                  </a:lnTo>
                  <a:lnTo>
                    <a:pt x="49388" y="179211"/>
                  </a:lnTo>
                  <a:lnTo>
                    <a:pt x="28426" y="221009"/>
                  </a:lnTo>
                  <a:lnTo>
                    <a:pt x="12920" y="265685"/>
                  </a:lnTo>
                  <a:lnTo>
                    <a:pt x="3301" y="312809"/>
                  </a:lnTo>
                  <a:lnTo>
                    <a:pt x="0" y="361950"/>
                  </a:lnTo>
                  <a:lnTo>
                    <a:pt x="3301" y="411090"/>
                  </a:lnTo>
                  <a:lnTo>
                    <a:pt x="12920" y="458214"/>
                  </a:lnTo>
                  <a:lnTo>
                    <a:pt x="28426" y="502890"/>
                  </a:lnTo>
                  <a:lnTo>
                    <a:pt x="49388" y="544688"/>
                  </a:lnTo>
                  <a:lnTo>
                    <a:pt x="75378" y="583180"/>
                  </a:lnTo>
                  <a:lnTo>
                    <a:pt x="105965" y="617934"/>
                  </a:lnTo>
                  <a:lnTo>
                    <a:pt x="140719" y="648521"/>
                  </a:lnTo>
                  <a:lnTo>
                    <a:pt x="179211" y="674511"/>
                  </a:lnTo>
                  <a:lnTo>
                    <a:pt x="221009" y="695473"/>
                  </a:lnTo>
                  <a:lnTo>
                    <a:pt x="265685" y="710979"/>
                  </a:lnTo>
                  <a:lnTo>
                    <a:pt x="312809" y="720598"/>
                  </a:lnTo>
                  <a:lnTo>
                    <a:pt x="361950" y="723900"/>
                  </a:lnTo>
                  <a:lnTo>
                    <a:pt x="411090" y="720598"/>
                  </a:lnTo>
                  <a:lnTo>
                    <a:pt x="458214" y="710979"/>
                  </a:lnTo>
                  <a:lnTo>
                    <a:pt x="502890" y="695473"/>
                  </a:lnTo>
                  <a:lnTo>
                    <a:pt x="522179" y="685800"/>
                  </a:lnTo>
                  <a:lnTo>
                    <a:pt x="361950" y="685800"/>
                  </a:lnTo>
                  <a:lnTo>
                    <a:pt x="314260" y="682270"/>
                  </a:lnTo>
                  <a:lnTo>
                    <a:pt x="268688" y="672023"/>
                  </a:lnTo>
                  <a:lnTo>
                    <a:pt x="225743" y="655570"/>
                  </a:lnTo>
                  <a:lnTo>
                    <a:pt x="185937" y="633422"/>
                  </a:lnTo>
                  <a:lnTo>
                    <a:pt x="149780" y="606093"/>
                  </a:lnTo>
                  <a:lnTo>
                    <a:pt x="117785" y="574093"/>
                  </a:lnTo>
                  <a:lnTo>
                    <a:pt x="90461" y="537934"/>
                  </a:lnTo>
                  <a:lnTo>
                    <a:pt x="68319" y="498129"/>
                  </a:lnTo>
                  <a:lnTo>
                    <a:pt x="51871" y="455188"/>
                  </a:lnTo>
                  <a:lnTo>
                    <a:pt x="41628" y="409625"/>
                  </a:lnTo>
                  <a:lnTo>
                    <a:pt x="38100" y="361950"/>
                  </a:lnTo>
                  <a:lnTo>
                    <a:pt x="41628" y="314246"/>
                  </a:lnTo>
                  <a:lnTo>
                    <a:pt x="51871" y="268664"/>
                  </a:lnTo>
                  <a:lnTo>
                    <a:pt x="68319" y="225715"/>
                  </a:lnTo>
                  <a:lnTo>
                    <a:pt x="90461" y="185909"/>
                  </a:lnTo>
                  <a:lnTo>
                    <a:pt x="117785" y="149755"/>
                  </a:lnTo>
                  <a:lnTo>
                    <a:pt x="149780" y="117763"/>
                  </a:lnTo>
                  <a:lnTo>
                    <a:pt x="185937" y="90444"/>
                  </a:lnTo>
                  <a:lnTo>
                    <a:pt x="225743" y="68309"/>
                  </a:lnTo>
                  <a:lnTo>
                    <a:pt x="268688" y="51866"/>
                  </a:lnTo>
                  <a:lnTo>
                    <a:pt x="314260" y="41626"/>
                  </a:lnTo>
                  <a:lnTo>
                    <a:pt x="361950" y="38100"/>
                  </a:lnTo>
                  <a:lnTo>
                    <a:pt x="522179" y="38100"/>
                  </a:lnTo>
                  <a:lnTo>
                    <a:pt x="502890" y="28426"/>
                  </a:lnTo>
                  <a:lnTo>
                    <a:pt x="458214" y="12920"/>
                  </a:lnTo>
                  <a:lnTo>
                    <a:pt x="411090" y="3301"/>
                  </a:lnTo>
                  <a:lnTo>
                    <a:pt x="361950" y="0"/>
                  </a:lnTo>
                  <a:close/>
                </a:path>
                <a:path w="723900" h="723900">
                  <a:moveTo>
                    <a:pt x="522179" y="38100"/>
                  </a:moveTo>
                  <a:lnTo>
                    <a:pt x="361950" y="38100"/>
                  </a:lnTo>
                  <a:lnTo>
                    <a:pt x="409639" y="41626"/>
                  </a:lnTo>
                  <a:lnTo>
                    <a:pt x="455211" y="51866"/>
                  </a:lnTo>
                  <a:lnTo>
                    <a:pt x="498156" y="68309"/>
                  </a:lnTo>
                  <a:lnTo>
                    <a:pt x="537962" y="90444"/>
                  </a:lnTo>
                  <a:lnTo>
                    <a:pt x="574119" y="117763"/>
                  </a:lnTo>
                  <a:lnTo>
                    <a:pt x="606114" y="149755"/>
                  </a:lnTo>
                  <a:lnTo>
                    <a:pt x="633438" y="185909"/>
                  </a:lnTo>
                  <a:lnTo>
                    <a:pt x="655580" y="225715"/>
                  </a:lnTo>
                  <a:lnTo>
                    <a:pt x="672028" y="268664"/>
                  </a:lnTo>
                  <a:lnTo>
                    <a:pt x="682271" y="314246"/>
                  </a:lnTo>
                  <a:lnTo>
                    <a:pt x="685800" y="361950"/>
                  </a:lnTo>
                  <a:lnTo>
                    <a:pt x="682271" y="409625"/>
                  </a:lnTo>
                  <a:lnTo>
                    <a:pt x="672028" y="455188"/>
                  </a:lnTo>
                  <a:lnTo>
                    <a:pt x="655580" y="498129"/>
                  </a:lnTo>
                  <a:lnTo>
                    <a:pt x="633438" y="537934"/>
                  </a:lnTo>
                  <a:lnTo>
                    <a:pt x="606114" y="574093"/>
                  </a:lnTo>
                  <a:lnTo>
                    <a:pt x="574119" y="606093"/>
                  </a:lnTo>
                  <a:lnTo>
                    <a:pt x="537962" y="633422"/>
                  </a:lnTo>
                  <a:lnTo>
                    <a:pt x="498156" y="655570"/>
                  </a:lnTo>
                  <a:lnTo>
                    <a:pt x="455211" y="672023"/>
                  </a:lnTo>
                  <a:lnTo>
                    <a:pt x="409639" y="682270"/>
                  </a:lnTo>
                  <a:lnTo>
                    <a:pt x="361950" y="685800"/>
                  </a:lnTo>
                  <a:lnTo>
                    <a:pt x="522179" y="685800"/>
                  </a:lnTo>
                  <a:lnTo>
                    <a:pt x="583180" y="648521"/>
                  </a:lnTo>
                  <a:lnTo>
                    <a:pt x="617934" y="617934"/>
                  </a:lnTo>
                  <a:lnTo>
                    <a:pt x="648521" y="583180"/>
                  </a:lnTo>
                  <a:lnTo>
                    <a:pt x="674511" y="544688"/>
                  </a:lnTo>
                  <a:lnTo>
                    <a:pt x="695473" y="502890"/>
                  </a:lnTo>
                  <a:lnTo>
                    <a:pt x="710979" y="458214"/>
                  </a:lnTo>
                  <a:lnTo>
                    <a:pt x="720598" y="411090"/>
                  </a:lnTo>
                  <a:lnTo>
                    <a:pt x="723900" y="361950"/>
                  </a:lnTo>
                  <a:lnTo>
                    <a:pt x="720598" y="312809"/>
                  </a:lnTo>
                  <a:lnTo>
                    <a:pt x="710979" y="265685"/>
                  </a:lnTo>
                  <a:lnTo>
                    <a:pt x="695473" y="221009"/>
                  </a:lnTo>
                  <a:lnTo>
                    <a:pt x="674511" y="179211"/>
                  </a:lnTo>
                  <a:lnTo>
                    <a:pt x="648521" y="140719"/>
                  </a:lnTo>
                  <a:lnTo>
                    <a:pt x="617934" y="105965"/>
                  </a:lnTo>
                  <a:lnTo>
                    <a:pt x="583180" y="75378"/>
                  </a:lnTo>
                  <a:lnTo>
                    <a:pt x="544688" y="49388"/>
                  </a:lnTo>
                  <a:lnTo>
                    <a:pt x="522179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250" y="9525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38100"/>
                  </a:moveTo>
                  <a:lnTo>
                    <a:pt x="409639" y="41626"/>
                  </a:lnTo>
                  <a:lnTo>
                    <a:pt x="455211" y="51866"/>
                  </a:lnTo>
                  <a:lnTo>
                    <a:pt x="498156" y="68309"/>
                  </a:lnTo>
                  <a:lnTo>
                    <a:pt x="537962" y="90444"/>
                  </a:lnTo>
                  <a:lnTo>
                    <a:pt x="574119" y="117763"/>
                  </a:lnTo>
                  <a:lnTo>
                    <a:pt x="606114" y="149755"/>
                  </a:lnTo>
                  <a:lnTo>
                    <a:pt x="633438" y="185909"/>
                  </a:lnTo>
                  <a:lnTo>
                    <a:pt x="655580" y="225715"/>
                  </a:lnTo>
                  <a:lnTo>
                    <a:pt x="672028" y="268664"/>
                  </a:lnTo>
                  <a:lnTo>
                    <a:pt x="682271" y="314246"/>
                  </a:lnTo>
                  <a:lnTo>
                    <a:pt x="685800" y="361950"/>
                  </a:lnTo>
                  <a:lnTo>
                    <a:pt x="682271" y="409625"/>
                  </a:lnTo>
                  <a:lnTo>
                    <a:pt x="672028" y="455188"/>
                  </a:lnTo>
                  <a:lnTo>
                    <a:pt x="655580" y="498129"/>
                  </a:lnTo>
                  <a:lnTo>
                    <a:pt x="633438" y="537934"/>
                  </a:lnTo>
                  <a:lnTo>
                    <a:pt x="606114" y="574093"/>
                  </a:lnTo>
                  <a:lnTo>
                    <a:pt x="574119" y="606093"/>
                  </a:lnTo>
                  <a:lnTo>
                    <a:pt x="537962" y="633422"/>
                  </a:lnTo>
                  <a:lnTo>
                    <a:pt x="498156" y="655570"/>
                  </a:lnTo>
                  <a:lnTo>
                    <a:pt x="455211" y="672023"/>
                  </a:lnTo>
                  <a:lnTo>
                    <a:pt x="409639" y="682270"/>
                  </a:lnTo>
                  <a:lnTo>
                    <a:pt x="361950" y="685800"/>
                  </a:lnTo>
                  <a:lnTo>
                    <a:pt x="314260" y="682270"/>
                  </a:lnTo>
                  <a:lnTo>
                    <a:pt x="268688" y="672023"/>
                  </a:lnTo>
                  <a:lnTo>
                    <a:pt x="225743" y="655570"/>
                  </a:lnTo>
                  <a:lnTo>
                    <a:pt x="185937" y="633422"/>
                  </a:lnTo>
                  <a:lnTo>
                    <a:pt x="149780" y="606093"/>
                  </a:lnTo>
                  <a:lnTo>
                    <a:pt x="117785" y="574093"/>
                  </a:lnTo>
                  <a:lnTo>
                    <a:pt x="90461" y="537934"/>
                  </a:lnTo>
                  <a:lnTo>
                    <a:pt x="68319" y="498129"/>
                  </a:lnTo>
                  <a:lnTo>
                    <a:pt x="51871" y="455188"/>
                  </a:lnTo>
                  <a:lnTo>
                    <a:pt x="41628" y="409625"/>
                  </a:lnTo>
                  <a:lnTo>
                    <a:pt x="38100" y="361950"/>
                  </a:lnTo>
                  <a:lnTo>
                    <a:pt x="41628" y="314246"/>
                  </a:lnTo>
                  <a:lnTo>
                    <a:pt x="51871" y="268664"/>
                  </a:lnTo>
                  <a:lnTo>
                    <a:pt x="68319" y="225715"/>
                  </a:lnTo>
                  <a:lnTo>
                    <a:pt x="90461" y="185909"/>
                  </a:lnTo>
                  <a:lnTo>
                    <a:pt x="117785" y="149755"/>
                  </a:lnTo>
                  <a:lnTo>
                    <a:pt x="149780" y="117763"/>
                  </a:lnTo>
                  <a:lnTo>
                    <a:pt x="185937" y="90444"/>
                  </a:lnTo>
                  <a:lnTo>
                    <a:pt x="225743" y="68309"/>
                  </a:lnTo>
                  <a:lnTo>
                    <a:pt x="268688" y="51866"/>
                  </a:lnTo>
                  <a:lnTo>
                    <a:pt x="314260" y="41626"/>
                  </a:lnTo>
                  <a:lnTo>
                    <a:pt x="361950" y="38100"/>
                  </a:lnTo>
                </a:path>
                <a:path w="723900" h="723900">
                  <a:moveTo>
                    <a:pt x="361950" y="0"/>
                  </a:moveTo>
                  <a:lnTo>
                    <a:pt x="312809" y="3301"/>
                  </a:lnTo>
                  <a:lnTo>
                    <a:pt x="265685" y="12920"/>
                  </a:lnTo>
                  <a:lnTo>
                    <a:pt x="221009" y="28426"/>
                  </a:lnTo>
                  <a:lnTo>
                    <a:pt x="179211" y="49388"/>
                  </a:lnTo>
                  <a:lnTo>
                    <a:pt x="140719" y="75378"/>
                  </a:lnTo>
                  <a:lnTo>
                    <a:pt x="105965" y="105965"/>
                  </a:lnTo>
                  <a:lnTo>
                    <a:pt x="75378" y="140719"/>
                  </a:lnTo>
                  <a:lnTo>
                    <a:pt x="49388" y="179211"/>
                  </a:lnTo>
                  <a:lnTo>
                    <a:pt x="28426" y="221009"/>
                  </a:lnTo>
                  <a:lnTo>
                    <a:pt x="12920" y="265685"/>
                  </a:lnTo>
                  <a:lnTo>
                    <a:pt x="3301" y="312809"/>
                  </a:lnTo>
                  <a:lnTo>
                    <a:pt x="0" y="361950"/>
                  </a:lnTo>
                  <a:lnTo>
                    <a:pt x="3301" y="411090"/>
                  </a:lnTo>
                  <a:lnTo>
                    <a:pt x="12920" y="458214"/>
                  </a:lnTo>
                  <a:lnTo>
                    <a:pt x="28426" y="502890"/>
                  </a:lnTo>
                  <a:lnTo>
                    <a:pt x="49388" y="544688"/>
                  </a:lnTo>
                  <a:lnTo>
                    <a:pt x="75378" y="583180"/>
                  </a:lnTo>
                  <a:lnTo>
                    <a:pt x="105965" y="617934"/>
                  </a:lnTo>
                  <a:lnTo>
                    <a:pt x="140719" y="648521"/>
                  </a:lnTo>
                  <a:lnTo>
                    <a:pt x="179211" y="674511"/>
                  </a:lnTo>
                  <a:lnTo>
                    <a:pt x="221009" y="695473"/>
                  </a:lnTo>
                  <a:lnTo>
                    <a:pt x="265685" y="710979"/>
                  </a:lnTo>
                  <a:lnTo>
                    <a:pt x="312809" y="720598"/>
                  </a:lnTo>
                  <a:lnTo>
                    <a:pt x="361950" y="723900"/>
                  </a:lnTo>
                  <a:lnTo>
                    <a:pt x="411090" y="720598"/>
                  </a:lnTo>
                  <a:lnTo>
                    <a:pt x="458214" y="710979"/>
                  </a:lnTo>
                  <a:lnTo>
                    <a:pt x="502890" y="695473"/>
                  </a:lnTo>
                  <a:lnTo>
                    <a:pt x="544688" y="674511"/>
                  </a:lnTo>
                  <a:lnTo>
                    <a:pt x="583180" y="648521"/>
                  </a:lnTo>
                  <a:lnTo>
                    <a:pt x="617934" y="617934"/>
                  </a:lnTo>
                  <a:lnTo>
                    <a:pt x="648521" y="583180"/>
                  </a:lnTo>
                  <a:lnTo>
                    <a:pt x="674511" y="544688"/>
                  </a:lnTo>
                  <a:lnTo>
                    <a:pt x="695473" y="502890"/>
                  </a:lnTo>
                  <a:lnTo>
                    <a:pt x="710979" y="458214"/>
                  </a:lnTo>
                  <a:lnTo>
                    <a:pt x="720598" y="411090"/>
                  </a:lnTo>
                  <a:lnTo>
                    <a:pt x="723900" y="361950"/>
                  </a:lnTo>
                  <a:lnTo>
                    <a:pt x="720598" y="312809"/>
                  </a:lnTo>
                  <a:lnTo>
                    <a:pt x="710979" y="265685"/>
                  </a:lnTo>
                  <a:lnTo>
                    <a:pt x="695473" y="221009"/>
                  </a:lnTo>
                  <a:lnTo>
                    <a:pt x="674511" y="179211"/>
                  </a:lnTo>
                  <a:lnTo>
                    <a:pt x="648521" y="140719"/>
                  </a:lnTo>
                  <a:lnTo>
                    <a:pt x="617934" y="105965"/>
                  </a:lnTo>
                  <a:lnTo>
                    <a:pt x="583180" y="75378"/>
                  </a:lnTo>
                  <a:lnTo>
                    <a:pt x="544688" y="49388"/>
                  </a:lnTo>
                  <a:lnTo>
                    <a:pt x="502890" y="28426"/>
                  </a:lnTo>
                  <a:lnTo>
                    <a:pt x="458214" y="12920"/>
                  </a:lnTo>
                  <a:lnTo>
                    <a:pt x="411090" y="3301"/>
                  </a:lnTo>
                  <a:lnTo>
                    <a:pt x="361950" y="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096" y="227330"/>
            <a:ext cx="22618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A</a:t>
            </a:r>
            <a:r>
              <a:rPr dirty="0" spc="20"/>
              <a:t>B</a:t>
            </a:r>
            <a:r>
              <a:rPr dirty="0" spc="15"/>
              <a:t>S</a:t>
            </a:r>
            <a:r>
              <a:rPr dirty="0" spc="35"/>
              <a:t>T</a:t>
            </a:r>
            <a:r>
              <a:rPr dirty="0" spc="20"/>
              <a:t>R</a:t>
            </a:r>
            <a:r>
              <a:rPr dirty="0" spc="5"/>
              <a:t>A</a:t>
            </a:r>
            <a:r>
              <a:rPr dirty="0" spc="20"/>
              <a:t>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972" y="1155636"/>
            <a:ext cx="9580245" cy="438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9235">
              <a:lnSpc>
                <a:spcPct val="1425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 </a:t>
            </a:r>
            <a:r>
              <a:rPr dirty="0" sz="1800" spc="-15">
                <a:latin typeface="Times New Roman"/>
                <a:cs typeface="Times New Roman"/>
              </a:rPr>
              <a:t>recognition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of great importance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10">
                <a:latin typeface="Times New Roman"/>
                <a:cs typeface="Times New Roman"/>
              </a:rPr>
              <a:t>human </a:t>
            </a:r>
            <a:r>
              <a:rPr dirty="0" sz="1800">
                <a:latin typeface="Times New Roman"/>
                <a:cs typeface="Times New Roman"/>
              </a:rPr>
              <a:t>computer </a:t>
            </a:r>
            <a:r>
              <a:rPr dirty="0" sz="1800" spc="-10">
                <a:latin typeface="Times New Roman"/>
                <a:cs typeface="Times New Roman"/>
              </a:rPr>
              <a:t>interaction </a:t>
            </a:r>
            <a:r>
              <a:rPr dirty="0" sz="1800" spc="-5">
                <a:latin typeface="Times New Roman"/>
                <a:cs typeface="Times New Roman"/>
              </a:rPr>
              <a:t>(HCI) </a:t>
            </a:r>
            <a:r>
              <a:rPr dirty="0" sz="1800" spc="5">
                <a:latin typeface="Times New Roman"/>
                <a:cs typeface="Times New Roman"/>
              </a:rPr>
              <a:t>because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its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extensive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applications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virtual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reality</a:t>
            </a:r>
            <a:r>
              <a:rPr dirty="0" sz="1800" spc="5">
                <a:latin typeface="Times New Roman"/>
                <a:cs typeface="Times New Roman"/>
              </a:rPr>
              <a:t> 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sign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language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algn="just" marL="241300" marR="27305" indent="-229235">
              <a:lnSpc>
                <a:spcPct val="142500"/>
              </a:lnSpc>
              <a:spcBef>
                <a:spcPts val="90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15">
                <a:latin typeface="Times New Roman"/>
                <a:cs typeface="Times New Roman"/>
              </a:rPr>
              <a:t>Human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very </a:t>
            </a:r>
            <a:r>
              <a:rPr dirty="0" sz="1800">
                <a:latin typeface="Times New Roman"/>
                <a:cs typeface="Times New Roman"/>
              </a:rPr>
              <a:t>smaller with </a:t>
            </a:r>
            <a:r>
              <a:rPr dirty="0" sz="1800" spc="5">
                <a:latin typeface="Times New Roman"/>
                <a:cs typeface="Times New Roman"/>
              </a:rPr>
              <a:t>very </a:t>
            </a:r>
            <a:r>
              <a:rPr dirty="0" sz="1800">
                <a:latin typeface="Times New Roman"/>
                <a:cs typeface="Times New Roman"/>
              </a:rPr>
              <a:t>complex </a:t>
            </a:r>
            <a:r>
              <a:rPr dirty="0" sz="1800" spc="-5">
                <a:latin typeface="Times New Roman"/>
                <a:cs typeface="Times New Roman"/>
              </a:rPr>
              <a:t>articulations </a:t>
            </a:r>
            <a:r>
              <a:rPr dirty="0" sz="1800" spc="10">
                <a:latin typeface="Times New Roman"/>
                <a:cs typeface="Times New Roman"/>
              </a:rPr>
              <a:t>comparing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entire </a:t>
            </a:r>
            <a:r>
              <a:rPr dirty="0" sz="1800" spc="-10">
                <a:latin typeface="Times New Roman"/>
                <a:cs typeface="Times New Roman"/>
              </a:rPr>
              <a:t>human </a:t>
            </a:r>
            <a:r>
              <a:rPr dirty="0" sz="1800" spc="-5">
                <a:latin typeface="Times New Roman"/>
                <a:cs typeface="Times New Roman"/>
              </a:rPr>
              <a:t>body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therefore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can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easily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affected.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Gesture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software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reduces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efforts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tasks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which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can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automated.</a:t>
            </a:r>
            <a:endParaRPr sz="18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1391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</a:t>
            </a:r>
            <a:r>
              <a:rPr dirty="0" sz="1800" spc="-5">
                <a:latin typeface="Times New Roman"/>
                <a:cs typeface="Times New Roman"/>
              </a:rPr>
              <a:t> recognition system </a:t>
            </a:r>
            <a:r>
              <a:rPr dirty="0" sz="1800" spc="5">
                <a:latin typeface="Times New Roman"/>
                <a:cs typeface="Times New Roman"/>
              </a:rPr>
              <a:t>received </a:t>
            </a:r>
            <a:r>
              <a:rPr dirty="0" sz="1800" spc="-10">
                <a:latin typeface="Times New Roman"/>
                <a:cs typeface="Times New Roman"/>
              </a:rPr>
              <a:t>great</a:t>
            </a:r>
            <a:r>
              <a:rPr dirty="0" sz="1800" spc="-5">
                <a:latin typeface="Times New Roman"/>
                <a:cs typeface="Times New Roman"/>
              </a:rPr>
              <a:t> attention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10">
                <a:latin typeface="Times New Roman"/>
                <a:cs typeface="Times New Roman"/>
              </a:rPr>
              <a:t>recent </a:t>
            </a:r>
            <a:r>
              <a:rPr dirty="0" sz="1800" spc="-20">
                <a:latin typeface="Times New Roman"/>
                <a:cs typeface="Times New Roman"/>
              </a:rPr>
              <a:t>few </a:t>
            </a:r>
            <a:r>
              <a:rPr dirty="0" sz="1800" spc="10">
                <a:latin typeface="Times New Roman"/>
                <a:cs typeface="Times New Roman"/>
              </a:rPr>
              <a:t>years </a:t>
            </a:r>
            <a:r>
              <a:rPr dirty="0" sz="1800" spc="5">
                <a:latin typeface="Times New Roman"/>
                <a:cs typeface="Times New Roman"/>
              </a:rPr>
              <a:t>because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5">
                <a:latin typeface="Times New Roman"/>
                <a:cs typeface="Times New Roman"/>
              </a:rPr>
              <a:t>its </a:t>
            </a:r>
            <a:r>
              <a:rPr dirty="0" sz="1800" spc="-10">
                <a:latin typeface="Times New Roman"/>
                <a:cs typeface="Times New Roman"/>
              </a:rPr>
              <a:t> manifoldness</a:t>
            </a:r>
            <a:r>
              <a:rPr dirty="0" sz="1800" spc="-5">
                <a:latin typeface="Times New Roman"/>
                <a:cs typeface="Times New Roman"/>
              </a:rPr>
              <a:t> applications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ability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interact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machine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efficiently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human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interaction.</a:t>
            </a:r>
            <a:endParaRPr sz="1800">
              <a:latin typeface="Times New Roman"/>
              <a:cs typeface="Times New Roman"/>
            </a:endParaRPr>
          </a:p>
          <a:p>
            <a:pPr algn="just" marL="241300" marR="8890" indent="-229235">
              <a:lnSpc>
                <a:spcPct val="13910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In our framework,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hand </a:t>
            </a:r>
            <a:r>
              <a:rPr dirty="0" sz="1800" spc="-20">
                <a:latin typeface="Times New Roman"/>
                <a:cs typeface="Times New Roman"/>
              </a:rPr>
              <a:t>region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extracted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background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background </a:t>
            </a:r>
            <a:r>
              <a:rPr dirty="0" sz="1800">
                <a:latin typeface="Times New Roman"/>
                <a:cs typeface="Times New Roman"/>
              </a:rPr>
              <a:t>subtraction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method. Then,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palm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fingers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segmented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detect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20">
                <a:latin typeface="Times New Roman"/>
                <a:cs typeface="Times New Roman"/>
              </a:rPr>
              <a:t>recognize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fingers.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471" y="0"/>
            <a:ext cx="46691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ABOUT</a:t>
            </a:r>
            <a:r>
              <a:rPr dirty="0" spc="-145"/>
              <a:t> </a:t>
            </a:r>
            <a:r>
              <a:rPr dirty="0" spc="10"/>
              <a:t>THE</a:t>
            </a:r>
            <a:r>
              <a:rPr dirty="0" spc="-70"/>
              <a:t> </a:t>
            </a:r>
            <a:r>
              <a:rPr dirty="0" spc="15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772" y="967803"/>
            <a:ext cx="10504805" cy="430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NASTECH</a:t>
            </a:r>
            <a:r>
              <a:rPr dirty="0" sz="1800" spc="1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–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Age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Solutions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-5" b="1">
                <a:latin typeface="Times New Roman"/>
                <a:cs typeface="Times New Roman"/>
              </a:rPr>
              <a:t> Technologie</a:t>
            </a:r>
            <a:r>
              <a:rPr dirty="0" sz="1550" spc="-5" b="1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1800" spc="-5" b="1" i="1">
                <a:latin typeface="Times New Roman"/>
                <a:cs typeface="Times New Roman"/>
              </a:rPr>
              <a:t>NASTECH</a:t>
            </a:r>
            <a:r>
              <a:rPr dirty="0" sz="1800" spc="-50" b="1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formed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purpose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bridging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gap</a:t>
            </a:r>
            <a:r>
              <a:rPr dirty="0" sz="1800" spc="5">
                <a:latin typeface="Times New Roman"/>
                <a:cs typeface="Times New Roman"/>
              </a:rPr>
              <a:t> between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Academia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Industry.</a:t>
            </a:r>
            <a:endParaRPr sz="1800">
              <a:latin typeface="Times New Roman"/>
              <a:cs typeface="Times New Roman"/>
            </a:endParaRPr>
          </a:p>
          <a:p>
            <a:pPr algn="just" marL="241300" marR="7620" indent="-229235">
              <a:lnSpc>
                <a:spcPct val="149500"/>
              </a:lnSpc>
              <a:spcBef>
                <a:spcPts val="600"/>
              </a:spcBef>
              <a:buSzPct val="86111"/>
              <a:buFont typeface="Arial MT"/>
              <a:buChar char="•"/>
              <a:tabLst>
                <a:tab pos="365760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Nastech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leading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Certification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Training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service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technical  and 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management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programs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educational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institutions.</a:t>
            </a:r>
            <a:endParaRPr sz="18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14950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collaborate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educational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understand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their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requirements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form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strategy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consultation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10">
                <a:latin typeface="Times New Roman"/>
                <a:cs typeface="Times New Roman"/>
              </a:rPr>
              <a:t>all </a:t>
            </a:r>
            <a:r>
              <a:rPr dirty="0" sz="1800">
                <a:latin typeface="Times New Roman"/>
                <a:cs typeface="Times New Roman"/>
              </a:rPr>
              <a:t>stakeholders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5">
                <a:latin typeface="Times New Roman"/>
                <a:cs typeface="Times New Roman"/>
              </a:rPr>
              <a:t>fulfill </a:t>
            </a:r>
            <a:r>
              <a:rPr dirty="0" sz="1800" spc="-5">
                <a:latin typeface="Times New Roman"/>
                <a:cs typeface="Times New Roman"/>
              </a:rPr>
              <a:t>those by </a:t>
            </a:r>
            <a:r>
              <a:rPr dirty="0" sz="1800" spc="5">
                <a:latin typeface="Times New Roman"/>
                <a:cs typeface="Times New Roman"/>
              </a:rPr>
              <a:t>skilling </a:t>
            </a:r>
            <a:r>
              <a:rPr dirty="0" sz="1800">
                <a:latin typeface="Times New Roman"/>
                <a:cs typeface="Times New Roman"/>
              </a:rPr>
              <a:t>, reskilling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upskilling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students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faculties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new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age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skills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technologies.</a:t>
            </a:r>
            <a:endParaRPr sz="18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Industry</a:t>
            </a:r>
            <a:r>
              <a:rPr dirty="0" sz="1800" spc="5">
                <a:latin typeface="Times New Roman"/>
                <a:cs typeface="Times New Roman"/>
              </a:rPr>
              <a:t> and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oriented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training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programs.</a:t>
            </a:r>
            <a:endParaRPr sz="1800">
              <a:latin typeface="Times New Roman"/>
              <a:cs typeface="Times New Roman"/>
            </a:endParaRPr>
          </a:p>
          <a:p>
            <a:pPr algn="just" marL="241300" marR="8255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Certification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mapped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 Certification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from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Microsoft/EC-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Council/Google/AWS/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Adobe).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253" y="22161"/>
            <a:ext cx="330200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I</a:t>
            </a:r>
            <a:r>
              <a:rPr dirty="0" spc="15"/>
              <a:t>N</a:t>
            </a:r>
            <a:r>
              <a:rPr dirty="0" spc="25"/>
              <a:t>T</a:t>
            </a:r>
            <a:r>
              <a:rPr dirty="0" spc="15"/>
              <a:t>R</a:t>
            </a:r>
            <a:r>
              <a:rPr dirty="0" spc="-20"/>
              <a:t>O</a:t>
            </a:r>
            <a:r>
              <a:rPr dirty="0" spc="15"/>
              <a:t>D</a:t>
            </a:r>
            <a:r>
              <a:rPr dirty="0" spc="5"/>
              <a:t>U</a:t>
            </a:r>
            <a:r>
              <a:rPr dirty="0" spc="15"/>
              <a:t>C</a:t>
            </a:r>
            <a:r>
              <a:rPr dirty="0" spc="25"/>
              <a:t>T</a:t>
            </a:r>
            <a:r>
              <a:rPr dirty="0" spc="25"/>
              <a:t>I</a:t>
            </a:r>
            <a:r>
              <a:rPr dirty="0" spc="-15"/>
              <a:t>O</a:t>
            </a:r>
            <a:r>
              <a:rPr dirty="0" spc="15"/>
              <a:t>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9245" marR="6350" indent="-286385">
              <a:lnSpc>
                <a:spcPct val="152900"/>
              </a:lnSpc>
              <a:spcBef>
                <a:spcPts val="95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 spc="-5"/>
              <a:t>In</a:t>
            </a:r>
            <a:r>
              <a:rPr dirty="0" spc="85"/>
              <a:t> </a:t>
            </a:r>
            <a:r>
              <a:rPr dirty="0" spc="-5"/>
              <a:t>Hand</a:t>
            </a:r>
            <a:r>
              <a:rPr dirty="0" spc="85"/>
              <a:t> </a:t>
            </a:r>
            <a:r>
              <a:rPr dirty="0" spc="-5"/>
              <a:t>Gesture</a:t>
            </a:r>
            <a:r>
              <a:rPr dirty="0" spc="114"/>
              <a:t> </a:t>
            </a:r>
            <a:r>
              <a:rPr dirty="0" spc="-15"/>
              <a:t>Recognition,</a:t>
            </a:r>
            <a:r>
              <a:rPr dirty="0" spc="175"/>
              <a:t> </a:t>
            </a:r>
            <a:r>
              <a:rPr dirty="0" spc="5"/>
              <a:t>the</a:t>
            </a:r>
            <a:r>
              <a:rPr dirty="0" spc="110"/>
              <a:t> </a:t>
            </a:r>
            <a:r>
              <a:rPr dirty="0" spc="5"/>
              <a:t>hand</a:t>
            </a:r>
            <a:r>
              <a:rPr dirty="0" spc="90"/>
              <a:t> </a:t>
            </a:r>
            <a:r>
              <a:rPr dirty="0" spc="-20"/>
              <a:t>region</a:t>
            </a:r>
            <a:r>
              <a:rPr dirty="0" spc="155"/>
              <a:t> </a:t>
            </a:r>
            <a:r>
              <a:rPr dirty="0" spc="-25"/>
              <a:t>is</a:t>
            </a:r>
            <a:r>
              <a:rPr dirty="0" spc="55"/>
              <a:t> </a:t>
            </a:r>
            <a:r>
              <a:rPr dirty="0" spc="10"/>
              <a:t>extracted</a:t>
            </a:r>
            <a:r>
              <a:rPr dirty="0" spc="100"/>
              <a:t> </a:t>
            </a:r>
            <a:r>
              <a:rPr dirty="0"/>
              <a:t>from</a:t>
            </a:r>
            <a:r>
              <a:rPr dirty="0" spc="30"/>
              <a:t> </a:t>
            </a:r>
            <a:r>
              <a:rPr dirty="0" spc="5"/>
              <a:t>the</a:t>
            </a:r>
            <a:r>
              <a:rPr dirty="0" spc="110"/>
              <a:t> </a:t>
            </a:r>
            <a:r>
              <a:rPr dirty="0" spc="-5"/>
              <a:t>background</a:t>
            </a:r>
            <a:r>
              <a:rPr dirty="0" spc="90"/>
              <a:t> </a:t>
            </a:r>
            <a:r>
              <a:rPr dirty="0" spc="-20"/>
              <a:t>with</a:t>
            </a:r>
            <a:r>
              <a:rPr dirty="0" spc="85"/>
              <a:t> </a:t>
            </a:r>
            <a:r>
              <a:rPr dirty="0" spc="5"/>
              <a:t>the</a:t>
            </a:r>
            <a:r>
              <a:rPr dirty="0" spc="114"/>
              <a:t> </a:t>
            </a:r>
            <a:r>
              <a:rPr dirty="0" spc="-5"/>
              <a:t>background</a:t>
            </a:r>
            <a:r>
              <a:rPr dirty="0" spc="90"/>
              <a:t> </a:t>
            </a:r>
            <a:r>
              <a:rPr dirty="0" spc="5"/>
              <a:t>subtraction </a:t>
            </a:r>
            <a:r>
              <a:rPr dirty="0" spc="-434"/>
              <a:t> </a:t>
            </a:r>
            <a:r>
              <a:rPr dirty="0" spc="-5"/>
              <a:t>method. </a:t>
            </a:r>
            <a:r>
              <a:rPr dirty="0" spc="-10"/>
              <a:t>Then,</a:t>
            </a:r>
            <a:r>
              <a:rPr dirty="0" spc="5"/>
              <a:t> the</a:t>
            </a:r>
            <a:r>
              <a:rPr dirty="0" spc="25"/>
              <a:t> </a:t>
            </a:r>
            <a:r>
              <a:rPr dirty="0" spc="-10"/>
              <a:t>palm</a:t>
            </a:r>
            <a:r>
              <a:rPr dirty="0" spc="30"/>
              <a:t> </a:t>
            </a:r>
            <a:r>
              <a:rPr dirty="0" spc="5"/>
              <a:t>and</a:t>
            </a:r>
            <a:r>
              <a:rPr dirty="0" spc="-80"/>
              <a:t> </a:t>
            </a:r>
            <a:r>
              <a:rPr dirty="0" spc="-20"/>
              <a:t>fingers</a:t>
            </a:r>
            <a:r>
              <a:rPr dirty="0" spc="130"/>
              <a:t> </a:t>
            </a:r>
            <a:r>
              <a:rPr dirty="0" spc="5"/>
              <a:t>are</a:t>
            </a:r>
            <a:r>
              <a:rPr dirty="0" spc="-50"/>
              <a:t> </a:t>
            </a:r>
            <a:r>
              <a:rPr dirty="0" spc="-10"/>
              <a:t>segmented</a:t>
            </a:r>
            <a:r>
              <a:rPr dirty="0" spc="85"/>
              <a:t> </a:t>
            </a:r>
            <a:r>
              <a:rPr dirty="0" spc="-15"/>
              <a:t>so</a:t>
            </a:r>
            <a:r>
              <a:rPr dirty="0" spc="5"/>
              <a:t> </a:t>
            </a:r>
            <a:r>
              <a:rPr dirty="0" spc="10"/>
              <a:t>as</a:t>
            </a:r>
            <a:r>
              <a:rPr dirty="0" spc="-30"/>
              <a:t> </a:t>
            </a:r>
            <a:r>
              <a:rPr dirty="0" spc="10"/>
              <a:t>to</a:t>
            </a:r>
            <a:r>
              <a:rPr dirty="0"/>
              <a:t> </a:t>
            </a:r>
            <a:r>
              <a:rPr dirty="0" spc="10"/>
              <a:t>detect</a:t>
            </a:r>
            <a:r>
              <a:rPr dirty="0" spc="-120"/>
              <a:t> </a:t>
            </a:r>
            <a:r>
              <a:rPr dirty="0" spc="5"/>
              <a:t>and</a:t>
            </a:r>
            <a:r>
              <a:rPr dirty="0"/>
              <a:t> </a:t>
            </a:r>
            <a:r>
              <a:rPr dirty="0" spc="-15"/>
              <a:t>recognize</a:t>
            </a:r>
            <a:r>
              <a:rPr dirty="0" spc="90"/>
              <a:t> </a:t>
            </a:r>
            <a:r>
              <a:rPr dirty="0" spc="5"/>
              <a:t>the</a:t>
            </a:r>
            <a:r>
              <a:rPr dirty="0" spc="30"/>
              <a:t> </a:t>
            </a:r>
            <a:r>
              <a:rPr dirty="0" spc="-20"/>
              <a:t>fingers.</a:t>
            </a:r>
          </a:p>
          <a:p>
            <a:pPr marL="309245" marR="5080" indent="-286385">
              <a:lnSpc>
                <a:spcPct val="149500"/>
              </a:lnSpc>
              <a:spcBef>
                <a:spcPts val="98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 spc="-20"/>
              <a:t>The</a:t>
            </a:r>
            <a:r>
              <a:rPr dirty="0" spc="105"/>
              <a:t> </a:t>
            </a:r>
            <a:r>
              <a:rPr dirty="0" spc="-5"/>
              <a:t>proposed</a:t>
            </a:r>
            <a:r>
              <a:rPr dirty="0" spc="85"/>
              <a:t> </a:t>
            </a:r>
            <a:r>
              <a:rPr dirty="0" spc="-5"/>
              <a:t>system</a:t>
            </a:r>
            <a:r>
              <a:rPr dirty="0" spc="40"/>
              <a:t> </a:t>
            </a:r>
            <a:r>
              <a:rPr dirty="0"/>
              <a:t>focuses</a:t>
            </a:r>
            <a:r>
              <a:rPr dirty="0" spc="60"/>
              <a:t> </a:t>
            </a:r>
            <a:r>
              <a:rPr dirty="0" spc="-5"/>
              <a:t>on</a:t>
            </a:r>
            <a:r>
              <a:rPr dirty="0" spc="75"/>
              <a:t> </a:t>
            </a:r>
            <a:r>
              <a:rPr dirty="0"/>
              <a:t>how</a:t>
            </a:r>
            <a:r>
              <a:rPr dirty="0" spc="-25"/>
              <a:t> </a:t>
            </a:r>
            <a:r>
              <a:rPr dirty="0" spc="10"/>
              <a:t>to</a:t>
            </a:r>
            <a:r>
              <a:rPr dirty="0" spc="80"/>
              <a:t> </a:t>
            </a:r>
            <a:r>
              <a:rPr dirty="0" spc="-10"/>
              <a:t>identify</a:t>
            </a:r>
            <a:r>
              <a:rPr dirty="0" spc="10"/>
              <a:t> </a:t>
            </a:r>
            <a:r>
              <a:rPr dirty="0" spc="5"/>
              <a:t>the</a:t>
            </a:r>
            <a:r>
              <a:rPr dirty="0" spc="105"/>
              <a:t> </a:t>
            </a:r>
            <a:r>
              <a:rPr dirty="0" spc="-10"/>
              <a:t>different</a:t>
            </a:r>
            <a:r>
              <a:rPr dirty="0" spc="114"/>
              <a:t> </a:t>
            </a:r>
            <a:r>
              <a:rPr dirty="0" spc="-15"/>
              <a:t>hand</a:t>
            </a:r>
            <a:r>
              <a:rPr dirty="0" spc="80"/>
              <a:t> </a:t>
            </a:r>
            <a:r>
              <a:rPr dirty="0"/>
              <a:t>Gestures</a:t>
            </a:r>
            <a:r>
              <a:rPr dirty="0" spc="-10"/>
              <a:t> </a:t>
            </a:r>
            <a:r>
              <a:rPr dirty="0" spc="-20"/>
              <a:t>with</a:t>
            </a:r>
            <a:r>
              <a:rPr dirty="0" spc="80"/>
              <a:t> </a:t>
            </a:r>
            <a:r>
              <a:rPr dirty="0" spc="5"/>
              <a:t>the</a:t>
            </a:r>
            <a:r>
              <a:rPr dirty="0" spc="35"/>
              <a:t> </a:t>
            </a:r>
            <a:r>
              <a:rPr dirty="0" spc="-10"/>
              <a:t>help</a:t>
            </a:r>
            <a:r>
              <a:rPr dirty="0" spc="8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/>
              <a:t>computer</a:t>
            </a:r>
            <a:r>
              <a:rPr dirty="0" spc="90"/>
              <a:t> </a:t>
            </a:r>
            <a:r>
              <a:rPr dirty="0" spc="-25"/>
              <a:t>vision</a:t>
            </a:r>
            <a:r>
              <a:rPr dirty="0" spc="85"/>
              <a:t> </a:t>
            </a:r>
            <a:r>
              <a:rPr dirty="0" spc="5"/>
              <a:t>and </a:t>
            </a:r>
            <a:r>
              <a:rPr dirty="0" spc="-434"/>
              <a:t> </a:t>
            </a:r>
            <a:r>
              <a:rPr dirty="0" spc="10"/>
              <a:t>deep</a:t>
            </a:r>
            <a:r>
              <a:rPr dirty="0" spc="-75"/>
              <a:t> </a:t>
            </a:r>
            <a:r>
              <a:rPr dirty="0" spc="-10"/>
              <a:t>learning</a:t>
            </a:r>
            <a:r>
              <a:rPr dirty="0" spc="80"/>
              <a:t> </a:t>
            </a:r>
            <a:r>
              <a:rPr dirty="0" spc="-20"/>
              <a:t>algorithm</a:t>
            </a:r>
            <a:r>
              <a:rPr dirty="0" spc="100"/>
              <a:t> </a:t>
            </a:r>
            <a:r>
              <a:rPr dirty="0"/>
              <a:t>by </a:t>
            </a:r>
            <a:r>
              <a:rPr dirty="0" spc="-20"/>
              <a:t>using</a:t>
            </a:r>
            <a:r>
              <a:rPr dirty="0" spc="70"/>
              <a:t> </a:t>
            </a:r>
            <a:r>
              <a:rPr dirty="0" spc="5"/>
              <a:t>the</a:t>
            </a:r>
            <a:r>
              <a:rPr dirty="0" spc="20"/>
              <a:t> </a:t>
            </a:r>
            <a:r>
              <a:rPr dirty="0" spc="-15"/>
              <a:t>OpenCV,</a:t>
            </a:r>
            <a:r>
              <a:rPr dirty="0" spc="70"/>
              <a:t> </a:t>
            </a:r>
            <a:r>
              <a:rPr dirty="0" spc="-10"/>
              <a:t>Tensor</a:t>
            </a:r>
            <a:r>
              <a:rPr dirty="0" spc="70"/>
              <a:t> </a:t>
            </a:r>
            <a:r>
              <a:rPr dirty="0" spc="-15"/>
              <a:t>flow</a:t>
            </a:r>
            <a:r>
              <a:rPr dirty="0" spc="45"/>
              <a:t> </a:t>
            </a:r>
            <a:r>
              <a:rPr dirty="0" spc="5"/>
              <a:t>and</a:t>
            </a:r>
            <a:r>
              <a:rPr dirty="0" spc="-75"/>
              <a:t> </a:t>
            </a:r>
            <a:r>
              <a:rPr dirty="0"/>
              <a:t>Keras</a:t>
            </a:r>
            <a:r>
              <a:rPr dirty="0" spc="-25"/>
              <a:t> </a:t>
            </a:r>
            <a:r>
              <a:rPr dirty="0" spc="-15"/>
              <a:t>library</a:t>
            </a:r>
          </a:p>
          <a:p>
            <a:pPr marL="309245" marR="12700" indent="-286385">
              <a:lnSpc>
                <a:spcPct val="149500"/>
              </a:lnSpc>
              <a:spcBef>
                <a:spcPts val="1050"/>
              </a:spcBef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 spc="-20"/>
              <a:t>The</a:t>
            </a:r>
            <a:r>
              <a:rPr dirty="0" spc="180"/>
              <a:t> </a:t>
            </a:r>
            <a:r>
              <a:rPr dirty="0" spc="5"/>
              <a:t>detection</a:t>
            </a:r>
            <a:r>
              <a:rPr dirty="0" spc="165"/>
              <a:t> </a:t>
            </a:r>
            <a:r>
              <a:rPr dirty="0" spc="-30"/>
              <a:t>is</a:t>
            </a:r>
            <a:r>
              <a:rPr dirty="0" spc="130"/>
              <a:t> </a:t>
            </a:r>
            <a:r>
              <a:rPr dirty="0"/>
              <a:t>carried</a:t>
            </a:r>
            <a:r>
              <a:rPr dirty="0" spc="160"/>
              <a:t> </a:t>
            </a:r>
            <a:r>
              <a:rPr dirty="0"/>
              <a:t>out</a:t>
            </a:r>
            <a:r>
              <a:rPr dirty="0" spc="175"/>
              <a:t> </a:t>
            </a:r>
            <a:r>
              <a:rPr dirty="0" spc="10"/>
              <a:t>to</a:t>
            </a:r>
            <a:r>
              <a:rPr dirty="0" spc="225"/>
              <a:t> </a:t>
            </a:r>
            <a:r>
              <a:rPr dirty="0" spc="-5"/>
              <a:t>see</a:t>
            </a:r>
            <a:r>
              <a:rPr dirty="0" spc="185"/>
              <a:t> </a:t>
            </a:r>
            <a:r>
              <a:rPr dirty="0" spc="-5"/>
              <a:t>what</a:t>
            </a:r>
            <a:r>
              <a:rPr dirty="0" spc="180"/>
              <a:t> </a:t>
            </a:r>
            <a:r>
              <a:rPr dirty="0" spc="-30"/>
              <a:t>is</a:t>
            </a:r>
            <a:r>
              <a:rPr dirty="0" spc="210"/>
              <a:t> </a:t>
            </a:r>
            <a:r>
              <a:rPr dirty="0" spc="5"/>
              <a:t>the</a:t>
            </a:r>
            <a:r>
              <a:rPr dirty="0" spc="180"/>
              <a:t> </a:t>
            </a:r>
            <a:r>
              <a:rPr dirty="0"/>
              <a:t>meaning</a:t>
            </a:r>
            <a:r>
              <a:rPr dirty="0" spc="85"/>
              <a:t> </a:t>
            </a:r>
            <a:r>
              <a:rPr dirty="0" spc="-5"/>
              <a:t>of</a:t>
            </a:r>
            <a:r>
              <a:rPr dirty="0" spc="225"/>
              <a:t> </a:t>
            </a:r>
            <a:r>
              <a:rPr dirty="0" spc="-5"/>
              <a:t>particular</a:t>
            </a:r>
            <a:r>
              <a:rPr dirty="0" spc="155"/>
              <a:t> </a:t>
            </a:r>
            <a:r>
              <a:rPr dirty="0" spc="5"/>
              <a:t>hand</a:t>
            </a:r>
            <a:r>
              <a:rPr dirty="0" spc="229"/>
              <a:t> </a:t>
            </a:r>
            <a:r>
              <a:rPr dirty="0" spc="-10"/>
              <a:t>gesture,with</a:t>
            </a:r>
            <a:r>
              <a:rPr dirty="0" spc="165"/>
              <a:t> </a:t>
            </a:r>
            <a:r>
              <a:rPr dirty="0" spc="5"/>
              <a:t>the</a:t>
            </a:r>
            <a:r>
              <a:rPr dirty="0" spc="180"/>
              <a:t> </a:t>
            </a:r>
            <a:r>
              <a:rPr dirty="0" spc="-10"/>
              <a:t>help</a:t>
            </a:r>
            <a:r>
              <a:rPr dirty="0" spc="235"/>
              <a:t> </a:t>
            </a:r>
            <a:r>
              <a:rPr dirty="0" spc="-5"/>
              <a:t>of</a:t>
            </a:r>
            <a:r>
              <a:rPr dirty="0" spc="150"/>
              <a:t> </a:t>
            </a:r>
            <a:r>
              <a:rPr dirty="0"/>
              <a:t>Convolution </a:t>
            </a:r>
            <a:r>
              <a:rPr dirty="0" spc="-434"/>
              <a:t> </a:t>
            </a:r>
            <a:r>
              <a:rPr dirty="0"/>
              <a:t>Neural</a:t>
            </a:r>
            <a:r>
              <a:rPr dirty="0" spc="-45"/>
              <a:t> </a:t>
            </a:r>
            <a:r>
              <a:rPr dirty="0" spc="-10"/>
              <a:t>Networks(CNN)</a:t>
            </a:r>
            <a:r>
              <a:rPr dirty="0" spc="85"/>
              <a:t> </a:t>
            </a:r>
            <a:r>
              <a:rPr dirty="0" spc="-15"/>
              <a:t>algorithm</a:t>
            </a:r>
            <a:r>
              <a:rPr dirty="0" spc="165"/>
              <a:t> </a:t>
            </a:r>
            <a:r>
              <a:rPr dirty="0" spc="10"/>
              <a:t>that</a:t>
            </a:r>
            <a:r>
              <a:rPr dirty="0" spc="-45"/>
              <a:t> </a:t>
            </a:r>
            <a:r>
              <a:rPr dirty="0" spc="5"/>
              <a:t>the</a:t>
            </a:r>
            <a:r>
              <a:rPr dirty="0" spc="-50"/>
              <a:t> </a:t>
            </a:r>
            <a:r>
              <a:rPr dirty="0" spc="-5"/>
              <a:t>Sequential</a:t>
            </a:r>
            <a:r>
              <a:rPr dirty="0" spc="15"/>
              <a:t> </a:t>
            </a:r>
            <a:r>
              <a:rPr dirty="0" spc="-10"/>
              <a:t>model</a:t>
            </a:r>
            <a:r>
              <a:rPr dirty="0" spc="25"/>
              <a:t> </a:t>
            </a:r>
            <a:r>
              <a:rPr dirty="0" spc="-10"/>
              <a:t>uses.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37" y="1332293"/>
            <a:ext cx="11378565" cy="441325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241300" marR="10795" indent="-229235">
              <a:lnSpc>
                <a:spcPct val="150400"/>
              </a:lnSpc>
              <a:spcBef>
                <a:spcPts val="1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15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Efficient </a:t>
            </a:r>
            <a:r>
              <a:rPr dirty="0" sz="1800" spc="-10">
                <a:latin typeface="Times New Roman"/>
                <a:cs typeface="Times New Roman"/>
              </a:rPr>
              <a:t>Framework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Indian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5">
                <a:latin typeface="Times New Roman"/>
                <a:cs typeface="Times New Roman"/>
              </a:rPr>
              <a:t>Language Recognition </a:t>
            </a:r>
            <a:r>
              <a:rPr dirty="0" sz="1800" spc="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Wavelet </a:t>
            </a:r>
            <a:r>
              <a:rPr dirty="0" sz="1800" spc="-10">
                <a:latin typeface="Times New Roman"/>
                <a:cs typeface="Times New Roman"/>
              </a:rPr>
              <a:t>Transform :The </a:t>
            </a:r>
            <a:r>
              <a:rPr dirty="0" sz="1800" spc="-5">
                <a:latin typeface="Times New Roman"/>
                <a:cs typeface="Times New Roman"/>
              </a:rPr>
              <a:t>proposed </a:t>
            </a:r>
            <a:r>
              <a:rPr dirty="0" sz="1800" spc="-20">
                <a:latin typeface="Times New Roman"/>
                <a:cs typeface="Times New Roman"/>
              </a:rPr>
              <a:t>ISLR </a:t>
            </a:r>
            <a:r>
              <a:rPr dirty="0" sz="1800" spc="5">
                <a:latin typeface="Times New Roman"/>
                <a:cs typeface="Times New Roman"/>
              </a:rPr>
              <a:t>system </a:t>
            </a:r>
            <a:r>
              <a:rPr dirty="0" sz="1800" spc="-55">
                <a:latin typeface="Times New Roman"/>
                <a:cs typeface="Times New Roman"/>
              </a:rPr>
              <a:t>is 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considered </a:t>
            </a:r>
            <a:r>
              <a:rPr dirty="0" sz="1800" spc="10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5">
                <a:latin typeface="Times New Roman"/>
                <a:cs typeface="Times New Roman"/>
              </a:rPr>
              <a:t>pattern </a:t>
            </a:r>
            <a:r>
              <a:rPr dirty="0" sz="1800" spc="-15">
                <a:latin typeface="Times New Roman"/>
                <a:cs typeface="Times New Roman"/>
              </a:rPr>
              <a:t>recognition </a:t>
            </a:r>
            <a:r>
              <a:rPr dirty="0" sz="1800">
                <a:latin typeface="Times New Roman"/>
                <a:cs typeface="Times New Roman"/>
              </a:rPr>
              <a:t>technique </a:t>
            </a:r>
            <a:r>
              <a:rPr dirty="0" sz="1800" spc="10">
                <a:latin typeface="Times New Roman"/>
                <a:cs typeface="Times New Roman"/>
              </a:rPr>
              <a:t>that </a:t>
            </a:r>
            <a:r>
              <a:rPr dirty="0" sz="1800" spc="5">
                <a:latin typeface="Times New Roman"/>
                <a:cs typeface="Times New Roman"/>
              </a:rPr>
              <a:t>has </a:t>
            </a:r>
            <a:r>
              <a:rPr dirty="0" sz="1800" spc="-5">
                <a:latin typeface="Times New Roman"/>
                <a:cs typeface="Times New Roman"/>
              </a:rPr>
              <a:t>two </a:t>
            </a:r>
            <a:r>
              <a:rPr dirty="0" sz="1800">
                <a:latin typeface="Times New Roman"/>
                <a:cs typeface="Times New Roman"/>
              </a:rPr>
              <a:t>important </a:t>
            </a:r>
            <a:r>
              <a:rPr dirty="0" sz="1800" spc="-5">
                <a:latin typeface="Times New Roman"/>
                <a:cs typeface="Times New Roman"/>
              </a:rPr>
              <a:t>modules: </a:t>
            </a:r>
            <a:r>
              <a:rPr dirty="0" sz="1800" spc="5">
                <a:latin typeface="Times New Roman"/>
                <a:cs typeface="Times New Roman"/>
              </a:rPr>
              <a:t>feature </a:t>
            </a:r>
            <a:r>
              <a:rPr dirty="0" sz="1800" spc="-5">
                <a:latin typeface="Times New Roman"/>
                <a:cs typeface="Times New Roman"/>
              </a:rPr>
              <a:t>extraction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classification.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joint </a:t>
            </a:r>
            <a:r>
              <a:rPr dirty="0" sz="1800" spc="-10">
                <a:latin typeface="Times New Roman"/>
                <a:cs typeface="Times New Roman"/>
              </a:rPr>
              <a:t>use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Discrete </a:t>
            </a:r>
            <a:r>
              <a:rPr dirty="0" sz="1800" spc="-10">
                <a:latin typeface="Times New Roman"/>
                <a:cs typeface="Times New Roman"/>
              </a:rPr>
              <a:t>Wavelet Transform (DWT) </a:t>
            </a:r>
            <a:r>
              <a:rPr dirty="0" sz="1800" spc="5">
                <a:latin typeface="Times New Roman"/>
                <a:cs typeface="Times New Roman"/>
              </a:rPr>
              <a:t>based </a:t>
            </a:r>
            <a:r>
              <a:rPr dirty="0" sz="1800" spc="-5">
                <a:latin typeface="Times New Roman"/>
                <a:cs typeface="Times New Roman"/>
              </a:rPr>
              <a:t>feature </a:t>
            </a:r>
            <a:r>
              <a:rPr dirty="0" sz="1800" spc="-10">
                <a:latin typeface="Times New Roman"/>
                <a:cs typeface="Times New Roman"/>
              </a:rPr>
              <a:t>extraction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nearest </a:t>
            </a:r>
            <a:r>
              <a:rPr dirty="0" sz="1800" spc="-25">
                <a:latin typeface="Times New Roman"/>
                <a:cs typeface="Times New Roman"/>
              </a:rPr>
              <a:t>neighbour </a:t>
            </a:r>
            <a:r>
              <a:rPr dirty="0" sz="1800" spc="-10">
                <a:latin typeface="Times New Roman"/>
                <a:cs typeface="Times New Roman"/>
              </a:rPr>
              <a:t>classifier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 spc="20">
                <a:latin typeface="Times New Roman"/>
                <a:cs typeface="Times New Roman"/>
              </a:rPr>
              <a:t>to 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recognize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10">
                <a:latin typeface="Times New Roman"/>
                <a:cs typeface="Times New Roman"/>
              </a:rPr>
              <a:t>language.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experimental </a:t>
            </a:r>
            <a:r>
              <a:rPr dirty="0" sz="1800" spc="-5">
                <a:latin typeface="Times New Roman"/>
                <a:cs typeface="Times New Roman"/>
              </a:rPr>
              <a:t>results </a:t>
            </a:r>
            <a:r>
              <a:rPr dirty="0" sz="1800" spc="-10">
                <a:latin typeface="Times New Roman"/>
                <a:cs typeface="Times New Roman"/>
              </a:rPr>
              <a:t>show </a:t>
            </a:r>
            <a:r>
              <a:rPr dirty="0" sz="1800" spc="10">
                <a:latin typeface="Times New Roman"/>
                <a:cs typeface="Times New Roman"/>
              </a:rPr>
              <a:t>that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proposed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 </a:t>
            </a:r>
            <a:r>
              <a:rPr dirty="0" sz="1800" spc="-5">
                <a:latin typeface="Times New Roman"/>
                <a:cs typeface="Times New Roman"/>
              </a:rPr>
              <a:t>recognition </a:t>
            </a:r>
            <a:r>
              <a:rPr dirty="0" sz="1800" spc="10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achieves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maximum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99.23%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classification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accuracy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while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using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cosine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distance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classifier.</a:t>
            </a:r>
            <a:endParaRPr sz="18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1495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Hand Gesture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Recognition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Dumb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People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Times New Roman"/>
                <a:cs typeface="Times New Roman"/>
              </a:rPr>
              <a:t>Authors </a:t>
            </a:r>
            <a:r>
              <a:rPr dirty="0" sz="1800" spc="5">
                <a:latin typeface="Times New Roman"/>
                <a:cs typeface="Times New Roman"/>
              </a:rPr>
              <a:t>presented </a:t>
            </a:r>
            <a:r>
              <a:rPr dirty="0" sz="1800" spc="-20">
                <a:latin typeface="Times New Roman"/>
                <a:cs typeface="Times New Roman"/>
              </a:rPr>
              <a:t>the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static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recognition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digital </a:t>
            </a:r>
            <a:r>
              <a:rPr dirty="0" sz="1800" spc="-5">
                <a:latin typeface="Times New Roman"/>
                <a:cs typeface="Times New Roman"/>
              </a:rPr>
              <a:t>image processing.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 </a:t>
            </a:r>
            <a:r>
              <a:rPr dirty="0" sz="1800" spc="-5">
                <a:latin typeface="Times New Roman"/>
                <a:cs typeface="Times New Roman"/>
              </a:rPr>
              <a:t>feature vector </a:t>
            </a:r>
            <a:r>
              <a:rPr dirty="0" sz="1800" spc="-35">
                <a:latin typeface="Times New Roman"/>
                <a:cs typeface="Times New Roman"/>
              </a:rPr>
              <a:t>SIFT </a:t>
            </a:r>
            <a:r>
              <a:rPr dirty="0" sz="1800">
                <a:latin typeface="Times New Roman"/>
                <a:cs typeface="Times New Roman"/>
              </a:rPr>
              <a:t>algorithm </a:t>
            </a:r>
            <a:r>
              <a:rPr dirty="0" sz="1800" spc="-3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used.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SIFT </a:t>
            </a:r>
            <a:r>
              <a:rPr dirty="0" sz="1800">
                <a:latin typeface="Times New Roman"/>
                <a:cs typeface="Times New Roman"/>
              </a:rPr>
              <a:t>features </a:t>
            </a:r>
            <a:r>
              <a:rPr dirty="0" sz="1800" spc="5">
                <a:latin typeface="Times New Roman"/>
                <a:cs typeface="Times New Roman"/>
              </a:rPr>
              <a:t>have </a:t>
            </a:r>
            <a:r>
              <a:rPr dirty="0" sz="1800" spc="-10">
                <a:latin typeface="Times New Roman"/>
                <a:cs typeface="Times New Roman"/>
              </a:rPr>
              <a:t>been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edges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which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invariant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scaling,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rotation,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addition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10">
                <a:latin typeface="Times New Roman"/>
                <a:cs typeface="Times New Roman"/>
              </a:rPr>
              <a:t>noise.</a:t>
            </a:r>
            <a:endParaRPr sz="1800">
              <a:latin typeface="Times New Roman"/>
              <a:cs typeface="Times New Roman"/>
            </a:endParaRPr>
          </a:p>
          <a:p>
            <a:pPr algn="just" marL="241300" marR="13970" indent="-229235">
              <a:lnSpc>
                <a:spcPct val="149600"/>
              </a:lnSpc>
              <a:spcBef>
                <a:spcPts val="105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1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Automated </a:t>
            </a:r>
            <a:r>
              <a:rPr dirty="0" sz="1800" spc="-15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5">
                <a:latin typeface="Times New Roman"/>
                <a:cs typeface="Times New Roman"/>
              </a:rPr>
              <a:t>Indian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5">
                <a:latin typeface="Times New Roman"/>
                <a:cs typeface="Times New Roman"/>
              </a:rPr>
              <a:t>Language Recognition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: </a:t>
            </a:r>
            <a:r>
              <a:rPr dirty="0" sz="1800" spc="-5">
                <a:latin typeface="Times New Roman"/>
                <a:cs typeface="Times New Roman"/>
              </a:rPr>
              <a:t>In </a:t>
            </a:r>
            <a:r>
              <a:rPr dirty="0" sz="1800" spc="-10">
                <a:latin typeface="Times New Roman"/>
                <a:cs typeface="Times New Roman"/>
              </a:rPr>
              <a:t>this </a:t>
            </a:r>
            <a:r>
              <a:rPr dirty="0" sz="1800" spc="5">
                <a:latin typeface="Times New Roman"/>
                <a:cs typeface="Times New Roman"/>
              </a:rPr>
              <a:t>paper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method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automatic </a:t>
            </a:r>
            <a:r>
              <a:rPr dirty="0" sz="1800" spc="-15">
                <a:latin typeface="Times New Roman"/>
                <a:cs typeface="Times New Roman"/>
              </a:rPr>
              <a:t>recognition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signs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basis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shape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features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presented.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0650" y="296544"/>
            <a:ext cx="433895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0"/>
              <a:t>LITERATURE</a:t>
            </a:r>
            <a:r>
              <a:rPr dirty="0" sz="3050" spc="85"/>
              <a:t> </a:t>
            </a:r>
            <a:r>
              <a:rPr dirty="0" sz="3050" spc="25"/>
              <a:t>SURVEY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671" y="331724"/>
            <a:ext cx="45065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5"/>
              <a:t>L</a:t>
            </a:r>
            <a:r>
              <a:rPr dirty="0" spc="25"/>
              <a:t>I</a:t>
            </a:r>
            <a:r>
              <a:rPr dirty="0" spc="35"/>
              <a:t>TE</a:t>
            </a:r>
            <a:r>
              <a:rPr dirty="0" spc="20"/>
              <a:t>RA</a:t>
            </a:r>
            <a:r>
              <a:rPr dirty="0" spc="20"/>
              <a:t>T</a:t>
            </a:r>
            <a:r>
              <a:rPr dirty="0" spc="20"/>
              <a:t>URE</a:t>
            </a:r>
            <a:r>
              <a:rPr dirty="0" spc="-254"/>
              <a:t> </a:t>
            </a:r>
            <a:r>
              <a:rPr dirty="0" spc="20"/>
              <a:t>SURV</a:t>
            </a:r>
            <a:r>
              <a:rPr dirty="0" spc="25"/>
              <a:t>E</a:t>
            </a:r>
            <a:r>
              <a:rPr dirty="0" spc="2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062" y="1366583"/>
            <a:ext cx="10359390" cy="345947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241300" marR="5080" indent="-229235">
              <a:lnSpc>
                <a:spcPct val="150600"/>
              </a:lnSpc>
              <a:spcBef>
                <a:spcPts val="15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Hand Gesture </a:t>
            </a:r>
            <a:r>
              <a:rPr dirty="0" sz="1800" spc="-15">
                <a:latin typeface="Times New Roman"/>
                <a:cs typeface="Times New Roman"/>
              </a:rPr>
              <a:t>Recognition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5">
                <a:latin typeface="Times New Roman"/>
                <a:cs typeface="Times New Roman"/>
              </a:rPr>
              <a:t>Language Recognition: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Review </a:t>
            </a:r>
            <a:r>
              <a:rPr dirty="0" sz="1800" spc="-30">
                <a:latin typeface="Times New Roman"/>
                <a:cs typeface="Times New Roman"/>
              </a:rPr>
              <a:t>in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 Authors </a:t>
            </a:r>
            <a:r>
              <a:rPr dirty="0" sz="1800" spc="5">
                <a:latin typeface="Times New Roman"/>
                <a:cs typeface="Times New Roman"/>
              </a:rPr>
              <a:t>presented </a:t>
            </a:r>
            <a:r>
              <a:rPr dirty="0" sz="1800" spc="-5">
                <a:latin typeface="Times New Roman"/>
                <a:cs typeface="Times New Roman"/>
              </a:rPr>
              <a:t>various </a:t>
            </a:r>
            <a:r>
              <a:rPr dirty="0" sz="1800" spc="10">
                <a:latin typeface="Times New Roman"/>
                <a:cs typeface="Times New Roman"/>
              </a:rPr>
              <a:t>method 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sign language recognition proposed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past by </a:t>
            </a:r>
            <a:r>
              <a:rPr dirty="0" sz="1800" spc="5">
                <a:latin typeface="Times New Roman"/>
                <a:cs typeface="Times New Roman"/>
              </a:rPr>
              <a:t>various researchers. </a:t>
            </a:r>
            <a:r>
              <a:rPr dirty="0" sz="1800" spc="-10">
                <a:latin typeface="Times New Roman"/>
                <a:cs typeface="Times New Roman"/>
              </a:rPr>
              <a:t>For </a:t>
            </a:r>
            <a:r>
              <a:rPr dirty="0" sz="1800" spc="10">
                <a:latin typeface="Times New Roman"/>
                <a:cs typeface="Times New Roman"/>
              </a:rPr>
              <a:t>deaf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dumb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people,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15">
                <a:latin typeface="Times New Roman"/>
                <a:cs typeface="Times New Roman"/>
              </a:rPr>
              <a:t>language </a:t>
            </a:r>
            <a:r>
              <a:rPr dirty="0" sz="1800" spc="10">
                <a:latin typeface="Times New Roman"/>
                <a:cs typeface="Times New Roman"/>
              </a:rPr>
              <a:t>is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only </a:t>
            </a:r>
            <a:r>
              <a:rPr dirty="0" sz="1800" spc="-5">
                <a:latin typeface="Times New Roman"/>
                <a:cs typeface="Times New Roman"/>
              </a:rPr>
              <a:t>way of </a:t>
            </a:r>
            <a:r>
              <a:rPr dirty="0" sz="1800" spc="-10">
                <a:latin typeface="Times New Roman"/>
                <a:cs typeface="Times New Roman"/>
              </a:rPr>
              <a:t>communication.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help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 spc="-40">
                <a:latin typeface="Times New Roman"/>
                <a:cs typeface="Times New Roman"/>
              </a:rPr>
              <a:t>sign </a:t>
            </a:r>
            <a:r>
              <a:rPr dirty="0" sz="1800" spc="-10">
                <a:latin typeface="Times New Roman"/>
                <a:cs typeface="Times New Roman"/>
              </a:rPr>
              <a:t>language, </a:t>
            </a:r>
            <a:r>
              <a:rPr dirty="0" sz="1800">
                <a:latin typeface="Times New Roman"/>
                <a:cs typeface="Times New Roman"/>
              </a:rPr>
              <a:t>these </a:t>
            </a:r>
            <a:r>
              <a:rPr dirty="0" sz="1800" spc="-5">
                <a:latin typeface="Times New Roman"/>
                <a:cs typeface="Times New Roman"/>
              </a:rPr>
              <a:t>physical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impaired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people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express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emotions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thoughts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other </a:t>
            </a:r>
            <a:r>
              <a:rPr dirty="0" sz="1800">
                <a:latin typeface="Times New Roman"/>
                <a:cs typeface="Times New Roman"/>
              </a:rPr>
              <a:t>person.</a:t>
            </a:r>
            <a:endParaRPr sz="1800">
              <a:latin typeface="Times New Roman"/>
              <a:cs typeface="Times New Roman"/>
            </a:endParaRPr>
          </a:p>
          <a:p>
            <a:pPr algn="just" marL="241300" marR="6350" indent="-229235">
              <a:lnSpc>
                <a:spcPct val="14950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1800" spc="-20">
                <a:latin typeface="Times New Roman"/>
                <a:cs typeface="Times New Roman"/>
              </a:rPr>
              <a:t>Design </a:t>
            </a:r>
            <a:r>
              <a:rPr dirty="0" sz="1800" spc="5">
                <a:latin typeface="Times New Roman"/>
                <a:cs typeface="Times New Roman"/>
              </a:rPr>
              <a:t>Issue and </a:t>
            </a:r>
            <a:r>
              <a:rPr dirty="0" sz="1800">
                <a:latin typeface="Times New Roman"/>
                <a:cs typeface="Times New Roman"/>
              </a:rPr>
              <a:t>Proposed </a:t>
            </a:r>
            <a:r>
              <a:rPr dirty="0" sz="1800" spc="-10">
                <a:latin typeface="Times New Roman"/>
                <a:cs typeface="Times New Roman"/>
              </a:rPr>
              <a:t>Implementation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Communication Aid </a:t>
            </a:r>
            <a:r>
              <a:rPr dirty="0" sz="1800">
                <a:latin typeface="Times New Roman"/>
                <a:cs typeface="Times New Roman"/>
              </a:rPr>
              <a:t>for Deaf &amp; </a:t>
            </a:r>
            <a:r>
              <a:rPr dirty="0" sz="1800" spc="-20">
                <a:latin typeface="Times New Roman"/>
                <a:cs typeface="Times New Roman"/>
              </a:rPr>
              <a:t>Dumb </a:t>
            </a:r>
            <a:r>
              <a:rPr dirty="0" sz="1800">
                <a:latin typeface="Times New Roman"/>
                <a:cs typeface="Times New Roman"/>
              </a:rPr>
              <a:t>People </a:t>
            </a:r>
            <a:r>
              <a:rPr dirty="0" sz="1800" spc="-30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: In </a:t>
            </a:r>
            <a:r>
              <a:rPr dirty="0" sz="1800" spc="-10">
                <a:latin typeface="Times New Roman"/>
                <a:cs typeface="Times New Roman"/>
              </a:rPr>
              <a:t>this </a:t>
            </a:r>
            <a:r>
              <a:rPr dirty="0" sz="1800" spc="20">
                <a:latin typeface="Times New Roman"/>
                <a:cs typeface="Times New Roman"/>
              </a:rPr>
              <a:t>paper 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author </a:t>
            </a:r>
            <a:r>
              <a:rPr dirty="0" sz="1800">
                <a:latin typeface="Times New Roman"/>
                <a:cs typeface="Times New Roman"/>
              </a:rPr>
              <a:t>proposed a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 spc="10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aid </a:t>
            </a:r>
            <a:r>
              <a:rPr dirty="0" sz="1800" spc="-5">
                <a:latin typeface="Times New Roman"/>
                <a:cs typeface="Times New Roman"/>
              </a:rPr>
              <a:t>communication of </a:t>
            </a:r>
            <a:r>
              <a:rPr dirty="0" sz="1800" spc="10">
                <a:latin typeface="Times New Roman"/>
                <a:cs typeface="Times New Roman"/>
              </a:rPr>
              <a:t>deaf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dumb </a:t>
            </a:r>
            <a:r>
              <a:rPr dirty="0" sz="1800" spc="-5">
                <a:latin typeface="Times New Roman"/>
                <a:cs typeface="Times New Roman"/>
              </a:rPr>
              <a:t>people </a:t>
            </a:r>
            <a:r>
              <a:rPr dirty="0" sz="1800" spc="-10">
                <a:latin typeface="Times New Roman"/>
                <a:cs typeface="Times New Roman"/>
              </a:rPr>
              <a:t>communication </a:t>
            </a:r>
            <a:r>
              <a:rPr dirty="0" sz="1800" spc="10">
                <a:latin typeface="Times New Roman"/>
                <a:cs typeface="Times New Roman"/>
              </a:rPr>
              <a:t>using </a:t>
            </a:r>
            <a:r>
              <a:rPr dirty="0" sz="1800" spc="-5">
                <a:latin typeface="Times New Roman"/>
                <a:cs typeface="Times New Roman"/>
              </a:rPr>
              <a:t>Indian </a:t>
            </a:r>
            <a:r>
              <a:rPr dirty="0" sz="1800" spc="-25">
                <a:latin typeface="Times New Roman"/>
                <a:cs typeface="Times New Roman"/>
              </a:rPr>
              <a:t>sign 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language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(ISL)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normal </a:t>
            </a:r>
            <a:r>
              <a:rPr dirty="0" sz="1800" spc="-5">
                <a:latin typeface="Times New Roman"/>
                <a:cs typeface="Times New Roman"/>
              </a:rPr>
              <a:t>people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where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hand </a:t>
            </a:r>
            <a:r>
              <a:rPr dirty="0" sz="1800" spc="-10">
                <a:latin typeface="Times New Roman"/>
                <a:cs typeface="Times New Roman"/>
              </a:rPr>
              <a:t>gestures </a:t>
            </a:r>
            <a:r>
              <a:rPr dirty="0" sz="1800" spc="-20">
                <a:latin typeface="Times New Roman"/>
                <a:cs typeface="Times New Roman"/>
              </a:rPr>
              <a:t>will </a:t>
            </a:r>
            <a:r>
              <a:rPr dirty="0" sz="1800" spc="-5">
                <a:latin typeface="Times New Roman"/>
                <a:cs typeface="Times New Roman"/>
              </a:rPr>
              <a:t>be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converted </a:t>
            </a:r>
            <a:r>
              <a:rPr dirty="0" sz="1800" spc="-10">
                <a:latin typeface="Times New Roman"/>
                <a:cs typeface="Times New Roman"/>
              </a:rPr>
              <a:t>into </a:t>
            </a:r>
            <a:r>
              <a:rPr dirty="0" sz="1800">
                <a:latin typeface="Times New Roman"/>
                <a:cs typeface="Times New Roman"/>
              </a:rPr>
              <a:t>appropriate </a:t>
            </a:r>
            <a:r>
              <a:rPr dirty="0" sz="1800" spc="-10">
                <a:latin typeface="Times New Roman"/>
                <a:cs typeface="Times New Roman"/>
              </a:rPr>
              <a:t>text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message.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objective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design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algorithm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convert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dynamic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gesture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to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text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real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0679" y="112394"/>
            <a:ext cx="33985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REQUIREMENTS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VIII</a:t>
            </a:r>
            <a:r>
              <a:rPr dirty="0" spc="75"/>
              <a:t> </a:t>
            </a:r>
            <a:r>
              <a:rPr dirty="0"/>
              <a:t>Semester,</a:t>
            </a:r>
            <a:r>
              <a:rPr dirty="0" spc="-65"/>
              <a:t> </a:t>
            </a:r>
            <a:r>
              <a:rPr dirty="0" spc="5"/>
              <a:t>Department</a:t>
            </a:r>
            <a:r>
              <a:rPr dirty="0" spc="-20"/>
              <a:t> </a:t>
            </a:r>
            <a:r>
              <a:rPr dirty="0" spc="10"/>
              <a:t>of</a:t>
            </a:r>
            <a:r>
              <a:rPr dirty="0" spc="-55"/>
              <a:t> </a:t>
            </a:r>
            <a:r>
              <a:rPr dirty="0" spc="5"/>
              <a:t>ISE,</a:t>
            </a:r>
            <a:r>
              <a:rPr dirty="0" spc="-65"/>
              <a:t> </a:t>
            </a:r>
            <a:r>
              <a:rPr dirty="0" spc="5"/>
              <a:t>RNSIT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944" y="1343977"/>
            <a:ext cx="33870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800" spc="-10">
                <a:latin typeface="Times New Roman"/>
                <a:cs typeface="Times New Roman"/>
              </a:rPr>
              <a:t>HARDWARE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462" y="1628076"/>
            <a:ext cx="1546225" cy="15709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Processor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10"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Hard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Disk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Input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device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Output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905" y="1628076"/>
            <a:ext cx="3434079" cy="15709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Processor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above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MHz</a:t>
            </a:r>
            <a:endParaRPr sz="18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512Mb</a:t>
            </a:r>
            <a:endParaRPr sz="18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Standard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Keyboard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Mouse</a:t>
            </a:r>
            <a:endParaRPr sz="18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VGA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High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Resolution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Monitor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44" y="3585273"/>
            <a:ext cx="32918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800" spc="-25">
                <a:latin typeface="Times New Roman"/>
                <a:cs typeface="Times New Roman"/>
              </a:rPr>
              <a:t>SOFTWARE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462" y="3869626"/>
            <a:ext cx="2038350" cy="95059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Operating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10">
                <a:latin typeface="Times New Roman"/>
                <a:cs typeface="Times New Roman"/>
              </a:rPr>
              <a:t>IDE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20">
                <a:latin typeface="Times New Roman"/>
                <a:cs typeface="Times New Roman"/>
              </a:rPr>
              <a:t>Tools/Technologies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7134" y="3869626"/>
            <a:ext cx="5906770" cy="95059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Windows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Jupyter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Notebook</a:t>
            </a:r>
            <a:endParaRPr sz="18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Python,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Computer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Vision,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OpenCv,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Keras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API,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Numpy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library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615" y="313690"/>
            <a:ext cx="33718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SYS</a:t>
            </a:r>
            <a:r>
              <a:rPr dirty="0" spc="40"/>
              <a:t>T</a:t>
            </a:r>
            <a:r>
              <a:rPr dirty="0" spc="35"/>
              <a:t>E</a:t>
            </a:r>
            <a:r>
              <a:rPr dirty="0" spc="25"/>
              <a:t>M</a:t>
            </a:r>
            <a:r>
              <a:rPr dirty="0" spc="-175"/>
              <a:t> </a:t>
            </a:r>
            <a:r>
              <a:rPr dirty="0" spc="20"/>
              <a:t>D</a:t>
            </a:r>
            <a:r>
              <a:rPr dirty="0" spc="30"/>
              <a:t>E</a:t>
            </a:r>
            <a:r>
              <a:rPr dirty="0" spc="15"/>
              <a:t>S</a:t>
            </a:r>
            <a:r>
              <a:rPr dirty="0" spc="35"/>
              <a:t>I</a:t>
            </a:r>
            <a:r>
              <a:rPr dirty="0" spc="-20"/>
              <a:t>G</a:t>
            </a:r>
            <a:r>
              <a:rPr dirty="0" spc="2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997902"/>
            <a:ext cx="11117580" cy="303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1689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1500" spc="-15">
                <a:latin typeface="Times New Roman"/>
                <a:cs typeface="Times New Roman"/>
              </a:rPr>
              <a:t>This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section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provides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the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description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the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dataset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CNN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configuration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that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were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used.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The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flowchart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methodology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shown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35">
                <a:latin typeface="Times New Roman"/>
                <a:cs typeface="Times New Roman"/>
              </a:rPr>
              <a:t>on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Figure</a:t>
            </a:r>
            <a:endParaRPr sz="1500">
              <a:latin typeface="Times New Roman"/>
              <a:cs typeface="Times New Roman"/>
            </a:endParaRPr>
          </a:p>
          <a:p>
            <a:pPr lvl="1" marL="488950" indent="-191135">
              <a:lnSpc>
                <a:spcPts val="1689"/>
              </a:lnSpc>
              <a:buAutoNum type="arabicPeriod"/>
              <a:tabLst>
                <a:tab pos="489584" algn="l"/>
              </a:tabLst>
            </a:pPr>
            <a:r>
              <a:rPr dirty="0" sz="1500" spc="-35">
                <a:latin typeface="Times New Roman"/>
                <a:cs typeface="Times New Roman"/>
              </a:rPr>
              <a:t>The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approach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combination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data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collection,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pre-processing,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configuring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CNN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building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model.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904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500" spc="-15">
                <a:latin typeface="Times New Roman"/>
                <a:cs typeface="Times New Roman"/>
              </a:rPr>
              <a:t>Images needed </a:t>
            </a:r>
            <a:r>
              <a:rPr dirty="0" sz="1500" spc="-25">
                <a:latin typeface="Times New Roman"/>
                <a:cs typeface="Times New Roman"/>
              </a:rPr>
              <a:t>to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train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validate </a:t>
            </a:r>
            <a:r>
              <a:rPr dirty="0" sz="1500" spc="-40">
                <a:latin typeface="Times New Roman"/>
                <a:cs typeface="Times New Roman"/>
              </a:rPr>
              <a:t>the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model </a:t>
            </a:r>
            <a:r>
              <a:rPr dirty="0" sz="1500" spc="15">
                <a:latin typeface="Times New Roman"/>
                <a:cs typeface="Times New Roman"/>
              </a:rPr>
              <a:t>were </a:t>
            </a:r>
            <a:r>
              <a:rPr dirty="0" sz="1500" spc="-5">
                <a:latin typeface="Times New Roman"/>
                <a:cs typeface="Times New Roman"/>
              </a:rPr>
              <a:t>collected </a:t>
            </a:r>
            <a:r>
              <a:rPr dirty="0" sz="1500" spc="-20">
                <a:latin typeface="Times New Roman"/>
                <a:cs typeface="Times New Roman"/>
              </a:rPr>
              <a:t>using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10">
                <a:latin typeface="Times New Roman"/>
                <a:cs typeface="Times New Roman"/>
              </a:rPr>
              <a:t>webcam. The </a:t>
            </a:r>
            <a:r>
              <a:rPr dirty="0" sz="1500" spc="-15">
                <a:latin typeface="Times New Roman"/>
                <a:cs typeface="Times New Roman"/>
              </a:rPr>
              <a:t>gestures </a:t>
            </a:r>
            <a:r>
              <a:rPr dirty="0" sz="1500" spc="15">
                <a:latin typeface="Times New Roman"/>
                <a:cs typeface="Times New Roman"/>
              </a:rPr>
              <a:t>were </a:t>
            </a:r>
            <a:r>
              <a:rPr dirty="0" sz="1500" spc="-15">
                <a:latin typeface="Times New Roman"/>
                <a:cs typeface="Times New Roman"/>
              </a:rPr>
              <a:t>performed </a:t>
            </a:r>
            <a:r>
              <a:rPr dirty="0" sz="1500" spc="-5">
                <a:latin typeface="Times New Roman"/>
                <a:cs typeface="Times New Roman"/>
              </a:rPr>
              <a:t>by </a:t>
            </a:r>
            <a:r>
              <a:rPr dirty="0" sz="1500" spc="-10">
                <a:latin typeface="Times New Roman"/>
                <a:cs typeface="Times New Roman"/>
              </a:rPr>
              <a:t>persons </a:t>
            </a:r>
            <a:r>
              <a:rPr dirty="0" sz="1500" spc="50">
                <a:latin typeface="Times New Roman"/>
                <a:cs typeface="Times New Roman"/>
              </a:rPr>
              <a:t>in </a:t>
            </a:r>
            <a:r>
              <a:rPr dirty="0" sz="1500" spc="10">
                <a:latin typeface="Times New Roman"/>
                <a:cs typeface="Times New Roman"/>
              </a:rPr>
              <a:t>front </a:t>
            </a:r>
            <a:r>
              <a:rPr dirty="0" sz="1500">
                <a:latin typeface="Times New Roman"/>
                <a:cs typeface="Times New Roman"/>
              </a:rPr>
              <a:t>of </a:t>
            </a:r>
            <a:r>
              <a:rPr dirty="0" sz="1500" spc="-20">
                <a:latin typeface="Times New Roman"/>
                <a:cs typeface="Times New Roman"/>
              </a:rPr>
              <a:t>the 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webcam.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Then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minimal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pre-processing </a:t>
            </a:r>
            <a:r>
              <a:rPr dirty="0" sz="1500" spc="10">
                <a:latin typeface="Times New Roman"/>
                <a:cs typeface="Times New Roman"/>
              </a:rPr>
              <a:t>was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applied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over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the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dataset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reduce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computational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complication and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achieve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better 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efficiency.Then </a:t>
            </a:r>
            <a:r>
              <a:rPr dirty="0" sz="1500" spc="-15">
                <a:latin typeface="Times New Roman"/>
                <a:cs typeface="Times New Roman"/>
              </a:rPr>
              <a:t>the images </a:t>
            </a:r>
            <a:r>
              <a:rPr dirty="0" sz="1500" spc="15">
                <a:latin typeface="Times New Roman"/>
                <a:cs typeface="Times New Roman"/>
              </a:rPr>
              <a:t>were </a:t>
            </a:r>
            <a:r>
              <a:rPr dirty="0" sz="1500" spc="-10">
                <a:latin typeface="Times New Roman"/>
                <a:cs typeface="Times New Roman"/>
              </a:rPr>
              <a:t>converted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10">
                <a:latin typeface="Times New Roman"/>
                <a:cs typeface="Times New Roman"/>
              </a:rPr>
              <a:t>grayscale </a:t>
            </a:r>
            <a:r>
              <a:rPr dirty="0" sz="1500" spc="-15">
                <a:latin typeface="Times New Roman"/>
                <a:cs typeface="Times New Roman"/>
              </a:rPr>
              <a:t>image. </a:t>
            </a:r>
            <a:r>
              <a:rPr dirty="0" sz="1500" spc="-10">
                <a:latin typeface="Times New Roman"/>
                <a:cs typeface="Times New Roman"/>
              </a:rPr>
              <a:t>Since grayscale </a:t>
            </a:r>
            <a:r>
              <a:rPr dirty="0" sz="1500" spc="-15">
                <a:latin typeface="Times New Roman"/>
                <a:cs typeface="Times New Roman"/>
              </a:rPr>
              <a:t>images </a:t>
            </a:r>
            <a:r>
              <a:rPr dirty="0" sz="1500" spc="-5">
                <a:latin typeface="Times New Roman"/>
                <a:cs typeface="Times New Roman"/>
              </a:rPr>
              <a:t>contain </a:t>
            </a:r>
            <a:r>
              <a:rPr dirty="0" sz="1500" spc="5">
                <a:latin typeface="Times New Roman"/>
                <a:cs typeface="Times New Roman"/>
              </a:rPr>
              <a:t>only </a:t>
            </a:r>
            <a:r>
              <a:rPr dirty="0" sz="1500" spc="-25">
                <a:latin typeface="Times New Roman"/>
                <a:cs typeface="Times New Roman"/>
              </a:rPr>
              <a:t>one </a:t>
            </a:r>
            <a:r>
              <a:rPr dirty="0" sz="1500" spc="5">
                <a:latin typeface="Times New Roman"/>
                <a:cs typeface="Times New Roman"/>
              </a:rPr>
              <a:t>color </a:t>
            </a:r>
            <a:r>
              <a:rPr dirty="0" sz="1500" spc="-20">
                <a:latin typeface="Times New Roman"/>
                <a:cs typeface="Times New Roman"/>
              </a:rPr>
              <a:t>channel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it </a:t>
            </a:r>
            <a:r>
              <a:rPr dirty="0" sz="1500" spc="-15">
                <a:latin typeface="Times New Roman"/>
                <a:cs typeface="Times New Roman"/>
              </a:rPr>
              <a:t>will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 </a:t>
            </a:r>
            <a:r>
              <a:rPr dirty="0" sz="1500" spc="-5">
                <a:latin typeface="Times New Roman"/>
                <a:cs typeface="Times New Roman"/>
              </a:rPr>
              <a:t>easier </a:t>
            </a:r>
            <a:r>
              <a:rPr dirty="0" sz="1500" spc="-20">
                <a:latin typeface="Times New Roman"/>
                <a:cs typeface="Times New Roman"/>
              </a:rPr>
              <a:t>for 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CNN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to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learn.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algn="just" marL="298450" marR="13335" indent="-285750">
              <a:lnSpc>
                <a:spcPct val="904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500" spc="-30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CNN </a:t>
            </a:r>
            <a:r>
              <a:rPr dirty="0" sz="1500" spc="-15">
                <a:latin typeface="Times New Roman"/>
                <a:cs typeface="Times New Roman"/>
              </a:rPr>
              <a:t>that that </a:t>
            </a:r>
            <a:r>
              <a:rPr dirty="0" sz="1500" spc="-25">
                <a:latin typeface="Times New Roman"/>
                <a:cs typeface="Times New Roman"/>
              </a:rPr>
              <a:t>has </a:t>
            </a:r>
            <a:r>
              <a:rPr dirty="0" sz="1500">
                <a:latin typeface="Times New Roman"/>
                <a:cs typeface="Times New Roman"/>
              </a:rPr>
              <a:t>been </a:t>
            </a:r>
            <a:r>
              <a:rPr dirty="0" sz="1500" spc="5">
                <a:latin typeface="Times New Roman"/>
                <a:cs typeface="Times New Roman"/>
              </a:rPr>
              <a:t>considered </a:t>
            </a:r>
            <a:r>
              <a:rPr dirty="0" sz="1500" spc="15">
                <a:latin typeface="Times New Roman"/>
                <a:cs typeface="Times New Roman"/>
              </a:rPr>
              <a:t>in </a:t>
            </a:r>
            <a:r>
              <a:rPr dirty="0" sz="1500" spc="5">
                <a:latin typeface="Times New Roman"/>
                <a:cs typeface="Times New Roman"/>
              </a:rPr>
              <a:t>research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-10">
                <a:latin typeface="Times New Roman"/>
                <a:cs typeface="Times New Roman"/>
              </a:rPr>
              <a:t>recognize </a:t>
            </a:r>
            <a:r>
              <a:rPr dirty="0" sz="1500" spc="-20">
                <a:latin typeface="Times New Roman"/>
                <a:cs typeface="Times New Roman"/>
              </a:rPr>
              <a:t>hand </a:t>
            </a:r>
            <a:r>
              <a:rPr dirty="0" sz="1500" spc="-15">
                <a:latin typeface="Times New Roman"/>
                <a:cs typeface="Times New Roman"/>
              </a:rPr>
              <a:t>gesture </a:t>
            </a:r>
            <a:r>
              <a:rPr dirty="0" sz="1500" spc="15">
                <a:latin typeface="Times New Roman"/>
                <a:cs typeface="Times New Roman"/>
              </a:rPr>
              <a:t>is </a:t>
            </a:r>
            <a:r>
              <a:rPr dirty="0" sz="1500" spc="-15">
                <a:latin typeface="Times New Roman"/>
                <a:cs typeface="Times New Roman"/>
              </a:rPr>
              <a:t>composed </a:t>
            </a:r>
            <a:r>
              <a:rPr dirty="0" sz="1500" spc="35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two </a:t>
            </a:r>
            <a:r>
              <a:rPr dirty="0" sz="1500">
                <a:latin typeface="Times New Roman"/>
                <a:cs typeface="Times New Roman"/>
              </a:rPr>
              <a:t>convolution </a:t>
            </a:r>
            <a:r>
              <a:rPr dirty="0" sz="1500" spc="-5">
                <a:latin typeface="Times New Roman"/>
                <a:cs typeface="Times New Roman"/>
              </a:rPr>
              <a:t>layers, two </a:t>
            </a:r>
            <a:r>
              <a:rPr dirty="0" sz="1500" spc="-15">
                <a:latin typeface="Times New Roman"/>
                <a:cs typeface="Times New Roman"/>
              </a:rPr>
              <a:t>max </a:t>
            </a:r>
            <a:r>
              <a:rPr dirty="0" sz="1500" spc="-5">
                <a:latin typeface="Times New Roman"/>
                <a:cs typeface="Times New Roman"/>
              </a:rPr>
              <a:t>pooling layers, 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two </a:t>
            </a:r>
            <a:r>
              <a:rPr dirty="0" sz="1500" spc="-15">
                <a:latin typeface="Times New Roman"/>
                <a:cs typeface="Times New Roman"/>
              </a:rPr>
              <a:t>fully </a:t>
            </a:r>
            <a:r>
              <a:rPr dirty="0" sz="1500" spc="-5">
                <a:latin typeface="Times New Roman"/>
                <a:cs typeface="Times New Roman"/>
              </a:rPr>
              <a:t>connected layers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10">
                <a:latin typeface="Times New Roman"/>
                <a:cs typeface="Times New Roman"/>
              </a:rPr>
              <a:t>output </a:t>
            </a:r>
            <a:r>
              <a:rPr dirty="0" sz="1500" spc="-5">
                <a:latin typeface="Times New Roman"/>
                <a:cs typeface="Times New Roman"/>
              </a:rPr>
              <a:t>Sample </a:t>
            </a:r>
            <a:r>
              <a:rPr dirty="0" sz="1500" spc="-15">
                <a:latin typeface="Times New Roman"/>
                <a:cs typeface="Times New Roman"/>
              </a:rPr>
              <a:t>Images </a:t>
            </a:r>
            <a:r>
              <a:rPr dirty="0" sz="1500" spc="10">
                <a:latin typeface="Times New Roman"/>
                <a:cs typeface="Times New Roman"/>
              </a:rPr>
              <a:t>from </a:t>
            </a:r>
            <a:r>
              <a:rPr dirty="0" sz="1500" spc="-10">
                <a:latin typeface="Times New Roman"/>
                <a:cs typeface="Times New Roman"/>
              </a:rPr>
              <a:t>Hand Gesture </a:t>
            </a:r>
            <a:r>
              <a:rPr dirty="0" sz="1500" spc="-5">
                <a:latin typeface="Times New Roman"/>
                <a:cs typeface="Times New Roman"/>
              </a:rPr>
              <a:t>Recognition </a:t>
            </a:r>
            <a:r>
              <a:rPr dirty="0" sz="1500" spc="-10">
                <a:latin typeface="Times New Roman"/>
                <a:cs typeface="Times New Roman"/>
              </a:rPr>
              <a:t>Database </a:t>
            </a:r>
            <a:r>
              <a:rPr dirty="0" sz="1500" spc="-5">
                <a:latin typeface="Times New Roman"/>
                <a:cs typeface="Times New Roman"/>
              </a:rPr>
              <a:t>layer.To </a:t>
            </a:r>
            <a:r>
              <a:rPr dirty="0" sz="1500" spc="-10">
                <a:latin typeface="Times New Roman"/>
                <a:cs typeface="Times New Roman"/>
              </a:rPr>
              <a:t>implement </a:t>
            </a:r>
            <a:r>
              <a:rPr dirty="0" sz="1500" spc="-20">
                <a:latin typeface="Times New Roman"/>
                <a:cs typeface="Times New Roman"/>
              </a:rPr>
              <a:t>the system, </a:t>
            </a:r>
            <a:r>
              <a:rPr dirty="0" sz="1500" spc="15">
                <a:latin typeface="Times New Roman"/>
                <a:cs typeface="Times New Roman"/>
              </a:rPr>
              <a:t>python </a:t>
            </a:r>
            <a:r>
              <a:rPr dirty="0" sz="1500" spc="10">
                <a:latin typeface="Times New Roman"/>
                <a:cs typeface="Times New Roman"/>
              </a:rPr>
              <a:t>was 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used </a:t>
            </a:r>
            <a:r>
              <a:rPr dirty="0" sz="1500" spc="5">
                <a:latin typeface="Times New Roman"/>
                <a:cs typeface="Times New Roman"/>
              </a:rPr>
              <a:t>as </a:t>
            </a:r>
            <a:r>
              <a:rPr dirty="0" sz="1500" spc="-20">
                <a:latin typeface="Times New Roman"/>
                <a:cs typeface="Times New Roman"/>
              </a:rPr>
              <a:t>the </a:t>
            </a:r>
            <a:r>
              <a:rPr dirty="0" sz="1500" spc="5">
                <a:latin typeface="Times New Roman"/>
                <a:cs typeface="Times New Roman"/>
              </a:rPr>
              <a:t>programming </a:t>
            </a:r>
            <a:r>
              <a:rPr dirty="0" sz="1500" spc="-5">
                <a:latin typeface="Times New Roman"/>
                <a:cs typeface="Times New Roman"/>
              </a:rPr>
              <a:t>language </a:t>
            </a:r>
            <a:r>
              <a:rPr dirty="0" sz="1500">
                <a:latin typeface="Times New Roman"/>
                <a:cs typeface="Times New Roman"/>
              </a:rPr>
              <a:t>and a </a:t>
            </a:r>
            <a:r>
              <a:rPr dirty="0" sz="1500" spc="15">
                <a:latin typeface="Times New Roman"/>
                <a:cs typeface="Times New Roman"/>
              </a:rPr>
              <a:t>python </a:t>
            </a:r>
            <a:r>
              <a:rPr dirty="0" sz="1500" spc="-5">
                <a:latin typeface="Times New Roman"/>
                <a:cs typeface="Times New Roman"/>
              </a:rPr>
              <a:t>IDE Spyder </a:t>
            </a:r>
            <a:r>
              <a:rPr dirty="0" sz="1500" spc="10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10">
                <a:latin typeface="Times New Roman"/>
                <a:cs typeface="Times New Roman"/>
              </a:rPr>
              <a:t>write </a:t>
            </a:r>
            <a:r>
              <a:rPr dirty="0" sz="1500">
                <a:latin typeface="Times New Roman"/>
                <a:cs typeface="Times New Roman"/>
              </a:rPr>
              <a:t>and </a:t>
            </a:r>
            <a:r>
              <a:rPr dirty="0" sz="1500" spc="30">
                <a:latin typeface="Times New Roman"/>
                <a:cs typeface="Times New Roman"/>
              </a:rPr>
              <a:t>run </a:t>
            </a:r>
            <a:r>
              <a:rPr dirty="0" sz="1500">
                <a:latin typeface="Times New Roman"/>
                <a:cs typeface="Times New Roman"/>
              </a:rPr>
              <a:t>code. </a:t>
            </a:r>
            <a:r>
              <a:rPr dirty="0" sz="1500" spc="-10">
                <a:latin typeface="Times New Roman"/>
                <a:cs typeface="Times New Roman"/>
              </a:rPr>
              <a:t>The </a:t>
            </a:r>
            <a:r>
              <a:rPr dirty="0" sz="1500" spc="15">
                <a:latin typeface="Times New Roman"/>
                <a:cs typeface="Times New Roman"/>
              </a:rPr>
              <a:t>library </a:t>
            </a:r>
            <a:r>
              <a:rPr dirty="0" sz="1500">
                <a:latin typeface="Times New Roman"/>
                <a:cs typeface="Times New Roman"/>
              </a:rPr>
              <a:t>Keras </a:t>
            </a:r>
            <a:r>
              <a:rPr dirty="0" sz="1500" spc="10">
                <a:latin typeface="Times New Roman"/>
                <a:cs typeface="Times New Roman"/>
              </a:rPr>
              <a:t>was </a:t>
            </a:r>
            <a:r>
              <a:rPr dirty="0" sz="1500" spc="-20">
                <a:latin typeface="Times New Roman"/>
                <a:cs typeface="Times New Roman"/>
              </a:rPr>
              <a:t>used </a:t>
            </a:r>
            <a:r>
              <a:rPr dirty="0" sz="1500" spc="5">
                <a:latin typeface="Times New Roman"/>
                <a:cs typeface="Times New Roman"/>
              </a:rPr>
              <a:t>for </a:t>
            </a:r>
            <a:r>
              <a:rPr dirty="0" sz="1500">
                <a:latin typeface="Times New Roman"/>
                <a:cs typeface="Times New Roman"/>
              </a:rPr>
              <a:t>building </a:t>
            </a:r>
            <a:r>
              <a:rPr dirty="0" sz="1500" spc="-20">
                <a:latin typeface="Times New Roman"/>
                <a:cs typeface="Times New Roman"/>
              </a:rPr>
              <a:t>the 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CNN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classifier.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855" y="4677833"/>
            <a:ext cx="8657934" cy="7249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7575" y="6472554"/>
            <a:ext cx="25196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0" b="1">
                <a:solidFill>
                  <a:srgbClr val="2B5FF3"/>
                </a:solidFill>
                <a:latin typeface="Calibri"/>
                <a:cs typeface="Calibri"/>
              </a:rPr>
              <a:t>VII</a:t>
            </a:r>
            <a:r>
              <a:rPr dirty="0" sz="1200" spc="75" b="1">
                <a:solidFill>
                  <a:srgbClr val="2B5FF3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Semester,</a:t>
            </a:r>
            <a:r>
              <a:rPr dirty="0" sz="1200" spc="-65" b="1">
                <a:solidFill>
                  <a:srgbClr val="2B5FF3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2B5FF3"/>
                </a:solidFill>
                <a:latin typeface="Calibri"/>
                <a:cs typeface="Calibri"/>
              </a:rPr>
              <a:t>Department</a:t>
            </a:r>
            <a:r>
              <a:rPr dirty="0" sz="1200" spc="-20" b="1">
                <a:solidFill>
                  <a:srgbClr val="2B5FF3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2B5FF3"/>
                </a:solidFill>
                <a:latin typeface="Calibri"/>
                <a:cs typeface="Calibri"/>
              </a:rPr>
              <a:t>of</a:t>
            </a:r>
            <a:r>
              <a:rPr dirty="0" sz="1200" spc="-55" b="1">
                <a:solidFill>
                  <a:srgbClr val="2B5FF3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2B5FF3"/>
                </a:solidFill>
                <a:latin typeface="Calibri"/>
                <a:cs typeface="Calibri"/>
              </a:rPr>
              <a:t>ISE,</a:t>
            </a:r>
            <a:r>
              <a:rPr dirty="0" sz="1200" spc="-65" b="1">
                <a:solidFill>
                  <a:srgbClr val="2B5FF3"/>
                </a:solidFill>
                <a:latin typeface="Calibri"/>
                <a:cs typeface="Calibri"/>
              </a:rPr>
              <a:t> </a:t>
            </a:r>
            <a:r>
              <a:rPr dirty="0" sz="1200" spc="5" b="1">
                <a:solidFill>
                  <a:srgbClr val="2B5FF3"/>
                </a:solidFill>
                <a:latin typeface="Calibri"/>
                <a:cs typeface="Calibri"/>
              </a:rPr>
              <a:t>RNSIT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2021</a:t>
            </a:r>
            <a:r>
              <a:rPr dirty="0" spc="-20"/>
              <a:t> </a:t>
            </a:r>
            <a:r>
              <a:rPr dirty="0"/>
              <a:t>- </a:t>
            </a:r>
            <a:r>
              <a:rPr dirty="0" spc="-10"/>
              <a:t>2022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8601" y="647255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b="1">
                <a:solidFill>
                  <a:srgbClr val="2B5FF3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2022-01-12T13:26:58Z</dcterms:created>
  <dcterms:modified xsi:type="dcterms:W3CDTF">2022-01-12T13:26:58Z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2022-01-11T00:00:00Z</vt:filetime>
  </property>
  <property fmtid="{D5CDD505-2E9C-101B-9397-08002B2CF9AE}" pid="3" name="LastSaved">
    <vt:filetime>2022-01-12T00:00:00Z</vt:filetime>
  </property>
</Properties>
</file>