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73" r:id="rId4"/>
    <p:sldId id="259" r:id="rId5"/>
    <p:sldId id="269" r:id="rId6"/>
    <p:sldId id="258" r:id="rId7"/>
    <p:sldId id="260" r:id="rId8"/>
    <p:sldId id="262" r:id="rId9"/>
    <p:sldId id="263" r:id="rId10"/>
    <p:sldId id="270" r:id="rId11"/>
    <p:sldId id="271" r:id="rId12"/>
    <p:sldId id="272" r:id="rId13"/>
    <p:sldId id="264" r:id="rId14"/>
    <p:sldId id="267" r:id="rId15"/>
    <p:sldId id="274" r:id="rId16"/>
    <p:sldId id="265"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33"/>
  </p:normalViewPr>
  <p:slideViewPr>
    <p:cSldViewPr snapToGrid="0">
      <p:cViewPr>
        <p:scale>
          <a:sx n="96" d="100"/>
          <a:sy n="96" d="100"/>
        </p:scale>
        <p:origin x="1160"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9FAACF-7EB3-4063-959C-C0D2E2D83503}" type="doc">
      <dgm:prSet loTypeId="urn:microsoft.com/office/officeart/2005/8/layout/hierarchy3" loCatId="hierarchy" qsTypeId="urn:microsoft.com/office/officeart/2005/8/quickstyle/simple2" qsCatId="simple" csTypeId="urn:microsoft.com/office/officeart/2005/8/colors/accent0_3" csCatId="mainScheme" phldr="1"/>
      <dgm:spPr/>
      <dgm:t>
        <a:bodyPr/>
        <a:lstStyle/>
        <a:p>
          <a:endParaRPr lang="en-US"/>
        </a:p>
      </dgm:t>
    </dgm:pt>
    <dgm:pt modelId="{3DE68933-34AB-624E-9369-F21A4707BB37}">
      <dgm:prSet/>
      <dgm:spPr/>
      <dgm:t>
        <a:bodyPr/>
        <a:lstStyle/>
        <a:p>
          <a:pPr>
            <a:defRPr cap="all"/>
          </a:pPr>
          <a:r>
            <a:rPr lang="en-IN" b="0" i="0" dirty="0"/>
            <a:t>Azure Data Factory is instrumental in orchestrating data workflows, facilitating the efficient movement and transformation of data within the Azure ecosystem. </a:t>
          </a:r>
          <a:endParaRPr lang="en-US" dirty="0"/>
        </a:p>
      </dgm:t>
    </dgm:pt>
    <dgm:pt modelId="{70BC08D5-619C-FE48-968F-C5E10CEC193C}" type="parTrans" cxnId="{804FFBDB-AFFB-724D-AEE8-C07E8AD117B2}">
      <dgm:prSet/>
      <dgm:spPr/>
      <dgm:t>
        <a:bodyPr/>
        <a:lstStyle/>
        <a:p>
          <a:endParaRPr lang="en-US"/>
        </a:p>
      </dgm:t>
    </dgm:pt>
    <dgm:pt modelId="{17F7E686-9562-6F44-A9D6-7716590E0B09}" type="sibTrans" cxnId="{804FFBDB-AFFB-724D-AEE8-C07E8AD117B2}">
      <dgm:prSet/>
      <dgm:spPr/>
      <dgm:t>
        <a:bodyPr/>
        <a:lstStyle/>
        <a:p>
          <a:endParaRPr lang="en-US"/>
        </a:p>
      </dgm:t>
    </dgm:pt>
    <dgm:pt modelId="{0F149013-8F8F-B04D-822C-414D68AD7DFD}" type="pres">
      <dgm:prSet presAssocID="{A29FAACF-7EB3-4063-959C-C0D2E2D83503}" presName="diagram" presStyleCnt="0">
        <dgm:presLayoutVars>
          <dgm:chPref val="1"/>
          <dgm:dir/>
          <dgm:animOne val="branch"/>
          <dgm:animLvl val="lvl"/>
          <dgm:resizeHandles/>
        </dgm:presLayoutVars>
      </dgm:prSet>
      <dgm:spPr/>
    </dgm:pt>
    <dgm:pt modelId="{7C111D03-267A-F64C-8FC5-805C3EE5536D}" type="pres">
      <dgm:prSet presAssocID="{3DE68933-34AB-624E-9369-F21A4707BB37}" presName="root" presStyleCnt="0"/>
      <dgm:spPr/>
    </dgm:pt>
    <dgm:pt modelId="{743A7C55-726A-974E-887E-BD370B7C8D77}" type="pres">
      <dgm:prSet presAssocID="{3DE68933-34AB-624E-9369-F21A4707BB37}" presName="rootComposite" presStyleCnt="0"/>
      <dgm:spPr/>
    </dgm:pt>
    <dgm:pt modelId="{151ECCEB-5AA4-F949-9967-4604797853A0}" type="pres">
      <dgm:prSet presAssocID="{3DE68933-34AB-624E-9369-F21A4707BB37}" presName="rootText" presStyleLbl="node1" presStyleIdx="0" presStyleCnt="1"/>
      <dgm:spPr/>
    </dgm:pt>
    <dgm:pt modelId="{0C3C4912-2C84-AB45-8B11-0AEAC88AFA30}" type="pres">
      <dgm:prSet presAssocID="{3DE68933-34AB-624E-9369-F21A4707BB37}" presName="rootConnector" presStyleLbl="node1" presStyleIdx="0" presStyleCnt="1"/>
      <dgm:spPr/>
    </dgm:pt>
    <dgm:pt modelId="{5946BBBD-28E2-7943-B467-A936421E6595}" type="pres">
      <dgm:prSet presAssocID="{3DE68933-34AB-624E-9369-F21A4707BB37}" presName="childShape" presStyleCnt="0"/>
      <dgm:spPr/>
    </dgm:pt>
  </dgm:ptLst>
  <dgm:cxnLst>
    <dgm:cxn modelId="{1CCE611E-4EB3-B245-929D-683CE836D138}" type="presOf" srcId="{3DE68933-34AB-624E-9369-F21A4707BB37}" destId="{151ECCEB-5AA4-F949-9967-4604797853A0}" srcOrd="0" destOrd="0" presId="urn:microsoft.com/office/officeart/2005/8/layout/hierarchy3"/>
    <dgm:cxn modelId="{26A4995B-6A40-5141-B681-07710FD87521}" type="presOf" srcId="{3DE68933-34AB-624E-9369-F21A4707BB37}" destId="{0C3C4912-2C84-AB45-8B11-0AEAC88AFA30}" srcOrd="1" destOrd="0" presId="urn:microsoft.com/office/officeart/2005/8/layout/hierarchy3"/>
    <dgm:cxn modelId="{A19363B2-6457-FE48-8147-3437EEF0167F}" type="presOf" srcId="{A29FAACF-7EB3-4063-959C-C0D2E2D83503}" destId="{0F149013-8F8F-B04D-822C-414D68AD7DFD}" srcOrd="0" destOrd="0" presId="urn:microsoft.com/office/officeart/2005/8/layout/hierarchy3"/>
    <dgm:cxn modelId="{804FFBDB-AFFB-724D-AEE8-C07E8AD117B2}" srcId="{A29FAACF-7EB3-4063-959C-C0D2E2D83503}" destId="{3DE68933-34AB-624E-9369-F21A4707BB37}" srcOrd="0" destOrd="0" parTransId="{70BC08D5-619C-FE48-968F-C5E10CEC193C}" sibTransId="{17F7E686-9562-6F44-A9D6-7716590E0B09}"/>
    <dgm:cxn modelId="{09264F65-880E-B44B-A6DB-323B55D8104F}" type="presParOf" srcId="{0F149013-8F8F-B04D-822C-414D68AD7DFD}" destId="{7C111D03-267A-F64C-8FC5-805C3EE5536D}" srcOrd="0" destOrd="0" presId="urn:microsoft.com/office/officeart/2005/8/layout/hierarchy3"/>
    <dgm:cxn modelId="{4FF59285-9E2A-EA48-83BA-2910F6B54799}" type="presParOf" srcId="{7C111D03-267A-F64C-8FC5-805C3EE5536D}" destId="{743A7C55-726A-974E-887E-BD370B7C8D77}" srcOrd="0" destOrd="0" presId="urn:microsoft.com/office/officeart/2005/8/layout/hierarchy3"/>
    <dgm:cxn modelId="{78FB1FE1-7B0A-4042-9EF1-14DFFD39DAAA}" type="presParOf" srcId="{743A7C55-726A-974E-887E-BD370B7C8D77}" destId="{151ECCEB-5AA4-F949-9967-4604797853A0}" srcOrd="0" destOrd="0" presId="urn:microsoft.com/office/officeart/2005/8/layout/hierarchy3"/>
    <dgm:cxn modelId="{EC7FCA2D-F89B-614F-ACDF-2FFC07F99F55}" type="presParOf" srcId="{743A7C55-726A-974E-887E-BD370B7C8D77}" destId="{0C3C4912-2C84-AB45-8B11-0AEAC88AFA30}" srcOrd="1" destOrd="0" presId="urn:microsoft.com/office/officeart/2005/8/layout/hierarchy3"/>
    <dgm:cxn modelId="{C65E1212-0F5D-7C4C-9717-3B25B9196E62}" type="presParOf" srcId="{7C111D03-267A-F64C-8FC5-805C3EE5536D}" destId="{5946BBBD-28E2-7943-B467-A936421E6595}"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1ECCEB-5AA4-F949-9967-4604797853A0}">
      <dsp:nvSpPr>
        <dsp:cNvPr id="0" name=""/>
        <dsp:cNvSpPr/>
      </dsp:nvSpPr>
      <dsp:spPr>
        <a:xfrm>
          <a:off x="1881559" y="1245"/>
          <a:ext cx="6142880" cy="3071440"/>
        </a:xfrm>
        <a:prstGeom prst="roundRect">
          <a:avLst>
            <a:gd name="adj" fmla="val 10000"/>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defRPr cap="all"/>
          </a:pPr>
          <a:r>
            <a:rPr lang="en-IN" sz="3200" b="0" i="0" kern="1200" dirty="0"/>
            <a:t>Azure Data Factory is instrumental in orchestrating data workflows, facilitating the efficient movement and transformation of data within the Azure ecosystem. </a:t>
          </a:r>
          <a:endParaRPr lang="en-US" sz="3200" kern="1200" dirty="0"/>
        </a:p>
      </dsp:txBody>
      <dsp:txXfrm>
        <a:off x="1971518" y="91204"/>
        <a:ext cx="5962962" cy="289152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12/11/23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0007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1219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4805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95671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6776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7275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2078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324582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7095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6003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12/11/23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20327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9991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12/11/23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3456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12/11/23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6117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12/11/23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8020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5471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12/11/23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4362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12/11/23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3633646"/>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4B35-1617-10E2-6D8E-EF00B14FB407}"/>
              </a:ext>
            </a:extLst>
          </p:cNvPr>
          <p:cNvSpPr>
            <a:spLocks noGrp="1"/>
          </p:cNvSpPr>
          <p:nvPr>
            <p:ph type="ctrTitle"/>
          </p:nvPr>
        </p:nvSpPr>
        <p:spPr>
          <a:xfrm>
            <a:off x="1876424" y="2057399"/>
            <a:ext cx="8791575" cy="1452563"/>
          </a:xfrm>
        </p:spPr>
        <p:txBody>
          <a:bodyPr/>
          <a:lstStyle/>
          <a:p>
            <a:r>
              <a:rPr lang="en-US" dirty="0"/>
              <a:t>E-Commerce analytics using azure services</a:t>
            </a:r>
          </a:p>
        </p:txBody>
      </p:sp>
      <p:sp>
        <p:nvSpPr>
          <p:cNvPr id="3" name="Subtitle 2">
            <a:extLst>
              <a:ext uri="{FF2B5EF4-FFF2-40B4-BE49-F238E27FC236}">
                <a16:creationId xmlns:a16="http://schemas.microsoft.com/office/drawing/2014/main" id="{9C85311D-C897-48EF-063B-55A5975534CE}"/>
              </a:ext>
            </a:extLst>
          </p:cNvPr>
          <p:cNvSpPr>
            <a:spLocks noGrp="1"/>
          </p:cNvSpPr>
          <p:nvPr>
            <p:ph type="subTitle" idx="1"/>
          </p:nvPr>
        </p:nvSpPr>
        <p:spPr/>
        <p:txBody>
          <a:bodyPr/>
          <a:lstStyle/>
          <a:p>
            <a:r>
              <a:rPr lang="en-US" dirty="0"/>
              <a:t>Integration blob storage, azure data factory, azure </a:t>
            </a:r>
            <a:r>
              <a:rPr lang="en-US" dirty="0" err="1"/>
              <a:t>sql</a:t>
            </a:r>
            <a:r>
              <a:rPr lang="en-US" dirty="0"/>
              <a:t> studio</a:t>
            </a:r>
          </a:p>
          <a:p>
            <a:endParaRPr lang="en-US" dirty="0"/>
          </a:p>
          <a:p>
            <a:endParaRPr lang="en-US" dirty="0"/>
          </a:p>
        </p:txBody>
      </p:sp>
      <p:sp>
        <p:nvSpPr>
          <p:cNvPr id="4" name="TextBox 3">
            <a:extLst>
              <a:ext uri="{FF2B5EF4-FFF2-40B4-BE49-F238E27FC236}">
                <a16:creationId xmlns:a16="http://schemas.microsoft.com/office/drawing/2014/main" id="{3802FEB5-448F-CFC8-46C3-77966FFFA18E}"/>
              </a:ext>
            </a:extLst>
          </p:cNvPr>
          <p:cNvSpPr txBox="1"/>
          <p:nvPr/>
        </p:nvSpPr>
        <p:spPr>
          <a:xfrm>
            <a:off x="8998085" y="4552545"/>
            <a:ext cx="3193915" cy="1477328"/>
          </a:xfrm>
          <a:prstGeom prst="rect">
            <a:avLst/>
          </a:prstGeom>
          <a:noFill/>
        </p:spPr>
        <p:txBody>
          <a:bodyPr wrap="square" rtlCol="0">
            <a:spAutoFit/>
          </a:bodyPr>
          <a:lstStyle/>
          <a:p>
            <a:r>
              <a:rPr lang="en-US" dirty="0"/>
              <a:t>Team 9:</a:t>
            </a:r>
          </a:p>
          <a:p>
            <a:r>
              <a:rPr lang="en-US" dirty="0"/>
              <a:t>M K </a:t>
            </a:r>
            <a:r>
              <a:rPr lang="en-US" dirty="0" err="1"/>
              <a:t>Sowmeya</a:t>
            </a:r>
            <a:endParaRPr lang="en-US" dirty="0"/>
          </a:p>
          <a:p>
            <a:r>
              <a:rPr lang="en-US" dirty="0"/>
              <a:t>Dev </a:t>
            </a:r>
            <a:r>
              <a:rPr lang="en-US" dirty="0" err="1"/>
              <a:t>Jindani</a:t>
            </a:r>
            <a:br>
              <a:rPr lang="en-US" dirty="0"/>
            </a:br>
            <a:r>
              <a:rPr lang="en-US" dirty="0" err="1"/>
              <a:t>Raaj</a:t>
            </a:r>
            <a:r>
              <a:rPr lang="en-US" dirty="0"/>
              <a:t> </a:t>
            </a:r>
            <a:r>
              <a:rPr lang="en-US" dirty="0" err="1"/>
              <a:t>Mutreja</a:t>
            </a:r>
            <a:endParaRPr lang="en-US" dirty="0"/>
          </a:p>
          <a:p>
            <a:r>
              <a:rPr lang="en-US" dirty="0"/>
              <a:t>Sourabh</a:t>
            </a:r>
          </a:p>
        </p:txBody>
      </p:sp>
      <p:sp>
        <p:nvSpPr>
          <p:cNvPr id="5" name="TextBox 4">
            <a:extLst>
              <a:ext uri="{FF2B5EF4-FFF2-40B4-BE49-F238E27FC236}">
                <a16:creationId xmlns:a16="http://schemas.microsoft.com/office/drawing/2014/main" id="{B282E9B3-932F-E73B-14B9-8C168C716B9A}"/>
              </a:ext>
            </a:extLst>
          </p:cNvPr>
          <p:cNvSpPr txBox="1"/>
          <p:nvPr/>
        </p:nvSpPr>
        <p:spPr>
          <a:xfrm>
            <a:off x="1876424" y="986372"/>
            <a:ext cx="4834890" cy="830997"/>
          </a:xfrm>
          <a:prstGeom prst="rect">
            <a:avLst/>
          </a:prstGeom>
          <a:noFill/>
        </p:spPr>
        <p:txBody>
          <a:bodyPr wrap="square" rtlCol="0">
            <a:spAutoFit/>
          </a:bodyPr>
          <a:lstStyle/>
          <a:p>
            <a:r>
              <a:rPr lang="en-US" sz="2400" dirty="0"/>
              <a:t>IST 615 – CLOUD MANAGEMENT </a:t>
            </a:r>
          </a:p>
          <a:p>
            <a:r>
              <a:rPr lang="en-US" sz="2400" dirty="0"/>
              <a:t>FINAL PROJECT PRESENTATION</a:t>
            </a:r>
          </a:p>
        </p:txBody>
      </p:sp>
    </p:spTree>
    <p:extLst>
      <p:ext uri="{BB962C8B-B14F-4D97-AF65-F5344CB8AC3E}">
        <p14:creationId xmlns:p14="http://schemas.microsoft.com/office/powerpoint/2010/main" val="3100595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92C-4170-16FF-EBDA-FFC009824B22}"/>
              </a:ext>
            </a:extLst>
          </p:cNvPr>
          <p:cNvSpPr>
            <a:spLocks noGrp="1"/>
          </p:cNvSpPr>
          <p:nvPr>
            <p:ph type="title"/>
          </p:nvPr>
        </p:nvSpPr>
        <p:spPr>
          <a:xfrm>
            <a:off x="1584326" y="632805"/>
            <a:ext cx="9905998" cy="1478570"/>
          </a:xfrm>
        </p:spPr>
        <p:txBody>
          <a:bodyPr/>
          <a:lstStyle/>
          <a:p>
            <a:r>
              <a:rPr lang="en-US" dirty="0"/>
              <a:t>Azure data factory to azure </a:t>
            </a:r>
            <a:r>
              <a:rPr lang="en-US" dirty="0" err="1"/>
              <a:t>sql</a:t>
            </a:r>
            <a:r>
              <a:rPr lang="en-US" dirty="0"/>
              <a:t> studio</a:t>
            </a:r>
          </a:p>
        </p:txBody>
      </p:sp>
      <p:pic>
        <p:nvPicPr>
          <p:cNvPr id="4" name="Content Placeholder 3" descr="A screenshot of a computer&#10;&#10;Description automatically generated">
            <a:extLst>
              <a:ext uri="{FF2B5EF4-FFF2-40B4-BE49-F238E27FC236}">
                <a16:creationId xmlns:a16="http://schemas.microsoft.com/office/drawing/2014/main" id="{989B212E-7684-88F3-3A50-6811B9C41247}"/>
              </a:ext>
            </a:extLst>
          </p:cNvPr>
          <p:cNvPicPr>
            <a:picLocks noGrp="1" noChangeAspect="1"/>
          </p:cNvPicPr>
          <p:nvPr>
            <p:ph idx="1"/>
          </p:nvPr>
        </p:nvPicPr>
        <p:blipFill>
          <a:blip r:embed="rId2"/>
          <a:stretch>
            <a:fillRect/>
          </a:stretch>
        </p:blipFill>
        <p:spPr>
          <a:xfrm>
            <a:off x="1408733" y="1852288"/>
            <a:ext cx="9371358" cy="4648524"/>
          </a:xfrm>
          <a:prstGeom prst="rect">
            <a:avLst/>
          </a:prstGeom>
        </p:spPr>
      </p:pic>
    </p:spTree>
    <p:extLst>
      <p:ext uri="{BB962C8B-B14F-4D97-AF65-F5344CB8AC3E}">
        <p14:creationId xmlns:p14="http://schemas.microsoft.com/office/powerpoint/2010/main" val="200386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19AFBE53-1417-406B-8083-DBE0DA72F29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1" name="Group 20">
            <a:extLst>
              <a:ext uri="{FF2B5EF4-FFF2-40B4-BE49-F238E27FC236}">
                <a16:creationId xmlns:a16="http://schemas.microsoft.com/office/drawing/2014/main" id="{FB9EE4F0-B261-4AB0-BEE3-AA9DD198F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2" name="Rectangle 5">
              <a:extLst>
                <a:ext uri="{FF2B5EF4-FFF2-40B4-BE49-F238E27FC236}">
                  <a16:creationId xmlns:a16="http://schemas.microsoft.com/office/drawing/2014/main" id="{2E326B6E-9130-4E5B-8C29-0412BDFD52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3" name="Freeform 6">
              <a:extLst>
                <a:ext uri="{FF2B5EF4-FFF2-40B4-BE49-F238E27FC236}">
                  <a16:creationId xmlns:a16="http://schemas.microsoft.com/office/drawing/2014/main" id="{D15BBE67-0A7A-4318-94C9-9EDC68E9E4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7">
              <a:extLst>
                <a:ext uri="{FF2B5EF4-FFF2-40B4-BE49-F238E27FC236}">
                  <a16:creationId xmlns:a16="http://schemas.microsoft.com/office/drawing/2014/main" id="{6C189044-A310-4008-ABE3-A833238AA1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Rectangle 8">
              <a:extLst>
                <a:ext uri="{FF2B5EF4-FFF2-40B4-BE49-F238E27FC236}">
                  <a16:creationId xmlns:a16="http://schemas.microsoft.com/office/drawing/2014/main" id="{714E393D-E3AB-4084-8580-2EC4D75B0BC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6" name="Freeform 9">
              <a:extLst>
                <a:ext uri="{FF2B5EF4-FFF2-40B4-BE49-F238E27FC236}">
                  <a16:creationId xmlns:a16="http://schemas.microsoft.com/office/drawing/2014/main" id="{5407A34B-6BDC-4CC4-9D15-2E71F3DB40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0">
              <a:extLst>
                <a:ext uri="{FF2B5EF4-FFF2-40B4-BE49-F238E27FC236}">
                  <a16:creationId xmlns:a16="http://schemas.microsoft.com/office/drawing/2014/main" id="{5E952981-3D27-403A-9B35-14226166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1">
              <a:extLst>
                <a:ext uri="{FF2B5EF4-FFF2-40B4-BE49-F238E27FC236}">
                  <a16:creationId xmlns:a16="http://schemas.microsoft.com/office/drawing/2014/main" id="{339D7F6E-841D-4697-A877-0F25113BA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2">
              <a:extLst>
                <a:ext uri="{FF2B5EF4-FFF2-40B4-BE49-F238E27FC236}">
                  <a16:creationId xmlns:a16="http://schemas.microsoft.com/office/drawing/2014/main" id="{226F9E1B-2970-4504-8E6C-1A42D05FC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13">
              <a:extLst>
                <a:ext uri="{FF2B5EF4-FFF2-40B4-BE49-F238E27FC236}">
                  <a16:creationId xmlns:a16="http://schemas.microsoft.com/office/drawing/2014/main" id="{6F11A9CB-BE43-4423-987B-B43046D14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14">
              <a:extLst>
                <a:ext uri="{FF2B5EF4-FFF2-40B4-BE49-F238E27FC236}">
                  <a16:creationId xmlns:a16="http://schemas.microsoft.com/office/drawing/2014/main" id="{F21925AB-CEC6-4210-929C-5BAB1C957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15">
              <a:extLst>
                <a:ext uri="{FF2B5EF4-FFF2-40B4-BE49-F238E27FC236}">
                  <a16:creationId xmlns:a16="http://schemas.microsoft.com/office/drawing/2014/main" id="{9B4BB7F4-36A3-49C5-A85E-660BF09014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16">
              <a:extLst>
                <a:ext uri="{FF2B5EF4-FFF2-40B4-BE49-F238E27FC236}">
                  <a16:creationId xmlns:a16="http://schemas.microsoft.com/office/drawing/2014/main" id="{89A82E2C-666C-4E88-B3A9-C95B5AE94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17">
              <a:extLst>
                <a:ext uri="{FF2B5EF4-FFF2-40B4-BE49-F238E27FC236}">
                  <a16:creationId xmlns:a16="http://schemas.microsoft.com/office/drawing/2014/main" id="{1363187E-6516-4018-A78B-CE0F7F232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18">
              <a:extLst>
                <a:ext uri="{FF2B5EF4-FFF2-40B4-BE49-F238E27FC236}">
                  <a16:creationId xmlns:a16="http://schemas.microsoft.com/office/drawing/2014/main" id="{3FF62829-5C7E-4110-A186-F4E8655E29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19">
              <a:extLst>
                <a:ext uri="{FF2B5EF4-FFF2-40B4-BE49-F238E27FC236}">
                  <a16:creationId xmlns:a16="http://schemas.microsoft.com/office/drawing/2014/main" id="{87E9C9B7-0C7F-44A7-B610-5B095C4425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0">
              <a:extLst>
                <a:ext uri="{FF2B5EF4-FFF2-40B4-BE49-F238E27FC236}">
                  <a16:creationId xmlns:a16="http://schemas.microsoft.com/office/drawing/2014/main" id="{3037E5EC-D21D-4C3F-B081-B46C3B47CF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1">
              <a:extLst>
                <a:ext uri="{FF2B5EF4-FFF2-40B4-BE49-F238E27FC236}">
                  <a16:creationId xmlns:a16="http://schemas.microsoft.com/office/drawing/2014/main" id="{EAE8AAB2-DE35-4AED-8C9C-0718A33A84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2">
              <a:extLst>
                <a:ext uri="{FF2B5EF4-FFF2-40B4-BE49-F238E27FC236}">
                  <a16:creationId xmlns:a16="http://schemas.microsoft.com/office/drawing/2014/main" id="{062ACCDA-6A76-4812-BA3A-F3C6E1443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23">
              <a:extLst>
                <a:ext uri="{FF2B5EF4-FFF2-40B4-BE49-F238E27FC236}">
                  <a16:creationId xmlns:a16="http://schemas.microsoft.com/office/drawing/2014/main" id="{38825C85-74E0-4664-95AC-682625B991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24">
              <a:extLst>
                <a:ext uri="{FF2B5EF4-FFF2-40B4-BE49-F238E27FC236}">
                  <a16:creationId xmlns:a16="http://schemas.microsoft.com/office/drawing/2014/main" id="{D87E8B0A-2B1D-48E5-8107-F2855CFFD2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25">
              <a:extLst>
                <a:ext uri="{FF2B5EF4-FFF2-40B4-BE49-F238E27FC236}">
                  <a16:creationId xmlns:a16="http://schemas.microsoft.com/office/drawing/2014/main" id="{E46FC211-5F4B-478B-8761-A65D21166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26">
              <a:extLst>
                <a:ext uri="{FF2B5EF4-FFF2-40B4-BE49-F238E27FC236}">
                  <a16:creationId xmlns:a16="http://schemas.microsoft.com/office/drawing/2014/main" id="{43C493A4-4703-4917-A281-F15E323F14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27">
              <a:extLst>
                <a:ext uri="{FF2B5EF4-FFF2-40B4-BE49-F238E27FC236}">
                  <a16:creationId xmlns:a16="http://schemas.microsoft.com/office/drawing/2014/main" id="{4B369EDA-1458-423B-839F-4FB0EE920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28">
              <a:extLst>
                <a:ext uri="{FF2B5EF4-FFF2-40B4-BE49-F238E27FC236}">
                  <a16:creationId xmlns:a16="http://schemas.microsoft.com/office/drawing/2014/main" id="{DB5E8117-FFBB-49D5-87C6-24D8E06CE3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29">
              <a:extLst>
                <a:ext uri="{FF2B5EF4-FFF2-40B4-BE49-F238E27FC236}">
                  <a16:creationId xmlns:a16="http://schemas.microsoft.com/office/drawing/2014/main" id="{04D5DC4A-7C40-4236-B475-FA6AA43694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0">
              <a:extLst>
                <a:ext uri="{FF2B5EF4-FFF2-40B4-BE49-F238E27FC236}">
                  <a16:creationId xmlns:a16="http://schemas.microsoft.com/office/drawing/2014/main" id="{76858373-C51B-4201-80F4-803316704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1">
              <a:extLst>
                <a:ext uri="{FF2B5EF4-FFF2-40B4-BE49-F238E27FC236}">
                  <a16:creationId xmlns:a16="http://schemas.microsoft.com/office/drawing/2014/main" id="{D159A53F-DA7E-4CD5-AA84-55B3AC5EE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2">
              <a:extLst>
                <a:ext uri="{FF2B5EF4-FFF2-40B4-BE49-F238E27FC236}">
                  <a16:creationId xmlns:a16="http://schemas.microsoft.com/office/drawing/2014/main" id="{E4B70A8B-09AC-45AA-952C-242D7E1474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Rectangle 33">
              <a:extLst>
                <a:ext uri="{FF2B5EF4-FFF2-40B4-BE49-F238E27FC236}">
                  <a16:creationId xmlns:a16="http://schemas.microsoft.com/office/drawing/2014/main" id="{63C8CAD6-F5BE-4961-AC48-2A34FA4E778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1" name="Freeform 34">
              <a:extLst>
                <a:ext uri="{FF2B5EF4-FFF2-40B4-BE49-F238E27FC236}">
                  <a16:creationId xmlns:a16="http://schemas.microsoft.com/office/drawing/2014/main" id="{AEBA7DBD-C171-47A7-9249-562A06AC2B6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 name="Freeform 35">
              <a:extLst>
                <a:ext uri="{FF2B5EF4-FFF2-40B4-BE49-F238E27FC236}">
                  <a16:creationId xmlns:a16="http://schemas.microsoft.com/office/drawing/2014/main" id="{80F934E3-6775-4A9E-8666-7D050E428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36">
              <a:extLst>
                <a:ext uri="{FF2B5EF4-FFF2-40B4-BE49-F238E27FC236}">
                  <a16:creationId xmlns:a16="http://schemas.microsoft.com/office/drawing/2014/main" id="{F7E8F3A1-E3AE-4A22-82FE-71C4C163AF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37">
              <a:extLst>
                <a:ext uri="{FF2B5EF4-FFF2-40B4-BE49-F238E27FC236}">
                  <a16:creationId xmlns:a16="http://schemas.microsoft.com/office/drawing/2014/main" id="{27DFF928-27F3-44A1-9468-219DD390BE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38">
              <a:extLst>
                <a:ext uri="{FF2B5EF4-FFF2-40B4-BE49-F238E27FC236}">
                  <a16:creationId xmlns:a16="http://schemas.microsoft.com/office/drawing/2014/main" id="{47C61A3E-9A0A-4547-9B8A-DD8CD6D47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Freeform 39">
              <a:extLst>
                <a:ext uri="{FF2B5EF4-FFF2-40B4-BE49-F238E27FC236}">
                  <a16:creationId xmlns:a16="http://schemas.microsoft.com/office/drawing/2014/main" id="{FC684095-4805-413B-A9EB-63A2417B5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 name="Freeform 40">
              <a:extLst>
                <a:ext uri="{FF2B5EF4-FFF2-40B4-BE49-F238E27FC236}">
                  <a16:creationId xmlns:a16="http://schemas.microsoft.com/office/drawing/2014/main" id="{AF830B5E-DCF9-4CBD-8746-C5219013D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 name="Freeform 41">
              <a:extLst>
                <a:ext uri="{FF2B5EF4-FFF2-40B4-BE49-F238E27FC236}">
                  <a16:creationId xmlns:a16="http://schemas.microsoft.com/office/drawing/2014/main" id="{FE6882C0-1C73-4E53-A884-3202385D7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42">
              <a:extLst>
                <a:ext uri="{FF2B5EF4-FFF2-40B4-BE49-F238E27FC236}">
                  <a16:creationId xmlns:a16="http://schemas.microsoft.com/office/drawing/2014/main" id="{9611015E-699B-4BA5-A162-8BABC91454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43">
              <a:extLst>
                <a:ext uri="{FF2B5EF4-FFF2-40B4-BE49-F238E27FC236}">
                  <a16:creationId xmlns:a16="http://schemas.microsoft.com/office/drawing/2014/main" id="{8C6A611F-CBE4-46B7-96F6-803B2D2607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44">
              <a:extLst>
                <a:ext uri="{FF2B5EF4-FFF2-40B4-BE49-F238E27FC236}">
                  <a16:creationId xmlns:a16="http://schemas.microsoft.com/office/drawing/2014/main" id="{FDCF0D71-6D32-4B72-B7E1-678BA980A8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Rectangle 45">
              <a:extLst>
                <a:ext uri="{FF2B5EF4-FFF2-40B4-BE49-F238E27FC236}">
                  <a16:creationId xmlns:a16="http://schemas.microsoft.com/office/drawing/2014/main" id="{FE6E605A-8ECF-47E5-ABDD-B4874FF18F1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63" name="Freeform 46">
              <a:extLst>
                <a:ext uri="{FF2B5EF4-FFF2-40B4-BE49-F238E27FC236}">
                  <a16:creationId xmlns:a16="http://schemas.microsoft.com/office/drawing/2014/main" id="{1329BFCB-3C83-438B-8C18-20576CA6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47">
              <a:extLst>
                <a:ext uri="{FF2B5EF4-FFF2-40B4-BE49-F238E27FC236}">
                  <a16:creationId xmlns:a16="http://schemas.microsoft.com/office/drawing/2014/main" id="{9E013566-6E0D-4B88-9731-0BBACA1408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48">
              <a:extLst>
                <a:ext uri="{FF2B5EF4-FFF2-40B4-BE49-F238E27FC236}">
                  <a16:creationId xmlns:a16="http://schemas.microsoft.com/office/drawing/2014/main" id="{1668707D-D4E8-40EC-94C2-F83C6E2226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49">
              <a:extLst>
                <a:ext uri="{FF2B5EF4-FFF2-40B4-BE49-F238E27FC236}">
                  <a16:creationId xmlns:a16="http://schemas.microsoft.com/office/drawing/2014/main" id="{0CE0CBC9-140F-475C-93C6-446BDBB76C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50">
              <a:extLst>
                <a:ext uri="{FF2B5EF4-FFF2-40B4-BE49-F238E27FC236}">
                  <a16:creationId xmlns:a16="http://schemas.microsoft.com/office/drawing/2014/main" id="{0ED9FFD9-3111-4C21-8013-063D0A89F3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51">
              <a:extLst>
                <a:ext uri="{FF2B5EF4-FFF2-40B4-BE49-F238E27FC236}">
                  <a16:creationId xmlns:a16="http://schemas.microsoft.com/office/drawing/2014/main" id="{C75E760C-E1DB-475D-905D-FC3F430FE3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52">
              <a:extLst>
                <a:ext uri="{FF2B5EF4-FFF2-40B4-BE49-F238E27FC236}">
                  <a16:creationId xmlns:a16="http://schemas.microsoft.com/office/drawing/2014/main" id="{1F4DF02E-1FC7-48AB-8CDA-940C8A500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53">
              <a:extLst>
                <a:ext uri="{FF2B5EF4-FFF2-40B4-BE49-F238E27FC236}">
                  <a16:creationId xmlns:a16="http://schemas.microsoft.com/office/drawing/2014/main" id="{193ABE5A-1C12-4B38-8078-51A0BAB3C0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54">
              <a:extLst>
                <a:ext uri="{FF2B5EF4-FFF2-40B4-BE49-F238E27FC236}">
                  <a16:creationId xmlns:a16="http://schemas.microsoft.com/office/drawing/2014/main" id="{3A57AD1C-4CC5-4E62-A352-D3B142B9DF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55">
              <a:extLst>
                <a:ext uri="{FF2B5EF4-FFF2-40B4-BE49-F238E27FC236}">
                  <a16:creationId xmlns:a16="http://schemas.microsoft.com/office/drawing/2014/main" id="{646D40AD-4384-42ED-B1A0-A47C165C6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Freeform 56">
              <a:extLst>
                <a:ext uri="{FF2B5EF4-FFF2-40B4-BE49-F238E27FC236}">
                  <a16:creationId xmlns:a16="http://schemas.microsoft.com/office/drawing/2014/main" id="{0786C2FA-21FD-4F48-9E96-C5D8E6159E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4" name="Freeform 57">
              <a:extLst>
                <a:ext uri="{FF2B5EF4-FFF2-40B4-BE49-F238E27FC236}">
                  <a16:creationId xmlns:a16="http://schemas.microsoft.com/office/drawing/2014/main" id="{AFE6F50A-21B5-4B98-9C3B-B89FFC6FB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58">
              <a:extLst>
                <a:ext uri="{FF2B5EF4-FFF2-40B4-BE49-F238E27FC236}">
                  <a16:creationId xmlns:a16="http://schemas.microsoft.com/office/drawing/2014/main" id="{2454210A-9717-44AF-9D76-0426534C35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45E3B59-16CD-956E-DBBA-88AB6BCBDFAB}"/>
              </a:ext>
            </a:extLst>
          </p:cNvPr>
          <p:cNvSpPr>
            <a:spLocks noGrp="1"/>
          </p:cNvSpPr>
          <p:nvPr>
            <p:ph type="title"/>
          </p:nvPr>
        </p:nvSpPr>
        <p:spPr>
          <a:xfrm>
            <a:off x="8421443" y="2708276"/>
            <a:ext cx="3489569" cy="1118171"/>
          </a:xfrm>
        </p:spPr>
        <p:txBody>
          <a:bodyPr vert="horz" lIns="91440" tIns="45720" rIns="91440" bIns="45720" rtlCol="0" anchor="b">
            <a:normAutofit/>
          </a:bodyPr>
          <a:lstStyle/>
          <a:p>
            <a:r>
              <a:rPr lang="en-US" sz="4400" dirty="0"/>
              <a:t>SQL QUERIES</a:t>
            </a:r>
          </a:p>
        </p:txBody>
      </p:sp>
      <p:sp>
        <p:nvSpPr>
          <p:cNvPr id="77" name="Round Diagonal Corner Rectangle 6">
            <a:extLst>
              <a:ext uri="{FF2B5EF4-FFF2-40B4-BE49-F238E27FC236}">
                <a16:creationId xmlns:a16="http://schemas.microsoft.com/office/drawing/2014/main" id="{BE7A9F7E-BE19-424B-8184-999789F57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screenshot of a computer&#10;&#10;Description automatically generated">
            <a:extLst>
              <a:ext uri="{FF2B5EF4-FFF2-40B4-BE49-F238E27FC236}">
                <a16:creationId xmlns:a16="http://schemas.microsoft.com/office/drawing/2014/main" id="{CE4421D7-F11D-3EC9-C4FB-586790903FE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59509" b="2"/>
          <a:stretch/>
        </p:blipFill>
        <p:spPr>
          <a:xfrm>
            <a:off x="798949" y="854075"/>
            <a:ext cx="3458094" cy="5331250"/>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6731C3CE-348D-4A6B-B56E-C86111104C80}"/>
              </a:ext>
            </a:extLst>
          </p:cNvPr>
          <p:cNvPicPr>
            <a:picLocks noChangeAspect="1"/>
          </p:cNvPicPr>
          <p:nvPr/>
        </p:nvPicPr>
        <p:blipFill rotWithShape="1">
          <a:blip r:embed="rId5">
            <a:extLst>
              <a:ext uri="{28A0092B-C50C-407E-A947-70E740481C1C}">
                <a14:useLocalDpi xmlns:a14="http://schemas.microsoft.com/office/drawing/2010/main" val="0"/>
              </a:ext>
            </a:extLst>
          </a:blip>
          <a:srcRect r="-1" b="17035"/>
          <a:stretch/>
        </p:blipFill>
        <p:spPr>
          <a:xfrm>
            <a:off x="4257043" y="815549"/>
            <a:ext cx="4032554" cy="5226901"/>
          </a:xfrm>
          <a:prstGeom prst="rect">
            <a:avLst/>
          </a:prstGeom>
        </p:spPr>
      </p:pic>
    </p:spTree>
    <p:extLst>
      <p:ext uri="{BB962C8B-B14F-4D97-AF65-F5344CB8AC3E}">
        <p14:creationId xmlns:p14="http://schemas.microsoft.com/office/powerpoint/2010/main" val="1149922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5BD33659-8797-414B-BBDC-24F9423295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4" name="Group 13">
            <a:extLst>
              <a:ext uri="{FF2B5EF4-FFF2-40B4-BE49-F238E27FC236}">
                <a16:creationId xmlns:a16="http://schemas.microsoft.com/office/drawing/2014/main" id="{F810FE48-5F0C-4E97-BD7F-FDE128D85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9E9C04BA-ABF7-4D41-9977-2AC221BD441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56AF6CAB-66FF-4AA8-8332-92421FA16C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2A7D0399-D212-4CE1-A9C0-9B98A2F0C1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Rectangle 8">
              <a:extLst>
                <a:ext uri="{FF2B5EF4-FFF2-40B4-BE49-F238E27FC236}">
                  <a16:creationId xmlns:a16="http://schemas.microsoft.com/office/drawing/2014/main" id="{18DF3D3C-1A48-496B-B941-76DF67EA73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9" name="Freeform 9">
              <a:extLst>
                <a:ext uri="{FF2B5EF4-FFF2-40B4-BE49-F238E27FC236}">
                  <a16:creationId xmlns:a16="http://schemas.microsoft.com/office/drawing/2014/main" id="{913F4BC7-7179-4E16-9FD6-A32BC13A0B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509355FA-2026-4EBE-8C72-9B94B1F1B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CDD190A1-6E3E-4C34-A19B-A52C6D317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5BA1962-F2E3-4CA2-BE44-53381D18F6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C2FA9E59-0DE1-449C-8D17-1475D5CC7E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F1582807-3DE3-42F1-9941-728273E08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6C574FB1-69C5-49C2-A1C4-2A6590BF4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6">
              <a:extLst>
                <a:ext uri="{FF2B5EF4-FFF2-40B4-BE49-F238E27FC236}">
                  <a16:creationId xmlns:a16="http://schemas.microsoft.com/office/drawing/2014/main" id="{D4175D29-82CB-41CD-9E0F-17524FB027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7">
              <a:extLst>
                <a:ext uri="{FF2B5EF4-FFF2-40B4-BE49-F238E27FC236}">
                  <a16:creationId xmlns:a16="http://schemas.microsoft.com/office/drawing/2014/main" id="{9893387B-BD94-47D2-80DC-B9ADB6BD9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BC2223CF-E8B9-48C3-8E70-7B38DBE2A7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CB660EF5-7021-48D0-B131-DA22FAF8D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7A02052F-7B58-4423-9CBA-27D8D838A9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1">
              <a:extLst>
                <a:ext uri="{FF2B5EF4-FFF2-40B4-BE49-F238E27FC236}">
                  <a16:creationId xmlns:a16="http://schemas.microsoft.com/office/drawing/2014/main" id="{42231171-7F2B-4B11-B34A-D98DB41439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2">
              <a:extLst>
                <a:ext uri="{FF2B5EF4-FFF2-40B4-BE49-F238E27FC236}">
                  <a16:creationId xmlns:a16="http://schemas.microsoft.com/office/drawing/2014/main" id="{AED192E7-1105-4649-8D4D-C86FFEDF6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8BA48BFE-2223-4E9C-A0EE-DE11843C3D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B3FB57C9-C83B-4ADC-8E93-312492D431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AF6405A6-6E98-40DD-945A-E6D969231C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2D181A4A-23A5-4683-9F05-61228AD268F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201ABEF6-F58B-46EC-85FB-228E609623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D6EBECB6-1B5C-43E5-84BF-8D5385C030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6D5B4EBF-EF44-4914-AE66-247EF3D359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43593E76-10EF-45B3-86EB-CA59047CC6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FC3720B0-AA35-49D1-B5A6-9215D0138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32">
              <a:extLst>
                <a:ext uri="{FF2B5EF4-FFF2-40B4-BE49-F238E27FC236}">
                  <a16:creationId xmlns:a16="http://schemas.microsoft.com/office/drawing/2014/main" id="{EEE267FA-B493-44EE-B372-8CB3A0450D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Rectangle 33">
              <a:extLst>
                <a:ext uri="{FF2B5EF4-FFF2-40B4-BE49-F238E27FC236}">
                  <a16:creationId xmlns:a16="http://schemas.microsoft.com/office/drawing/2014/main" id="{3DA75F6F-8EDF-4DF8-89BF-9C1137D1729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4" name="Freeform 34">
              <a:extLst>
                <a:ext uri="{FF2B5EF4-FFF2-40B4-BE49-F238E27FC236}">
                  <a16:creationId xmlns:a16="http://schemas.microsoft.com/office/drawing/2014/main" id="{5BEEC465-A6AB-47E5-8FB5-DCA91F165F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89B9E785-F9F2-4951-8158-002B55126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E1F4058F-C686-4BF1-9DE9-C917CAB90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F1337D0C-63AE-4024-A976-1392877614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7F12E32F-60F1-4DA3-A0B8-05E6AF31D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7CC92CAE-5F95-49A9-B9F9-94A1DEE98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610BE2B0-1D02-4099-9DD8-339F22FEE2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Freeform 41">
              <a:extLst>
                <a:ext uri="{FF2B5EF4-FFF2-40B4-BE49-F238E27FC236}">
                  <a16:creationId xmlns:a16="http://schemas.microsoft.com/office/drawing/2014/main" id="{E10409A3-2BB1-41E7-90AE-3D296FC1F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 name="Freeform 42">
              <a:extLst>
                <a:ext uri="{FF2B5EF4-FFF2-40B4-BE49-F238E27FC236}">
                  <a16:creationId xmlns:a16="http://schemas.microsoft.com/office/drawing/2014/main" id="{F8F8E99E-F806-4235-ADFB-25B49D4A83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43">
              <a:extLst>
                <a:ext uri="{FF2B5EF4-FFF2-40B4-BE49-F238E27FC236}">
                  <a16:creationId xmlns:a16="http://schemas.microsoft.com/office/drawing/2014/main" id="{3C4715E6-9985-446B-ADB4-B822729888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44">
              <a:extLst>
                <a:ext uri="{FF2B5EF4-FFF2-40B4-BE49-F238E27FC236}">
                  <a16:creationId xmlns:a16="http://schemas.microsoft.com/office/drawing/2014/main" id="{071C6B3A-09E9-4DEC-ADEE-FA919B782D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Rectangle 45">
              <a:extLst>
                <a:ext uri="{FF2B5EF4-FFF2-40B4-BE49-F238E27FC236}">
                  <a16:creationId xmlns:a16="http://schemas.microsoft.com/office/drawing/2014/main" id="{DE1E82C9-0A74-451A-A063-6818E33B0E1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6" name="Freeform 46">
              <a:extLst>
                <a:ext uri="{FF2B5EF4-FFF2-40B4-BE49-F238E27FC236}">
                  <a16:creationId xmlns:a16="http://schemas.microsoft.com/office/drawing/2014/main" id="{F3662B80-5B88-475B-89A9-8E6AFBDCAC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 name="Freeform 47">
              <a:extLst>
                <a:ext uri="{FF2B5EF4-FFF2-40B4-BE49-F238E27FC236}">
                  <a16:creationId xmlns:a16="http://schemas.microsoft.com/office/drawing/2014/main" id="{ECA55A40-ECA9-4F56-9D04-8C68C1910E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 name="Freeform 48">
              <a:extLst>
                <a:ext uri="{FF2B5EF4-FFF2-40B4-BE49-F238E27FC236}">
                  <a16:creationId xmlns:a16="http://schemas.microsoft.com/office/drawing/2014/main" id="{D1CED64C-F0D9-4EA6-B88B-E4795F81D4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49">
              <a:extLst>
                <a:ext uri="{FF2B5EF4-FFF2-40B4-BE49-F238E27FC236}">
                  <a16:creationId xmlns:a16="http://schemas.microsoft.com/office/drawing/2014/main" id="{4641FE6D-04B5-4BBE-B700-E3A0C057BF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50">
              <a:extLst>
                <a:ext uri="{FF2B5EF4-FFF2-40B4-BE49-F238E27FC236}">
                  <a16:creationId xmlns:a16="http://schemas.microsoft.com/office/drawing/2014/main" id="{1426A56A-D27A-4C9A-A74C-5A73E5AD6F0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51">
              <a:extLst>
                <a:ext uri="{FF2B5EF4-FFF2-40B4-BE49-F238E27FC236}">
                  <a16:creationId xmlns:a16="http://schemas.microsoft.com/office/drawing/2014/main" id="{0D2887A6-6597-4932-AEA0-A1B3C719B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52">
              <a:extLst>
                <a:ext uri="{FF2B5EF4-FFF2-40B4-BE49-F238E27FC236}">
                  <a16:creationId xmlns:a16="http://schemas.microsoft.com/office/drawing/2014/main" id="{32CCC3DB-409A-48A3-A79A-2E37A9603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53">
              <a:extLst>
                <a:ext uri="{FF2B5EF4-FFF2-40B4-BE49-F238E27FC236}">
                  <a16:creationId xmlns:a16="http://schemas.microsoft.com/office/drawing/2014/main" id="{1C2C9C8A-AD45-4AA6-817C-3010FCF20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54">
              <a:extLst>
                <a:ext uri="{FF2B5EF4-FFF2-40B4-BE49-F238E27FC236}">
                  <a16:creationId xmlns:a16="http://schemas.microsoft.com/office/drawing/2014/main" id="{BD8D346A-C641-4BD2-B5AE-C48CC6A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55">
              <a:extLst>
                <a:ext uri="{FF2B5EF4-FFF2-40B4-BE49-F238E27FC236}">
                  <a16:creationId xmlns:a16="http://schemas.microsoft.com/office/drawing/2014/main" id="{6BD8EEEB-07A6-4582-9E40-4AA094FED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56">
              <a:extLst>
                <a:ext uri="{FF2B5EF4-FFF2-40B4-BE49-F238E27FC236}">
                  <a16:creationId xmlns:a16="http://schemas.microsoft.com/office/drawing/2014/main" id="{9E6A63A8-37FA-425D-86BE-BF9A568AFE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57">
              <a:extLst>
                <a:ext uri="{FF2B5EF4-FFF2-40B4-BE49-F238E27FC236}">
                  <a16:creationId xmlns:a16="http://schemas.microsoft.com/office/drawing/2014/main" id="{3F5FAEF2-49E0-4F5C-A6D4-26C2FE15F0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58">
              <a:extLst>
                <a:ext uri="{FF2B5EF4-FFF2-40B4-BE49-F238E27FC236}">
                  <a16:creationId xmlns:a16="http://schemas.microsoft.com/office/drawing/2014/main" id="{BF106702-ED0E-4145-BF3A-08F15BCC2F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4" name="Title 3">
            <a:extLst>
              <a:ext uri="{FF2B5EF4-FFF2-40B4-BE49-F238E27FC236}">
                <a16:creationId xmlns:a16="http://schemas.microsoft.com/office/drawing/2014/main" id="{C81E64FA-9AED-658F-D372-7BE65975B349}"/>
              </a:ext>
            </a:extLst>
          </p:cNvPr>
          <p:cNvSpPr>
            <a:spLocks noGrp="1"/>
          </p:cNvSpPr>
          <p:nvPr>
            <p:ph type="title"/>
          </p:nvPr>
        </p:nvSpPr>
        <p:spPr>
          <a:xfrm>
            <a:off x="1617233" y="4539573"/>
            <a:ext cx="8957534" cy="1182838"/>
          </a:xfrm>
        </p:spPr>
        <p:txBody>
          <a:bodyPr vert="horz" lIns="91440" tIns="45720" rIns="91440" bIns="45720" rtlCol="0" anchor="b">
            <a:normAutofit/>
          </a:bodyPr>
          <a:lstStyle/>
          <a:p>
            <a:pPr algn="ctr"/>
            <a:r>
              <a:rPr lang="en-US" sz="4800"/>
              <a:t>SQL QUERIES</a:t>
            </a:r>
          </a:p>
        </p:txBody>
      </p:sp>
      <p:sp>
        <p:nvSpPr>
          <p:cNvPr id="70" name="Round Single Corner Rectangle 4">
            <a:extLst>
              <a:ext uri="{FF2B5EF4-FFF2-40B4-BE49-F238E27FC236}">
                <a16:creationId xmlns:a16="http://schemas.microsoft.com/office/drawing/2014/main" id="{2A4362C1-4CBA-464D-98B4-208037B13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541" y="636678"/>
            <a:ext cx="3415770" cy="3601835"/>
          </a:xfrm>
          <a:prstGeom prst="round1Rect">
            <a:avLst>
              <a:gd name="adj" fmla="val 9975"/>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Description automatically generated">
            <a:extLst>
              <a:ext uri="{FF2B5EF4-FFF2-40B4-BE49-F238E27FC236}">
                <a16:creationId xmlns:a16="http://schemas.microsoft.com/office/drawing/2014/main" id="{23CA3087-0D38-3AB2-979D-953B42FDB3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5717" y="1033333"/>
            <a:ext cx="2791803" cy="2808525"/>
          </a:xfrm>
          <a:prstGeom prst="rect">
            <a:avLst/>
          </a:prstGeom>
        </p:spPr>
      </p:pic>
      <p:sp>
        <p:nvSpPr>
          <p:cNvPr id="72" name="Round Diagonal Corner Rectangle 18">
            <a:extLst>
              <a:ext uri="{FF2B5EF4-FFF2-40B4-BE49-F238E27FC236}">
                <a16:creationId xmlns:a16="http://schemas.microsoft.com/office/drawing/2014/main" id="{DAC8B1B5-358F-4498-A98B-80EE307C2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6909" y="639965"/>
            <a:ext cx="3415769" cy="3598548"/>
          </a:xfrm>
          <a:prstGeom prst="round2DiagRect">
            <a:avLst>
              <a:gd name="adj1" fmla="val 0"/>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9B282897-6356-5FE9-9840-86196F1AC9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3438" y="1530945"/>
            <a:ext cx="2874017" cy="1816589"/>
          </a:xfrm>
          <a:prstGeom prst="rect">
            <a:avLst/>
          </a:prstGeom>
        </p:spPr>
      </p:pic>
      <p:sp>
        <p:nvSpPr>
          <p:cNvPr id="74" name="Round Single Corner Rectangle 22">
            <a:extLst>
              <a:ext uri="{FF2B5EF4-FFF2-40B4-BE49-F238E27FC236}">
                <a16:creationId xmlns:a16="http://schemas.microsoft.com/office/drawing/2014/main" id="{AE9AA0E3-147E-4905-B268-5A9FFE34A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146844" y="644263"/>
            <a:ext cx="3415770" cy="3601835"/>
          </a:xfrm>
          <a:prstGeom prst="round1Rect">
            <a:avLst>
              <a:gd name="adj" fmla="val 9975"/>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Picture 5" descr="A screenshot of a computer&#10;&#10;Description automatically generated">
            <a:extLst>
              <a:ext uri="{FF2B5EF4-FFF2-40B4-BE49-F238E27FC236}">
                <a16:creationId xmlns:a16="http://schemas.microsoft.com/office/drawing/2014/main" id="{3ECCA87A-97FC-F916-6B09-7215C00320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46869" y="1382713"/>
            <a:ext cx="2954543" cy="2046287"/>
          </a:xfrm>
          <a:prstGeom prst="rect">
            <a:avLst/>
          </a:prstGeom>
        </p:spPr>
      </p:pic>
    </p:spTree>
    <p:extLst>
      <p:ext uri="{BB962C8B-B14F-4D97-AF65-F5344CB8AC3E}">
        <p14:creationId xmlns:p14="http://schemas.microsoft.com/office/powerpoint/2010/main" val="2112473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B4B48A-1EE5-89BB-A64A-6CF15A00B085}"/>
              </a:ext>
            </a:extLst>
          </p:cNvPr>
          <p:cNvSpPr>
            <a:spLocks noGrp="1"/>
          </p:cNvSpPr>
          <p:nvPr>
            <p:ph type="title"/>
          </p:nvPr>
        </p:nvSpPr>
        <p:spPr>
          <a:xfrm>
            <a:off x="1046939" y="565438"/>
            <a:ext cx="9905998" cy="1478570"/>
          </a:xfrm>
        </p:spPr>
        <p:txBody>
          <a:bodyPr>
            <a:normAutofit/>
          </a:bodyPr>
          <a:lstStyle/>
          <a:p>
            <a:r>
              <a:rPr lang="en-US" dirty="0"/>
              <a:t>Data Analysis and Visualization in Azure Studio</a:t>
            </a:r>
          </a:p>
        </p:txBody>
      </p:sp>
      <p:sp>
        <p:nvSpPr>
          <p:cNvPr id="5" name="Content Placeholder 4">
            <a:extLst>
              <a:ext uri="{FF2B5EF4-FFF2-40B4-BE49-F238E27FC236}">
                <a16:creationId xmlns:a16="http://schemas.microsoft.com/office/drawing/2014/main" id="{073DF211-B9DE-2D6A-08E6-FB36F0AF8F2B}"/>
              </a:ext>
            </a:extLst>
          </p:cNvPr>
          <p:cNvSpPr>
            <a:spLocks noGrp="1"/>
          </p:cNvSpPr>
          <p:nvPr>
            <p:ph idx="1"/>
          </p:nvPr>
        </p:nvSpPr>
        <p:spPr/>
        <p:txBody>
          <a:bodyPr/>
          <a:lstStyle/>
          <a:p>
            <a:endParaRPr lang="en-US" dirty="0"/>
          </a:p>
        </p:txBody>
      </p:sp>
      <p:pic>
        <p:nvPicPr>
          <p:cNvPr id="2" name="Picture 1" descr="A graph with lines and text&#10;&#10;Description automatically generated with medium confidence">
            <a:extLst>
              <a:ext uri="{FF2B5EF4-FFF2-40B4-BE49-F238E27FC236}">
                <a16:creationId xmlns:a16="http://schemas.microsoft.com/office/drawing/2014/main" id="{B0EC10F6-0CE9-A188-5503-627CFFD2392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6939" y="1838528"/>
            <a:ext cx="10285783" cy="4854102"/>
          </a:xfrm>
          <a:prstGeom prst="rect">
            <a:avLst/>
          </a:prstGeom>
          <a:noFill/>
          <a:ln>
            <a:noFill/>
          </a:ln>
        </p:spPr>
      </p:pic>
    </p:spTree>
    <p:extLst>
      <p:ext uri="{BB962C8B-B14F-4D97-AF65-F5344CB8AC3E}">
        <p14:creationId xmlns:p14="http://schemas.microsoft.com/office/powerpoint/2010/main" val="1693439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B4B48A-1EE5-89BB-A64A-6CF15A00B085}"/>
              </a:ext>
            </a:extLst>
          </p:cNvPr>
          <p:cNvSpPr>
            <a:spLocks noGrp="1"/>
          </p:cNvSpPr>
          <p:nvPr>
            <p:ph type="title"/>
          </p:nvPr>
        </p:nvSpPr>
        <p:spPr/>
        <p:txBody>
          <a:bodyPr>
            <a:normAutofit/>
          </a:bodyPr>
          <a:lstStyle/>
          <a:p>
            <a:r>
              <a:rPr lang="en-US" dirty="0"/>
              <a:t>Data Analysis and Visualization in Azure Studio</a:t>
            </a:r>
          </a:p>
        </p:txBody>
      </p:sp>
      <p:sp>
        <p:nvSpPr>
          <p:cNvPr id="5" name="Content Placeholder 4">
            <a:extLst>
              <a:ext uri="{FF2B5EF4-FFF2-40B4-BE49-F238E27FC236}">
                <a16:creationId xmlns:a16="http://schemas.microsoft.com/office/drawing/2014/main" id="{073DF211-B9DE-2D6A-08E6-FB36F0AF8F2B}"/>
              </a:ext>
            </a:extLst>
          </p:cNvPr>
          <p:cNvSpPr>
            <a:spLocks noGrp="1"/>
          </p:cNvSpPr>
          <p:nvPr>
            <p:ph idx="1"/>
          </p:nvPr>
        </p:nvSpPr>
        <p:spPr/>
        <p:txBody>
          <a:bodyPr/>
          <a:lstStyle/>
          <a:p>
            <a:endParaRPr lang="en-US" dirty="0"/>
          </a:p>
        </p:txBody>
      </p:sp>
      <p:pic>
        <p:nvPicPr>
          <p:cNvPr id="3" name="Picture 2" descr="A graph with lines and text&#10;&#10;Description automatically generated">
            <a:extLst>
              <a:ext uri="{FF2B5EF4-FFF2-40B4-BE49-F238E27FC236}">
                <a16:creationId xmlns:a16="http://schemas.microsoft.com/office/drawing/2014/main" id="{D5EE48B4-4051-BA85-6D6C-827AA1B760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1412" y="1933311"/>
            <a:ext cx="9905998" cy="4710680"/>
          </a:xfrm>
          <a:prstGeom prst="rect">
            <a:avLst/>
          </a:prstGeom>
          <a:noFill/>
          <a:ln>
            <a:noFill/>
          </a:ln>
        </p:spPr>
      </p:pic>
    </p:spTree>
    <p:extLst>
      <p:ext uri="{BB962C8B-B14F-4D97-AF65-F5344CB8AC3E}">
        <p14:creationId xmlns:p14="http://schemas.microsoft.com/office/powerpoint/2010/main" val="3325021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9015030C-0A08-F6E0-B9DD-CCE67BD40503}"/>
              </a:ext>
            </a:extLst>
          </p:cNvPr>
          <p:cNvSpPr>
            <a:spLocks noGrp="1"/>
          </p:cNvSpPr>
          <p:nvPr>
            <p:ph type="title"/>
          </p:nvPr>
        </p:nvSpPr>
        <p:spPr>
          <a:xfrm>
            <a:off x="6448425" y="618518"/>
            <a:ext cx="4598985" cy="1478570"/>
          </a:xfrm>
        </p:spPr>
        <p:txBody>
          <a:bodyPr>
            <a:normAutofit/>
          </a:bodyPr>
          <a:lstStyle/>
          <a:p>
            <a:r>
              <a:rPr lang="en-US"/>
              <a:t>CHALLENGES FACED</a:t>
            </a:r>
          </a:p>
        </p:txBody>
      </p:sp>
      <p:pic>
        <p:nvPicPr>
          <p:cNvPr id="5" name="Picture 4" descr="Cloud shaped hard drive with cables">
            <a:extLst>
              <a:ext uri="{FF2B5EF4-FFF2-40B4-BE49-F238E27FC236}">
                <a16:creationId xmlns:a16="http://schemas.microsoft.com/office/drawing/2014/main" id="{CD4F3581-4B55-9551-52A0-6B33A831F181}"/>
              </a:ext>
            </a:extLst>
          </p:cNvPr>
          <p:cNvPicPr>
            <a:picLocks noChangeAspect="1"/>
          </p:cNvPicPr>
          <p:nvPr/>
        </p:nvPicPr>
        <p:blipFill rotWithShape="1">
          <a:blip r:embed="rId4"/>
          <a:srcRect l="18257" r="30808" b="1"/>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Content Placeholder 2">
            <a:extLst>
              <a:ext uri="{FF2B5EF4-FFF2-40B4-BE49-F238E27FC236}">
                <a16:creationId xmlns:a16="http://schemas.microsoft.com/office/drawing/2014/main" id="{AC6E3CBB-1517-26D0-2085-214A17A1BC92}"/>
              </a:ext>
            </a:extLst>
          </p:cNvPr>
          <p:cNvSpPr>
            <a:spLocks noGrp="1"/>
          </p:cNvSpPr>
          <p:nvPr>
            <p:ph idx="1"/>
          </p:nvPr>
        </p:nvSpPr>
        <p:spPr>
          <a:xfrm>
            <a:off x="6424612" y="1858964"/>
            <a:ext cx="5095876" cy="4814888"/>
          </a:xfrm>
        </p:spPr>
        <p:txBody>
          <a:bodyPr>
            <a:normAutofit fontScale="85000" lnSpcReduction="20000"/>
          </a:bodyPr>
          <a:lstStyle/>
          <a:p>
            <a:pPr marL="342900" lvl="0" indent="-342900">
              <a:lnSpc>
                <a:spcPct val="110000"/>
              </a:lnSpc>
              <a:buFont typeface="+mj-lt"/>
              <a:buAutoNum type="arabicPeriod"/>
            </a:pPr>
            <a:r>
              <a:rPr lang="en-US" sz="2100" dirty="0">
                <a:effectLst/>
                <a:latin typeface="Times New Roman" panose="02020603050405020304" pitchFamily="18" charset="0"/>
                <a:ea typeface="Times New Roman" panose="02020603050405020304" pitchFamily="18" charset="0"/>
              </a:rPr>
              <a:t>The challenge we faced was with datetime zone in Power Query within Azure Data Factory (ADF) which is a common hurdle when integrating various cloud services. Handling datetime zones, especially in data transformation processes, can be complex due to different time zone formats or inconsistencies across data sources.</a:t>
            </a:r>
            <a:endParaRPr lang="en-IN" sz="2100" dirty="0">
              <a:effectLst/>
              <a:latin typeface="Times New Roman" panose="02020603050405020304" pitchFamily="18" charset="0"/>
              <a:ea typeface="Times New Roman" panose="02020603050405020304" pitchFamily="18" charset="0"/>
            </a:endParaRPr>
          </a:p>
          <a:p>
            <a:pPr marL="342900" lvl="0" indent="-342900">
              <a:lnSpc>
                <a:spcPct val="110000"/>
              </a:lnSpc>
              <a:buFont typeface="+mj-lt"/>
              <a:buAutoNum type="arabicPeriod"/>
            </a:pPr>
            <a:r>
              <a:rPr lang="en-US" sz="2100" dirty="0">
                <a:effectLst/>
                <a:latin typeface="Times New Roman" panose="02020603050405020304" pitchFamily="18" charset="0"/>
                <a:ea typeface="Times New Roman" panose="02020603050405020304" pitchFamily="18" charset="0"/>
              </a:rPr>
              <a:t>In cases where the dataset lacks certain qualities required for predictive modeling, such as insufficient features, data quality issues, or inadequate sample size, predictive modeling might not yield reliable results. When faced with a dataset that isn't suitable for predictive modeling, leveraging SQL queries for analytics purposes becomes a valuable alternative enabling the extraction of insights critical for informed decision-making and strategy formulation.</a:t>
            </a:r>
            <a:endParaRPr lang="en-IN" sz="2100" dirty="0">
              <a:effectLst/>
              <a:latin typeface="Times New Roman" panose="02020603050405020304" pitchFamily="18" charset="0"/>
              <a:ea typeface="Times New Roman" panose="02020603050405020304" pitchFamily="18" charset="0"/>
            </a:endParaRPr>
          </a:p>
          <a:p>
            <a:pPr>
              <a:lnSpc>
                <a:spcPct val="110000"/>
              </a:lnSpc>
            </a:pPr>
            <a:endParaRPr lang="en-US" sz="1300" dirty="0"/>
          </a:p>
        </p:txBody>
      </p:sp>
    </p:spTree>
    <p:extLst>
      <p:ext uri="{BB962C8B-B14F-4D97-AF65-F5344CB8AC3E}">
        <p14:creationId xmlns:p14="http://schemas.microsoft.com/office/powerpoint/2010/main" val="1223083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32" name="Group 131">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3" name="Rectangle 132">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4"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4" name="Title 3">
            <a:extLst>
              <a:ext uri="{FF2B5EF4-FFF2-40B4-BE49-F238E27FC236}">
                <a16:creationId xmlns:a16="http://schemas.microsoft.com/office/drawing/2014/main" id="{83A0B4A2-8C47-4279-6CDA-5E95AF4C55BB}"/>
              </a:ext>
            </a:extLst>
          </p:cNvPr>
          <p:cNvSpPr>
            <a:spLocks noGrp="1"/>
          </p:cNvSpPr>
          <p:nvPr>
            <p:ph type="title"/>
          </p:nvPr>
        </p:nvSpPr>
        <p:spPr>
          <a:xfrm>
            <a:off x="4738307" y="90184"/>
            <a:ext cx="6050713" cy="945170"/>
          </a:xfrm>
        </p:spPr>
        <p:txBody>
          <a:bodyPr>
            <a:normAutofit/>
          </a:bodyPr>
          <a:lstStyle/>
          <a:p>
            <a:r>
              <a:rPr lang="en-IN" i="0" dirty="0">
                <a:effectLst/>
              </a:rPr>
              <a:t>Conclusion</a:t>
            </a:r>
            <a:endParaRPr lang="en-US" dirty="0"/>
          </a:p>
        </p:txBody>
      </p:sp>
      <p:pic>
        <p:nvPicPr>
          <p:cNvPr id="72" name="Picture 71" descr="Blue blocks and networks technology background">
            <a:extLst>
              <a:ext uri="{FF2B5EF4-FFF2-40B4-BE49-F238E27FC236}">
                <a16:creationId xmlns:a16="http://schemas.microsoft.com/office/drawing/2014/main" id="{902FA580-81ED-2664-CD5A-70F4FE212494}"/>
              </a:ext>
            </a:extLst>
          </p:cNvPr>
          <p:cNvPicPr>
            <a:picLocks noChangeAspect="1"/>
          </p:cNvPicPr>
          <p:nvPr/>
        </p:nvPicPr>
        <p:blipFill rotWithShape="1">
          <a:blip r:embed="rId4"/>
          <a:srcRect l="16135" r="45844"/>
          <a:stretch/>
        </p:blipFill>
        <p:spPr>
          <a:xfrm>
            <a:off x="-5597" y="10"/>
            <a:ext cx="4635583" cy="6857990"/>
          </a:xfrm>
          <a:prstGeom prst="rect">
            <a:avLst/>
          </a:prstGeom>
        </p:spPr>
      </p:pic>
      <p:grpSp>
        <p:nvGrpSpPr>
          <p:cNvPr id="136" name="Group 135">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37" name="Rectangle 136">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138"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39"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40" name="Rectangle 139">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141"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42"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43"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44"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45"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46"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47"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48"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49"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0"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1"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2"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3"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4"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5"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6"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7"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8"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9"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0"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1"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2"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3"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4"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5" name="Rectangle 164">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166"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7"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8"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9"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0"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1"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2"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3"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4"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5"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6"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7" name="Rectangle 176">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178"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9"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0"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1"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2"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3"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4"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5"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6"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7"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8"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9"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90"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grpSp>
      <p:sp>
        <p:nvSpPr>
          <p:cNvPr id="2" name="Content Placeholder 1">
            <a:extLst>
              <a:ext uri="{FF2B5EF4-FFF2-40B4-BE49-F238E27FC236}">
                <a16:creationId xmlns:a16="http://schemas.microsoft.com/office/drawing/2014/main" id="{C514B93E-C49C-BFF6-5175-C8504F141407}"/>
              </a:ext>
            </a:extLst>
          </p:cNvPr>
          <p:cNvSpPr>
            <a:spLocks noGrp="1" noChangeArrowheads="1"/>
          </p:cNvSpPr>
          <p:nvPr>
            <p:ph idx="1"/>
          </p:nvPr>
        </p:nvSpPr>
        <p:spPr bwMode="auto">
          <a:xfrm>
            <a:off x="4731011" y="888122"/>
            <a:ext cx="7180001" cy="5722227"/>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0" numCol="1" anchorCtr="0" compatLnSpc="1">
            <a:prstTxWarp prst="textNoShape">
              <a:avLst/>
            </a:prstTxWarp>
            <a:normAutofit/>
          </a:bodyPr>
          <a:lstStyle/>
          <a:p>
            <a:pPr eaLnBrk="0" fontAlgn="base" hangingPunct="0">
              <a:lnSpc>
                <a:spcPct val="110000"/>
              </a:lnSpc>
              <a:spcBef>
                <a:spcPct val="0"/>
              </a:spcBef>
              <a:spcAft>
                <a:spcPts val="600"/>
              </a:spcAft>
              <a:buSzTx/>
            </a:pPr>
            <a:r>
              <a:rPr kumimoji="0" lang="en-US" altLang="en-US" sz="1700" b="1" i="0" u="none" strike="noStrike" cap="none" normalizeH="0" baseline="0" dirty="0">
                <a:ln>
                  <a:noFill/>
                </a:ln>
                <a:effectLst/>
                <a:latin typeface="Söhne"/>
              </a:rPr>
              <a:t>Strategic Initiative:</a:t>
            </a:r>
            <a:endParaRPr kumimoji="0" lang="en-US" altLang="en-US" sz="1700" b="0" i="0" u="none" strike="noStrike" cap="none" normalizeH="0" baseline="0" dirty="0">
              <a:ln>
                <a:noFill/>
              </a:ln>
              <a:effectLst/>
              <a:latin typeface="Söhne"/>
            </a:endParaRPr>
          </a:p>
          <a:p>
            <a:pPr marL="0" marR="0" lvl="0" indent="0" defTabSz="914400" rtl="0" eaLnBrk="0" fontAlgn="base" latinLnBrk="0" hangingPunct="0">
              <a:lnSpc>
                <a:spcPct val="110000"/>
              </a:lnSpc>
              <a:spcBef>
                <a:spcPct val="0"/>
              </a:spcBef>
              <a:spcAft>
                <a:spcPts val="600"/>
              </a:spcAft>
              <a:buClrTx/>
              <a:buSzTx/>
              <a:buNone/>
              <a:tabLst/>
            </a:pPr>
            <a:r>
              <a:rPr kumimoji="0" lang="en-US" altLang="en-US" sz="1700" b="0" i="0" u="none" strike="noStrike" cap="none" normalizeH="0" baseline="0" dirty="0">
                <a:ln>
                  <a:noFill/>
                </a:ln>
                <a:effectLst/>
                <a:latin typeface="Söhne"/>
              </a:rPr>
              <a:t>Azure services (Blob Storage, SQL Database, Data Factory) revolutionize customer behavior analysis for </a:t>
            </a:r>
            <a:r>
              <a:rPr kumimoji="0" lang="en-US" altLang="en-US" sz="1700" b="0" i="0" u="none" strike="noStrike" cap="none" normalizeH="0" baseline="0" dirty="0" err="1">
                <a:ln>
                  <a:noFill/>
                </a:ln>
                <a:effectLst/>
                <a:latin typeface="Söhne"/>
              </a:rPr>
              <a:t>Olist</a:t>
            </a:r>
            <a:r>
              <a:rPr kumimoji="0" lang="en-US" altLang="en-US" sz="1700" b="0" i="0" u="none" strike="noStrike" cap="none" normalizeH="0" baseline="0" dirty="0">
                <a:ln>
                  <a:noFill/>
                </a:ln>
                <a:effectLst/>
                <a:latin typeface="Söhne"/>
              </a:rPr>
              <a:t>.</a:t>
            </a:r>
          </a:p>
          <a:p>
            <a:pPr eaLnBrk="0" fontAlgn="base" hangingPunct="0">
              <a:lnSpc>
                <a:spcPct val="110000"/>
              </a:lnSpc>
              <a:spcBef>
                <a:spcPct val="0"/>
              </a:spcBef>
              <a:spcAft>
                <a:spcPts val="600"/>
              </a:spcAft>
              <a:buSzTx/>
            </a:pPr>
            <a:r>
              <a:rPr kumimoji="0" lang="en-US" altLang="en-US" sz="1700" b="1" i="0" u="none" strike="noStrike" cap="none" normalizeH="0" baseline="0" dirty="0">
                <a:ln>
                  <a:noFill/>
                </a:ln>
                <a:effectLst/>
                <a:latin typeface="Söhne"/>
              </a:rPr>
              <a:t>Seamless Integration:</a:t>
            </a:r>
            <a:endParaRPr kumimoji="0" lang="en-US" altLang="en-US" sz="1700" b="0" i="0" u="none" strike="noStrike" cap="none" normalizeH="0" baseline="0" dirty="0">
              <a:ln>
                <a:noFill/>
              </a:ln>
              <a:effectLst/>
              <a:latin typeface="Söhne"/>
            </a:endParaRPr>
          </a:p>
          <a:p>
            <a:pPr marL="0" marR="0" lvl="0" indent="0" defTabSz="914400" rtl="0" eaLnBrk="0" fontAlgn="base" latinLnBrk="0" hangingPunct="0">
              <a:lnSpc>
                <a:spcPct val="110000"/>
              </a:lnSpc>
              <a:spcBef>
                <a:spcPct val="0"/>
              </a:spcBef>
              <a:spcAft>
                <a:spcPts val="600"/>
              </a:spcAft>
              <a:buClrTx/>
              <a:buSzTx/>
              <a:buNone/>
              <a:tabLst/>
            </a:pPr>
            <a:r>
              <a:rPr kumimoji="0" lang="en-US" altLang="en-US" sz="1700" b="0" i="0" u="none" strike="noStrike" cap="none" normalizeH="0" baseline="0" dirty="0">
                <a:ln>
                  <a:noFill/>
                </a:ln>
                <a:effectLst/>
                <a:latin typeface="Söhne"/>
              </a:rPr>
              <a:t>Azure's cloud transforms datasets, laying the foundation for a robust solution.</a:t>
            </a:r>
          </a:p>
          <a:p>
            <a:pPr eaLnBrk="0" fontAlgn="base" hangingPunct="0">
              <a:lnSpc>
                <a:spcPct val="110000"/>
              </a:lnSpc>
              <a:spcBef>
                <a:spcPct val="0"/>
              </a:spcBef>
              <a:spcAft>
                <a:spcPts val="600"/>
              </a:spcAft>
              <a:buSzTx/>
            </a:pPr>
            <a:r>
              <a:rPr kumimoji="0" lang="en-US" altLang="en-US" sz="1700" b="1" i="0" u="none" strike="noStrike" cap="none" normalizeH="0" baseline="0" dirty="0">
                <a:ln>
                  <a:noFill/>
                </a:ln>
                <a:effectLst/>
                <a:latin typeface="Söhne"/>
              </a:rPr>
              <a:t>Azure Blob Storage:</a:t>
            </a:r>
            <a:endParaRPr kumimoji="0" lang="en-US" altLang="en-US" sz="1700" b="0" i="0" u="none" strike="noStrike" cap="none" normalizeH="0" baseline="0" dirty="0">
              <a:ln>
                <a:noFill/>
              </a:ln>
              <a:effectLst/>
              <a:latin typeface="Söhne"/>
            </a:endParaRPr>
          </a:p>
          <a:p>
            <a:pPr marL="0" marR="0" lvl="0" indent="0" defTabSz="914400" rtl="0" eaLnBrk="0" fontAlgn="base" latinLnBrk="0" hangingPunct="0">
              <a:lnSpc>
                <a:spcPct val="110000"/>
              </a:lnSpc>
              <a:spcBef>
                <a:spcPct val="0"/>
              </a:spcBef>
              <a:spcAft>
                <a:spcPts val="600"/>
              </a:spcAft>
              <a:buClrTx/>
              <a:buSzTx/>
              <a:buNone/>
              <a:tabLst/>
            </a:pPr>
            <a:r>
              <a:rPr kumimoji="0" lang="en-US" altLang="en-US" sz="1700" b="0" i="0" u="none" strike="noStrike" cap="none" normalizeH="0" baseline="0" dirty="0">
                <a:ln>
                  <a:noFill/>
                </a:ln>
                <a:effectLst/>
                <a:latin typeface="Söhne"/>
              </a:rPr>
              <a:t>Facilitates efficient data storage and management.</a:t>
            </a:r>
          </a:p>
          <a:p>
            <a:pPr eaLnBrk="0" fontAlgn="base" hangingPunct="0">
              <a:lnSpc>
                <a:spcPct val="110000"/>
              </a:lnSpc>
              <a:spcBef>
                <a:spcPct val="0"/>
              </a:spcBef>
              <a:spcAft>
                <a:spcPts val="600"/>
              </a:spcAft>
              <a:buSzTx/>
            </a:pPr>
            <a:r>
              <a:rPr kumimoji="0" lang="en-US" altLang="en-US" sz="1700" b="1" i="0" u="none" strike="noStrike" cap="none" normalizeH="0" baseline="0" dirty="0">
                <a:ln>
                  <a:noFill/>
                </a:ln>
                <a:effectLst/>
                <a:latin typeface="Söhne"/>
              </a:rPr>
              <a:t>Azure SQL Database:</a:t>
            </a:r>
            <a:endParaRPr kumimoji="0" lang="en-US" altLang="en-US" sz="1700" b="0" i="0" u="none" strike="noStrike" cap="none" normalizeH="0" baseline="0" dirty="0">
              <a:ln>
                <a:noFill/>
              </a:ln>
              <a:effectLst/>
              <a:latin typeface="Söhne"/>
            </a:endParaRPr>
          </a:p>
          <a:p>
            <a:pPr marL="0" marR="0" lvl="0" indent="0" defTabSz="914400" rtl="0" eaLnBrk="0" fontAlgn="base" latinLnBrk="0" hangingPunct="0">
              <a:lnSpc>
                <a:spcPct val="110000"/>
              </a:lnSpc>
              <a:spcBef>
                <a:spcPct val="0"/>
              </a:spcBef>
              <a:spcAft>
                <a:spcPts val="600"/>
              </a:spcAft>
              <a:buClrTx/>
              <a:buSzTx/>
              <a:buNone/>
              <a:tabLst/>
            </a:pPr>
            <a:r>
              <a:rPr kumimoji="0" lang="en-US" altLang="en-US" sz="1700" b="0" i="0" u="none" strike="noStrike" cap="none" normalizeH="0" baseline="0" dirty="0">
                <a:ln>
                  <a:noFill/>
                </a:ln>
                <a:effectLst/>
                <a:latin typeface="Söhne"/>
              </a:rPr>
              <a:t>Ensures reliable integration and retrieval of structured data.</a:t>
            </a:r>
          </a:p>
          <a:p>
            <a:pPr eaLnBrk="0" fontAlgn="base" hangingPunct="0">
              <a:lnSpc>
                <a:spcPct val="110000"/>
              </a:lnSpc>
              <a:spcBef>
                <a:spcPct val="0"/>
              </a:spcBef>
              <a:spcAft>
                <a:spcPts val="600"/>
              </a:spcAft>
              <a:buSzTx/>
            </a:pPr>
            <a:r>
              <a:rPr kumimoji="0" lang="en-US" altLang="en-US" sz="1700" b="1" i="0" u="none" strike="noStrike" cap="none" normalizeH="0" baseline="0" dirty="0">
                <a:ln>
                  <a:noFill/>
                </a:ln>
                <a:effectLst/>
                <a:latin typeface="Söhne"/>
              </a:rPr>
              <a:t>Azure Data Studio:</a:t>
            </a:r>
            <a:endParaRPr kumimoji="0" lang="en-US" altLang="en-US" sz="1700" b="0" i="0" u="none" strike="noStrike" cap="none" normalizeH="0" baseline="0" dirty="0">
              <a:ln>
                <a:noFill/>
              </a:ln>
              <a:effectLst/>
              <a:latin typeface="Söhne"/>
            </a:endParaRPr>
          </a:p>
          <a:p>
            <a:pPr marL="0" marR="0" lvl="0" indent="0" defTabSz="914400" rtl="0" eaLnBrk="0" fontAlgn="base" latinLnBrk="0" hangingPunct="0">
              <a:lnSpc>
                <a:spcPct val="110000"/>
              </a:lnSpc>
              <a:spcBef>
                <a:spcPct val="0"/>
              </a:spcBef>
              <a:spcAft>
                <a:spcPts val="600"/>
              </a:spcAft>
              <a:buClrTx/>
              <a:buSzTx/>
              <a:buNone/>
              <a:tabLst/>
            </a:pPr>
            <a:r>
              <a:rPr kumimoji="0" lang="en-US" altLang="en-US" sz="1700" b="0" i="0" u="none" strike="noStrike" cap="none" normalizeH="0" baseline="0" dirty="0">
                <a:ln>
                  <a:noFill/>
                </a:ln>
                <a:effectLst/>
                <a:latin typeface="Söhne"/>
              </a:rPr>
              <a:t>Innovatively unravels customer behavior trends, providing actionable insights.</a:t>
            </a:r>
          </a:p>
          <a:p>
            <a:pPr eaLnBrk="0" fontAlgn="base" hangingPunct="0">
              <a:lnSpc>
                <a:spcPct val="110000"/>
              </a:lnSpc>
              <a:spcBef>
                <a:spcPct val="0"/>
              </a:spcBef>
              <a:spcAft>
                <a:spcPts val="600"/>
              </a:spcAft>
              <a:buSzTx/>
            </a:pPr>
            <a:r>
              <a:rPr kumimoji="0" lang="en-US" altLang="en-US" sz="1700" b="1" i="0" u="none" strike="noStrike" cap="none" normalizeH="0" baseline="0" dirty="0">
                <a:ln>
                  <a:noFill/>
                </a:ln>
                <a:effectLst/>
                <a:latin typeface="Söhne"/>
              </a:rPr>
              <a:t>Prowess of Azure Ecosystem:</a:t>
            </a:r>
            <a:endParaRPr kumimoji="0" lang="en-US" altLang="en-US" sz="1700" b="0" i="0" u="none" strike="noStrike" cap="none" normalizeH="0" baseline="0" dirty="0">
              <a:ln>
                <a:noFill/>
              </a:ln>
              <a:effectLst/>
              <a:latin typeface="Söhne"/>
            </a:endParaRPr>
          </a:p>
          <a:p>
            <a:pPr marL="0" marR="0" lvl="0" indent="0" defTabSz="914400" rtl="0" eaLnBrk="0" fontAlgn="base" latinLnBrk="0" hangingPunct="0">
              <a:lnSpc>
                <a:spcPct val="110000"/>
              </a:lnSpc>
              <a:spcBef>
                <a:spcPct val="0"/>
              </a:spcBef>
              <a:spcAft>
                <a:spcPts val="600"/>
              </a:spcAft>
              <a:buClrTx/>
              <a:buSzTx/>
              <a:buNone/>
              <a:tabLst/>
            </a:pPr>
            <a:r>
              <a:rPr kumimoji="0" lang="en-US" altLang="en-US" sz="1700" b="0" i="0" u="none" strike="noStrike" cap="none" normalizeH="0" baseline="0" dirty="0">
                <a:ln>
                  <a:noFill/>
                </a:ln>
                <a:effectLst/>
                <a:latin typeface="Söhne"/>
              </a:rPr>
              <a:t>Demonstrates Azure's prowess in practical e-commerce analytics.</a:t>
            </a:r>
          </a:p>
          <a:p>
            <a:pPr eaLnBrk="0" fontAlgn="base" hangingPunct="0">
              <a:lnSpc>
                <a:spcPct val="110000"/>
              </a:lnSpc>
              <a:spcBef>
                <a:spcPct val="0"/>
              </a:spcBef>
              <a:spcAft>
                <a:spcPts val="600"/>
              </a:spcAft>
              <a:buSzTx/>
            </a:pPr>
            <a:r>
              <a:rPr kumimoji="0" lang="en-US" altLang="en-US" sz="1700" b="1" i="0" u="none" strike="noStrike" cap="none" normalizeH="0" baseline="0" dirty="0">
                <a:ln>
                  <a:noFill/>
                </a:ln>
                <a:effectLst/>
                <a:latin typeface="Söhne"/>
              </a:rPr>
              <a:t>Empowering </a:t>
            </a:r>
            <a:r>
              <a:rPr kumimoji="0" lang="en-US" altLang="en-US" sz="1700" b="1" i="0" u="none" strike="noStrike" cap="none" normalizeH="0" baseline="0" dirty="0" err="1">
                <a:ln>
                  <a:noFill/>
                </a:ln>
                <a:effectLst/>
                <a:latin typeface="Söhne"/>
              </a:rPr>
              <a:t>Olist</a:t>
            </a:r>
            <a:r>
              <a:rPr kumimoji="0" lang="en-US" altLang="en-US" sz="1700" b="1" i="0" u="none" strike="noStrike" cap="none" normalizeH="0" baseline="0" dirty="0">
                <a:ln>
                  <a:noFill/>
                </a:ln>
                <a:effectLst/>
                <a:latin typeface="Söhne"/>
              </a:rPr>
              <a:t>:</a:t>
            </a:r>
            <a:endParaRPr kumimoji="0" lang="en-US" altLang="en-US" sz="1700" b="0" i="0" u="none" strike="noStrike" cap="none" normalizeH="0" baseline="0" dirty="0">
              <a:ln>
                <a:noFill/>
              </a:ln>
              <a:effectLst/>
              <a:latin typeface="Söhne"/>
            </a:endParaRPr>
          </a:p>
          <a:p>
            <a:pPr marL="0" marR="0" lvl="0" indent="0" defTabSz="914400" rtl="0" eaLnBrk="0" fontAlgn="base" latinLnBrk="0" hangingPunct="0">
              <a:lnSpc>
                <a:spcPct val="110000"/>
              </a:lnSpc>
              <a:spcBef>
                <a:spcPct val="0"/>
              </a:spcBef>
              <a:spcAft>
                <a:spcPts val="600"/>
              </a:spcAft>
              <a:buClrTx/>
              <a:buSzTx/>
              <a:buNone/>
              <a:tabLst/>
            </a:pPr>
            <a:r>
              <a:rPr kumimoji="0" lang="en-US" altLang="en-US" sz="1700" b="0" i="0" u="none" strike="noStrike" cap="none" normalizeH="0" baseline="0" dirty="0">
                <a:ln>
                  <a:noFill/>
                </a:ln>
                <a:effectLst/>
                <a:latin typeface="Söhne"/>
              </a:rPr>
              <a:t>Equips </a:t>
            </a:r>
            <a:r>
              <a:rPr kumimoji="0" lang="en-US" altLang="en-US" sz="1700" b="0" i="0" u="none" strike="noStrike" cap="none" normalizeH="0" baseline="0" dirty="0" err="1">
                <a:ln>
                  <a:noFill/>
                </a:ln>
                <a:effectLst/>
                <a:latin typeface="Söhne"/>
              </a:rPr>
              <a:t>Olist</a:t>
            </a:r>
            <a:r>
              <a:rPr kumimoji="0" lang="en-US" altLang="en-US" sz="1700" b="0" i="0" u="none" strike="noStrike" cap="none" normalizeH="0" baseline="0" dirty="0">
                <a:ln>
                  <a:noFill/>
                </a:ln>
                <a:effectLst/>
                <a:latin typeface="Söhne"/>
              </a:rPr>
              <a:t> with predictive models, optimizing customer engagement and sales strategies.</a:t>
            </a:r>
          </a:p>
          <a:p>
            <a:pPr marL="0" marR="0" lvl="0" indent="0" defTabSz="914400" rtl="0" eaLnBrk="0" fontAlgn="base" latinLnBrk="0" hangingPunct="0">
              <a:lnSpc>
                <a:spcPct val="110000"/>
              </a:lnSpc>
              <a:spcBef>
                <a:spcPct val="0"/>
              </a:spcBef>
              <a:spcAft>
                <a:spcPts val="600"/>
              </a:spcAft>
              <a:buClrTx/>
              <a:buSzTx/>
              <a:buFontTx/>
              <a:buNone/>
              <a:tabLst/>
            </a:pPr>
            <a:endParaRPr kumimoji="0" lang="en-US" altLang="en-US" sz="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77022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0" name="Group 9">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0"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2"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5"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66" name="Group 65">
            <a:extLst>
              <a:ext uri="{FF2B5EF4-FFF2-40B4-BE49-F238E27FC236}">
                <a16:creationId xmlns:a16="http://schemas.microsoft.com/office/drawing/2014/main" id="{096A8A5D-137F-4A8A-9811-F7A867F0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7" name="Rectangle 66">
              <a:extLst>
                <a:ext uri="{FF2B5EF4-FFF2-40B4-BE49-F238E27FC236}">
                  <a16:creationId xmlns:a16="http://schemas.microsoft.com/office/drawing/2014/main" id="{6EA64E00-438F-4B4F-9366-7A7230A9A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8" name="Picture 2">
              <a:extLst>
                <a:ext uri="{FF2B5EF4-FFF2-40B4-BE49-F238E27FC236}">
                  <a16:creationId xmlns:a16="http://schemas.microsoft.com/office/drawing/2014/main" id="{59E6386A-8042-4EC7-A981-EFAC2ACB89D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36A69A62-7009-B89E-A2A8-213850CB05C3}"/>
              </a:ext>
            </a:extLst>
          </p:cNvPr>
          <p:cNvSpPr>
            <a:spLocks noGrp="1"/>
          </p:cNvSpPr>
          <p:nvPr>
            <p:ph type="title"/>
          </p:nvPr>
        </p:nvSpPr>
        <p:spPr>
          <a:xfrm>
            <a:off x="7914894" y="1122363"/>
            <a:ext cx="3156229" cy="2387600"/>
          </a:xfrm>
        </p:spPr>
        <p:txBody>
          <a:bodyPr vert="horz" lIns="91440" tIns="45720" rIns="91440" bIns="45720" rtlCol="0" anchor="b">
            <a:normAutofit/>
          </a:bodyPr>
          <a:lstStyle/>
          <a:p>
            <a:r>
              <a:rPr lang="en-US" sz="4800"/>
              <a:t>Thank you</a:t>
            </a:r>
          </a:p>
        </p:txBody>
      </p:sp>
      <p:pic>
        <p:nvPicPr>
          <p:cNvPr id="4" name="Picture 3" descr="Tying a bow in an arrangment of presents">
            <a:extLst>
              <a:ext uri="{FF2B5EF4-FFF2-40B4-BE49-F238E27FC236}">
                <a16:creationId xmlns:a16="http://schemas.microsoft.com/office/drawing/2014/main" id="{A465B8F1-BDC3-4D68-13EF-DD39EF2278FE}"/>
              </a:ext>
            </a:extLst>
          </p:cNvPr>
          <p:cNvPicPr>
            <a:picLocks noChangeAspect="1"/>
          </p:cNvPicPr>
          <p:nvPr/>
        </p:nvPicPr>
        <p:blipFill rotWithShape="1">
          <a:blip r:embed="rId4"/>
          <a:srcRect l="13670" r="12761" b="-1"/>
          <a:stretch/>
        </p:blipFill>
        <p:spPr>
          <a:xfrm>
            <a:off x="-5597" y="10"/>
            <a:ext cx="7558541" cy="6857990"/>
          </a:xfrm>
          <a:prstGeom prst="rect">
            <a:avLst/>
          </a:prstGeom>
        </p:spPr>
      </p:pic>
      <p:grpSp>
        <p:nvGrpSpPr>
          <p:cNvPr id="70" name="Group 69">
            <a:extLst>
              <a:ext uri="{FF2B5EF4-FFF2-40B4-BE49-F238E27FC236}">
                <a16:creationId xmlns:a16="http://schemas.microsoft.com/office/drawing/2014/main" id="{0FA686C7-6B08-416F-AEF3-C204079363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1" name="Rectangle 5">
              <a:extLst>
                <a:ext uri="{FF2B5EF4-FFF2-40B4-BE49-F238E27FC236}">
                  <a16:creationId xmlns:a16="http://schemas.microsoft.com/office/drawing/2014/main" id="{2BBDDDB2-3938-4066-91BA-4907AF8826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72" name="Freeform 6">
              <a:extLst>
                <a:ext uri="{FF2B5EF4-FFF2-40B4-BE49-F238E27FC236}">
                  <a16:creationId xmlns:a16="http://schemas.microsoft.com/office/drawing/2014/main" id="{D2125FCC-F305-4C4C-9CB1-14B83ADD73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3" name="Freeform 7">
              <a:extLst>
                <a:ext uri="{FF2B5EF4-FFF2-40B4-BE49-F238E27FC236}">
                  <a16:creationId xmlns:a16="http://schemas.microsoft.com/office/drawing/2014/main" id="{96643530-0EE0-4AC8-8241-ED8E26ED8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4" name="Rectangle 8">
              <a:extLst>
                <a:ext uri="{FF2B5EF4-FFF2-40B4-BE49-F238E27FC236}">
                  <a16:creationId xmlns:a16="http://schemas.microsoft.com/office/drawing/2014/main" id="{A784F0C8-95D3-4D7D-8FA9-326D3DEA266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75" name="Freeform 9">
              <a:extLst>
                <a:ext uri="{FF2B5EF4-FFF2-40B4-BE49-F238E27FC236}">
                  <a16:creationId xmlns:a16="http://schemas.microsoft.com/office/drawing/2014/main" id="{4D49008E-3A2F-4C2C-85EB-1D228F38E6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6" name="Freeform 10">
              <a:extLst>
                <a:ext uri="{FF2B5EF4-FFF2-40B4-BE49-F238E27FC236}">
                  <a16:creationId xmlns:a16="http://schemas.microsoft.com/office/drawing/2014/main" id="{B09CB0F8-91EE-4A04-91CD-9B9D390ED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7" name="Freeform 11">
              <a:extLst>
                <a:ext uri="{FF2B5EF4-FFF2-40B4-BE49-F238E27FC236}">
                  <a16:creationId xmlns:a16="http://schemas.microsoft.com/office/drawing/2014/main" id="{954CB039-9A52-4C07-BDB1-747876D86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8" name="Freeform 12">
              <a:extLst>
                <a:ext uri="{FF2B5EF4-FFF2-40B4-BE49-F238E27FC236}">
                  <a16:creationId xmlns:a16="http://schemas.microsoft.com/office/drawing/2014/main" id="{AD9FE313-C425-42A8-92A9-82E74C4096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9" name="Freeform 13">
              <a:extLst>
                <a:ext uri="{FF2B5EF4-FFF2-40B4-BE49-F238E27FC236}">
                  <a16:creationId xmlns:a16="http://schemas.microsoft.com/office/drawing/2014/main" id="{CD506FC5-3A23-48B7-9771-7B77E6DA0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0" name="Freeform 14">
              <a:extLst>
                <a:ext uri="{FF2B5EF4-FFF2-40B4-BE49-F238E27FC236}">
                  <a16:creationId xmlns:a16="http://schemas.microsoft.com/office/drawing/2014/main" id="{6FF54CDF-21B0-46AE-B402-234E62F9D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1" name="Freeform 15">
              <a:extLst>
                <a:ext uri="{FF2B5EF4-FFF2-40B4-BE49-F238E27FC236}">
                  <a16:creationId xmlns:a16="http://schemas.microsoft.com/office/drawing/2014/main" id="{EE88784D-C24D-4FBD-AF34-85BA74966F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2" name="Freeform 16">
              <a:extLst>
                <a:ext uri="{FF2B5EF4-FFF2-40B4-BE49-F238E27FC236}">
                  <a16:creationId xmlns:a16="http://schemas.microsoft.com/office/drawing/2014/main" id="{F524C128-9723-4A4D-BFB5-7EBD5B24FB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3" name="Freeform 17">
              <a:extLst>
                <a:ext uri="{FF2B5EF4-FFF2-40B4-BE49-F238E27FC236}">
                  <a16:creationId xmlns:a16="http://schemas.microsoft.com/office/drawing/2014/main" id="{9C742EF7-4F82-4B4A-9693-4F794B6A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4" name="Freeform 18">
              <a:extLst>
                <a:ext uri="{FF2B5EF4-FFF2-40B4-BE49-F238E27FC236}">
                  <a16:creationId xmlns:a16="http://schemas.microsoft.com/office/drawing/2014/main" id="{0265747A-2114-4F0F-81B6-618FD389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5" name="Freeform 19">
              <a:extLst>
                <a:ext uri="{FF2B5EF4-FFF2-40B4-BE49-F238E27FC236}">
                  <a16:creationId xmlns:a16="http://schemas.microsoft.com/office/drawing/2014/main" id="{99E488E3-470E-4FC6-A3B0-141DF162D8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6" name="Freeform 20">
              <a:extLst>
                <a:ext uri="{FF2B5EF4-FFF2-40B4-BE49-F238E27FC236}">
                  <a16:creationId xmlns:a16="http://schemas.microsoft.com/office/drawing/2014/main" id="{612B7DC5-03F3-4B7B-9520-D66144F1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7" name="Freeform 21">
              <a:extLst>
                <a:ext uri="{FF2B5EF4-FFF2-40B4-BE49-F238E27FC236}">
                  <a16:creationId xmlns:a16="http://schemas.microsoft.com/office/drawing/2014/main" id="{B2355AA2-DB69-485A-B600-E3DF02F2D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8" name="Freeform 22">
              <a:extLst>
                <a:ext uri="{FF2B5EF4-FFF2-40B4-BE49-F238E27FC236}">
                  <a16:creationId xmlns:a16="http://schemas.microsoft.com/office/drawing/2014/main" id="{4DC3AC80-2B15-428E-8B1E-53312C666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9" name="Freeform 23">
              <a:extLst>
                <a:ext uri="{FF2B5EF4-FFF2-40B4-BE49-F238E27FC236}">
                  <a16:creationId xmlns:a16="http://schemas.microsoft.com/office/drawing/2014/main" id="{C48F81D6-640C-4483-9773-8C7BFF461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0" name="Freeform 24">
              <a:extLst>
                <a:ext uri="{FF2B5EF4-FFF2-40B4-BE49-F238E27FC236}">
                  <a16:creationId xmlns:a16="http://schemas.microsoft.com/office/drawing/2014/main" id="{C7AA2EE3-7411-4DCB-B79E-0C5C95D7C7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1" name="Freeform 25">
              <a:extLst>
                <a:ext uri="{FF2B5EF4-FFF2-40B4-BE49-F238E27FC236}">
                  <a16:creationId xmlns:a16="http://schemas.microsoft.com/office/drawing/2014/main" id="{8B84BFA3-B122-4CA5-8C28-79134C97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2" name="Freeform 26">
              <a:extLst>
                <a:ext uri="{FF2B5EF4-FFF2-40B4-BE49-F238E27FC236}">
                  <a16:creationId xmlns:a16="http://schemas.microsoft.com/office/drawing/2014/main" id="{A7C22B06-B32B-46EB-9428-B7CA7DA1F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3" name="Freeform 27">
              <a:extLst>
                <a:ext uri="{FF2B5EF4-FFF2-40B4-BE49-F238E27FC236}">
                  <a16:creationId xmlns:a16="http://schemas.microsoft.com/office/drawing/2014/main" id="{1AE1D740-5AF4-4B8F-B533-C8CD4E56E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4" name="Freeform 28">
              <a:extLst>
                <a:ext uri="{FF2B5EF4-FFF2-40B4-BE49-F238E27FC236}">
                  <a16:creationId xmlns:a16="http://schemas.microsoft.com/office/drawing/2014/main" id="{555B0792-99B8-4014-AC84-7B39D21294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5" name="Freeform 29">
              <a:extLst>
                <a:ext uri="{FF2B5EF4-FFF2-40B4-BE49-F238E27FC236}">
                  <a16:creationId xmlns:a16="http://schemas.microsoft.com/office/drawing/2014/main" id="{395B90B6-A4DE-4EEF-B53E-395E8D4AF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6" name="Freeform 30">
              <a:extLst>
                <a:ext uri="{FF2B5EF4-FFF2-40B4-BE49-F238E27FC236}">
                  <a16:creationId xmlns:a16="http://schemas.microsoft.com/office/drawing/2014/main" id="{A0117576-A27F-4175-BD9D-EE15C96D9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7" name="Freeform 31">
              <a:extLst>
                <a:ext uri="{FF2B5EF4-FFF2-40B4-BE49-F238E27FC236}">
                  <a16:creationId xmlns:a16="http://schemas.microsoft.com/office/drawing/2014/main" id="{93C8332E-93D3-4919-A977-06EC76556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8" name="Freeform 32">
              <a:extLst>
                <a:ext uri="{FF2B5EF4-FFF2-40B4-BE49-F238E27FC236}">
                  <a16:creationId xmlns:a16="http://schemas.microsoft.com/office/drawing/2014/main" id="{B086AC0E-8130-47AC-A510-5285FAE659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9" name="Rectangle 33">
              <a:extLst>
                <a:ext uri="{FF2B5EF4-FFF2-40B4-BE49-F238E27FC236}">
                  <a16:creationId xmlns:a16="http://schemas.microsoft.com/office/drawing/2014/main" id="{DF1BC1DF-8089-49D8-9535-EAB0D7C9A4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00" name="Freeform 34">
              <a:extLst>
                <a:ext uri="{FF2B5EF4-FFF2-40B4-BE49-F238E27FC236}">
                  <a16:creationId xmlns:a16="http://schemas.microsoft.com/office/drawing/2014/main" id="{97388BAE-DCB9-4B88-9CDE-6FA3304D3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1" name="Freeform 35">
              <a:extLst>
                <a:ext uri="{FF2B5EF4-FFF2-40B4-BE49-F238E27FC236}">
                  <a16:creationId xmlns:a16="http://schemas.microsoft.com/office/drawing/2014/main" id="{7E059A96-E5FE-4EE1-9C6D-3AB208BF6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2" name="Freeform 36">
              <a:extLst>
                <a:ext uri="{FF2B5EF4-FFF2-40B4-BE49-F238E27FC236}">
                  <a16:creationId xmlns:a16="http://schemas.microsoft.com/office/drawing/2014/main" id="{CD6A3DCE-FBEE-41E7-A0EC-CA23A1DF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3" name="Freeform 37">
              <a:extLst>
                <a:ext uri="{FF2B5EF4-FFF2-40B4-BE49-F238E27FC236}">
                  <a16:creationId xmlns:a16="http://schemas.microsoft.com/office/drawing/2014/main" id="{52966C83-B07E-463F-B982-F3E074D9D1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4" name="Freeform 38">
              <a:extLst>
                <a:ext uri="{FF2B5EF4-FFF2-40B4-BE49-F238E27FC236}">
                  <a16:creationId xmlns:a16="http://schemas.microsoft.com/office/drawing/2014/main" id="{0F475B53-6578-4C68-AC7C-3BE28EA6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5" name="Freeform 39">
              <a:extLst>
                <a:ext uri="{FF2B5EF4-FFF2-40B4-BE49-F238E27FC236}">
                  <a16:creationId xmlns:a16="http://schemas.microsoft.com/office/drawing/2014/main" id="{8475C02B-D024-4E20-9EF3-2A7E96740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6" name="Freeform 40">
              <a:extLst>
                <a:ext uri="{FF2B5EF4-FFF2-40B4-BE49-F238E27FC236}">
                  <a16:creationId xmlns:a16="http://schemas.microsoft.com/office/drawing/2014/main" id="{1F5EF5DC-7372-4549-B0A6-800F19406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7" name="Freeform 41">
              <a:extLst>
                <a:ext uri="{FF2B5EF4-FFF2-40B4-BE49-F238E27FC236}">
                  <a16:creationId xmlns:a16="http://schemas.microsoft.com/office/drawing/2014/main" id="{8B908D96-CCB2-426B-862C-2BDB2AF71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8" name="Freeform 42">
              <a:extLst>
                <a:ext uri="{FF2B5EF4-FFF2-40B4-BE49-F238E27FC236}">
                  <a16:creationId xmlns:a16="http://schemas.microsoft.com/office/drawing/2014/main" id="{26752E6D-E46B-4DA2-B280-5C696EF4FD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9" name="Freeform 43">
              <a:extLst>
                <a:ext uri="{FF2B5EF4-FFF2-40B4-BE49-F238E27FC236}">
                  <a16:creationId xmlns:a16="http://schemas.microsoft.com/office/drawing/2014/main" id="{011E7A27-73CF-4E1E-8AE2-B88B96F3B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0" name="Freeform 44">
              <a:extLst>
                <a:ext uri="{FF2B5EF4-FFF2-40B4-BE49-F238E27FC236}">
                  <a16:creationId xmlns:a16="http://schemas.microsoft.com/office/drawing/2014/main" id="{1DBE1EE2-4667-4A45-80F7-217D3B6FA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1" name="Rectangle 45">
              <a:extLst>
                <a:ext uri="{FF2B5EF4-FFF2-40B4-BE49-F238E27FC236}">
                  <a16:creationId xmlns:a16="http://schemas.microsoft.com/office/drawing/2014/main" id="{A48239BC-3712-4110-AE92-4AC892603DE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12" name="Freeform 46">
              <a:extLst>
                <a:ext uri="{FF2B5EF4-FFF2-40B4-BE49-F238E27FC236}">
                  <a16:creationId xmlns:a16="http://schemas.microsoft.com/office/drawing/2014/main" id="{14B6D739-1C93-4350-BC14-ED88C6341B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3" name="Freeform 47">
              <a:extLst>
                <a:ext uri="{FF2B5EF4-FFF2-40B4-BE49-F238E27FC236}">
                  <a16:creationId xmlns:a16="http://schemas.microsoft.com/office/drawing/2014/main" id="{2F73DF89-CB95-4798-90CA-B7A1DF2D36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4" name="Freeform 48">
              <a:extLst>
                <a:ext uri="{FF2B5EF4-FFF2-40B4-BE49-F238E27FC236}">
                  <a16:creationId xmlns:a16="http://schemas.microsoft.com/office/drawing/2014/main" id="{1DA7D977-8D60-47B5-8071-30A6FA0C9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5" name="Freeform 49">
              <a:extLst>
                <a:ext uri="{FF2B5EF4-FFF2-40B4-BE49-F238E27FC236}">
                  <a16:creationId xmlns:a16="http://schemas.microsoft.com/office/drawing/2014/main" id="{4A241594-4FC5-4570-94B2-724F248A6B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6" name="Freeform 50">
              <a:extLst>
                <a:ext uri="{FF2B5EF4-FFF2-40B4-BE49-F238E27FC236}">
                  <a16:creationId xmlns:a16="http://schemas.microsoft.com/office/drawing/2014/main" id="{9D31F634-1A34-473E-A0FA-D06EB57D97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7" name="Freeform 51">
              <a:extLst>
                <a:ext uri="{FF2B5EF4-FFF2-40B4-BE49-F238E27FC236}">
                  <a16:creationId xmlns:a16="http://schemas.microsoft.com/office/drawing/2014/main" id="{CE20C679-7385-48FF-BBE5-5BA7C0E70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8" name="Freeform 52">
              <a:extLst>
                <a:ext uri="{FF2B5EF4-FFF2-40B4-BE49-F238E27FC236}">
                  <a16:creationId xmlns:a16="http://schemas.microsoft.com/office/drawing/2014/main" id="{ADF9CA3B-265F-4927-BA79-0A676AF3F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9" name="Freeform 53">
              <a:extLst>
                <a:ext uri="{FF2B5EF4-FFF2-40B4-BE49-F238E27FC236}">
                  <a16:creationId xmlns:a16="http://schemas.microsoft.com/office/drawing/2014/main" id="{B138D01D-340C-4DB0-A0E1-D54B9319D5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0" name="Freeform 54">
              <a:extLst>
                <a:ext uri="{FF2B5EF4-FFF2-40B4-BE49-F238E27FC236}">
                  <a16:creationId xmlns:a16="http://schemas.microsoft.com/office/drawing/2014/main" id="{B56918B0-069B-4C98-995E-4D6B0B176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1" name="Freeform 55">
              <a:extLst>
                <a:ext uri="{FF2B5EF4-FFF2-40B4-BE49-F238E27FC236}">
                  <a16:creationId xmlns:a16="http://schemas.microsoft.com/office/drawing/2014/main" id="{2BD45940-09B7-4CD3-90E7-0EA2CF6A03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2" name="Freeform 56">
              <a:extLst>
                <a:ext uri="{FF2B5EF4-FFF2-40B4-BE49-F238E27FC236}">
                  <a16:creationId xmlns:a16="http://schemas.microsoft.com/office/drawing/2014/main" id="{347A8664-7179-419E-A26E-8250762910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3" name="Freeform 57">
              <a:extLst>
                <a:ext uri="{FF2B5EF4-FFF2-40B4-BE49-F238E27FC236}">
                  <a16:creationId xmlns:a16="http://schemas.microsoft.com/office/drawing/2014/main" id="{B7350394-4D50-4E2E-8AF2-F4A52E734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4" name="Freeform 58">
              <a:extLst>
                <a:ext uri="{FF2B5EF4-FFF2-40B4-BE49-F238E27FC236}">
                  <a16:creationId xmlns:a16="http://schemas.microsoft.com/office/drawing/2014/main" id="{6B464294-4049-4542-A83E-22B8CC6331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26" name="Group 125">
            <a:extLst>
              <a:ext uri="{FF2B5EF4-FFF2-40B4-BE49-F238E27FC236}">
                <a16:creationId xmlns:a16="http://schemas.microsoft.com/office/drawing/2014/main" id="{4C78E281-F596-4ECB-979A-89D89452AA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27" name="Freeform 32">
              <a:extLst>
                <a:ext uri="{FF2B5EF4-FFF2-40B4-BE49-F238E27FC236}">
                  <a16:creationId xmlns:a16="http://schemas.microsoft.com/office/drawing/2014/main" id="{C20E68C0-5C9E-4DA6-83AD-0EC3179BB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33">
              <a:extLst>
                <a:ext uri="{FF2B5EF4-FFF2-40B4-BE49-F238E27FC236}">
                  <a16:creationId xmlns:a16="http://schemas.microsoft.com/office/drawing/2014/main" id="{80C08ED9-C9F6-4168-816A-F5C5F3AF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Freeform 34">
              <a:extLst>
                <a:ext uri="{FF2B5EF4-FFF2-40B4-BE49-F238E27FC236}">
                  <a16:creationId xmlns:a16="http://schemas.microsoft.com/office/drawing/2014/main" id="{0A83E4BF-890D-4E0A-A720-48088D4224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0" name="Freeform 35">
              <a:extLst>
                <a:ext uri="{FF2B5EF4-FFF2-40B4-BE49-F238E27FC236}">
                  <a16:creationId xmlns:a16="http://schemas.microsoft.com/office/drawing/2014/main" id="{996F9B33-C769-451E-9044-EA85C625C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1" name="Freeform 36">
              <a:extLst>
                <a:ext uri="{FF2B5EF4-FFF2-40B4-BE49-F238E27FC236}">
                  <a16:creationId xmlns:a16="http://schemas.microsoft.com/office/drawing/2014/main" id="{F91D6EA2-C024-4E53-A81E-A50907517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2" name="Freeform 37">
              <a:extLst>
                <a:ext uri="{FF2B5EF4-FFF2-40B4-BE49-F238E27FC236}">
                  <a16:creationId xmlns:a16="http://schemas.microsoft.com/office/drawing/2014/main" id="{233F8C4E-A946-462B-9703-971ABD45D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3" name="Freeform 38">
              <a:extLst>
                <a:ext uri="{FF2B5EF4-FFF2-40B4-BE49-F238E27FC236}">
                  <a16:creationId xmlns:a16="http://schemas.microsoft.com/office/drawing/2014/main" id="{06059614-A557-45C6-B625-488D41C394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4" name="Freeform 39">
              <a:extLst>
                <a:ext uri="{FF2B5EF4-FFF2-40B4-BE49-F238E27FC236}">
                  <a16:creationId xmlns:a16="http://schemas.microsoft.com/office/drawing/2014/main" id="{26BCD22B-880F-40F8-88AC-CD9285348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5" name="Freeform 40">
              <a:extLst>
                <a:ext uri="{FF2B5EF4-FFF2-40B4-BE49-F238E27FC236}">
                  <a16:creationId xmlns:a16="http://schemas.microsoft.com/office/drawing/2014/main" id="{52324B00-0190-4453-9F81-F0E913800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6" name="Rectangle 41">
              <a:extLst>
                <a:ext uri="{FF2B5EF4-FFF2-40B4-BE49-F238E27FC236}">
                  <a16:creationId xmlns:a16="http://schemas.microsoft.com/office/drawing/2014/main" id="{33BE57C0-F93F-4C88-B489-0BFA90D01B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3171692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52" name="Rectangle 151">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400" y="-14287"/>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tx1">
              <a:alpha val="60000"/>
            </a:schemeClr>
          </a:solidFill>
        </p:grpSpPr>
        <p:sp>
          <p:nvSpPr>
            <p:cNvPr id="153"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54"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6"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7"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8"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9"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1"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2"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3"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4"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25"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6"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7"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8"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9"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30"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1"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2"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3"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4"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5"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6"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7"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8"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9"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sp>
        <p:nvSpPr>
          <p:cNvPr id="4" name="Title 3">
            <a:extLst>
              <a:ext uri="{FF2B5EF4-FFF2-40B4-BE49-F238E27FC236}">
                <a16:creationId xmlns:a16="http://schemas.microsoft.com/office/drawing/2014/main" id="{A379963C-DC4E-73A4-AEBA-C5C94645CD11}"/>
              </a:ext>
            </a:extLst>
          </p:cNvPr>
          <p:cNvSpPr>
            <a:spLocks noGrp="1"/>
          </p:cNvSpPr>
          <p:nvPr>
            <p:ph type="title"/>
          </p:nvPr>
        </p:nvSpPr>
        <p:spPr>
          <a:xfrm>
            <a:off x="1141413" y="1082673"/>
            <a:ext cx="2869416" cy="4708528"/>
          </a:xfrm>
        </p:spPr>
        <p:txBody>
          <a:bodyPr>
            <a:normAutofit/>
          </a:bodyPr>
          <a:lstStyle/>
          <a:p>
            <a:pPr algn="r"/>
            <a:r>
              <a:rPr lang="en-US" sz="3100"/>
              <a:t>INTRODUCTION</a:t>
            </a:r>
          </a:p>
        </p:txBody>
      </p:sp>
      <p:cxnSp>
        <p:nvCxnSpPr>
          <p:cNvPr id="41" name="Straight Connector 40">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E8E36CEF-3FEA-06C1-F73C-82E71A582994}"/>
              </a:ext>
            </a:extLst>
          </p:cNvPr>
          <p:cNvSpPr>
            <a:spLocks noGrp="1"/>
          </p:cNvSpPr>
          <p:nvPr>
            <p:ph idx="1"/>
          </p:nvPr>
        </p:nvSpPr>
        <p:spPr>
          <a:xfrm>
            <a:off x="5297763" y="1082673"/>
            <a:ext cx="5751237" cy="4708528"/>
          </a:xfrm>
        </p:spPr>
        <p:txBody>
          <a:bodyPr anchor="ctr">
            <a:normAutofit/>
          </a:bodyPr>
          <a:lstStyle/>
          <a:p>
            <a:pPr>
              <a:lnSpc>
                <a:spcPct val="110000"/>
              </a:lnSpc>
              <a:buFont typeface="Arial" panose="020B0604020202020204" pitchFamily="34" charset="0"/>
              <a:buChar char="•"/>
            </a:pPr>
            <a:r>
              <a:rPr lang="en-IN" sz="1500" b="0" i="0" dirty="0">
                <a:effectLst/>
                <a:latin typeface="Söhne"/>
              </a:rPr>
              <a:t>Our project is a strategic utilization of Azure cloud services—Azure Blob Storage, Azure SQL Database, and Azure Data Factory—to revolutionize customer </a:t>
            </a:r>
            <a:r>
              <a:rPr lang="en-IN" sz="1500" b="0" i="0" dirty="0" err="1">
                <a:effectLst/>
                <a:latin typeface="Söhne"/>
              </a:rPr>
              <a:t>behavior</a:t>
            </a:r>
            <a:r>
              <a:rPr lang="en-IN" sz="1500" b="0" i="0" dirty="0">
                <a:effectLst/>
                <a:latin typeface="Söhne"/>
              </a:rPr>
              <a:t> analysis and prediction. </a:t>
            </a:r>
          </a:p>
          <a:p>
            <a:pPr>
              <a:lnSpc>
                <a:spcPct val="110000"/>
              </a:lnSpc>
              <a:buFont typeface="Arial" panose="020B0604020202020204" pitchFamily="34" charset="0"/>
              <a:buChar char="•"/>
            </a:pPr>
            <a:r>
              <a:rPr lang="en-IN" sz="1500" b="0" i="0" dirty="0">
                <a:effectLst/>
                <a:latin typeface="Söhne"/>
              </a:rPr>
              <a:t>With a primary focus on enhancing sales strategies for </a:t>
            </a:r>
            <a:r>
              <a:rPr lang="en-IN" sz="1500" b="0" i="0" dirty="0" err="1">
                <a:effectLst/>
                <a:latin typeface="Söhne"/>
              </a:rPr>
              <a:t>Olist</a:t>
            </a:r>
            <a:r>
              <a:rPr lang="en-IN" sz="1500" b="0" i="0" dirty="0">
                <a:effectLst/>
                <a:latin typeface="Söhne"/>
              </a:rPr>
              <a:t>, a leading Brazilian e-commerce platform, we incorporate three key datasets into Azure's dynamic cloud environment. Through meticulous processing and transformation, facilitated by Azure Blob Storage and Azure SQL Database, we prepare the datasets for comprehensive analysis. </a:t>
            </a:r>
          </a:p>
          <a:p>
            <a:pPr>
              <a:lnSpc>
                <a:spcPct val="110000"/>
              </a:lnSpc>
              <a:buFont typeface="Arial" panose="020B0604020202020204" pitchFamily="34" charset="0"/>
              <a:buChar char="•"/>
            </a:pPr>
            <a:r>
              <a:rPr lang="en-IN" sz="1500" b="0" i="0" dirty="0">
                <a:effectLst/>
                <a:latin typeface="Söhne"/>
              </a:rPr>
              <a:t>The innovation unfolds with the application of Azure Data Studio, enabling the development of analyses that unearth valuable insights into customer </a:t>
            </a:r>
            <a:r>
              <a:rPr lang="en-IN" sz="1500" b="0" i="0" dirty="0" err="1">
                <a:effectLst/>
                <a:latin typeface="Söhne"/>
              </a:rPr>
              <a:t>behavior</a:t>
            </a:r>
            <a:r>
              <a:rPr lang="en-IN" sz="1500" b="0" i="0" dirty="0">
                <a:effectLst/>
                <a:latin typeface="Söhne"/>
              </a:rPr>
              <a:t>. </a:t>
            </a:r>
          </a:p>
          <a:p>
            <a:pPr>
              <a:lnSpc>
                <a:spcPct val="110000"/>
              </a:lnSpc>
              <a:buFont typeface="Arial" panose="020B0604020202020204" pitchFamily="34" charset="0"/>
              <a:buChar char="•"/>
            </a:pPr>
            <a:r>
              <a:rPr lang="en-IN" sz="1500" b="0" i="0" dirty="0">
                <a:effectLst/>
                <a:latin typeface="Söhne"/>
              </a:rPr>
              <a:t>In summary, our project aims to leverage Azure's cloud services to streamline data processing, create predictive models, and equip </a:t>
            </a:r>
            <a:r>
              <a:rPr lang="en-IN" sz="1500" b="0" i="0" dirty="0" err="1">
                <a:effectLst/>
                <a:latin typeface="Söhne"/>
              </a:rPr>
              <a:t>Olist</a:t>
            </a:r>
            <a:r>
              <a:rPr lang="en-IN" sz="1500" b="0" i="0" dirty="0">
                <a:effectLst/>
                <a:latin typeface="Söhne"/>
              </a:rPr>
              <a:t> with the tools needed to refine its sales strategies for success in the competitive e-commerce landscape.</a:t>
            </a:r>
            <a:endParaRPr lang="en-US" sz="1500" dirty="0"/>
          </a:p>
        </p:txBody>
      </p:sp>
      <p:grpSp>
        <p:nvGrpSpPr>
          <p:cNvPr id="43" name="Group 42">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solidFill>
            <a:schemeClr val="tx1">
              <a:alpha val="60000"/>
            </a:schemeClr>
          </a:solidFill>
        </p:grpSpPr>
        <p:sp>
          <p:nvSpPr>
            <p:cNvPr id="44"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5"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6"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7"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8"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9"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0"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1"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5"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56"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grpSp>
    </p:spTree>
    <p:extLst>
      <p:ext uri="{BB962C8B-B14F-4D97-AF65-F5344CB8AC3E}">
        <p14:creationId xmlns:p14="http://schemas.microsoft.com/office/powerpoint/2010/main" val="3190095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5" name="Rectangle 14">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7"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612E3B0-DBC7-EC7B-F4DF-79FE9D53E107}"/>
              </a:ext>
            </a:extLst>
          </p:cNvPr>
          <p:cNvSpPr>
            <a:spLocks noGrp="1"/>
          </p:cNvSpPr>
          <p:nvPr>
            <p:ph type="title"/>
          </p:nvPr>
        </p:nvSpPr>
        <p:spPr>
          <a:xfrm>
            <a:off x="817563" y="2927233"/>
            <a:ext cx="2851417" cy="1478570"/>
          </a:xfrm>
        </p:spPr>
        <p:txBody>
          <a:bodyPr>
            <a:normAutofit/>
          </a:bodyPr>
          <a:lstStyle/>
          <a:p>
            <a:r>
              <a:rPr lang="en-US" sz="3200" dirty="0">
                <a:solidFill>
                  <a:srgbClr val="FFFFFF"/>
                </a:solidFill>
              </a:rPr>
              <a:t>CLOUD SERVICE INTEGRATION WORKFLOW</a:t>
            </a:r>
          </a:p>
        </p:txBody>
      </p:sp>
      <p:grpSp>
        <p:nvGrpSpPr>
          <p:cNvPr id="19" name="Group 18">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0"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1"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2"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7"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pic>
        <p:nvPicPr>
          <p:cNvPr id="4" name="Content Placeholder 3" descr="A diagram of a data factory&#10;&#10;Description automatically generated">
            <a:extLst>
              <a:ext uri="{FF2B5EF4-FFF2-40B4-BE49-F238E27FC236}">
                <a16:creationId xmlns:a16="http://schemas.microsoft.com/office/drawing/2014/main" id="{F871B8B2-5591-D3F5-902A-66DF42A08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778" y="1467640"/>
            <a:ext cx="6844045" cy="3918215"/>
          </a:xfrm>
          <a:prstGeom prst="rect">
            <a:avLst/>
          </a:prstGeom>
        </p:spPr>
      </p:pic>
    </p:spTree>
    <p:extLst>
      <p:ext uri="{BB962C8B-B14F-4D97-AF65-F5344CB8AC3E}">
        <p14:creationId xmlns:p14="http://schemas.microsoft.com/office/powerpoint/2010/main" val="392034447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Group 5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6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6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6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6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6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nvGrpSpPr>
          <p:cNvPr id="68" name="Group 6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6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7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7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7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74" name="Group 7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7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7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7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7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80" name="Group 7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8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8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8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8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8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8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sp>
        <p:nvSpPr>
          <p:cNvPr id="88" name="Rectangle 8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466B9A6-3085-CF67-2FD0-7677E0134C17}"/>
              </a:ext>
            </a:extLst>
          </p:cNvPr>
          <p:cNvSpPr>
            <a:spLocks noGrp="1"/>
          </p:cNvSpPr>
          <p:nvPr>
            <p:ph type="title"/>
          </p:nvPr>
        </p:nvSpPr>
        <p:spPr>
          <a:xfrm>
            <a:off x="1577445" y="1168078"/>
            <a:ext cx="9048219" cy="1092200"/>
          </a:xfrm>
        </p:spPr>
        <p:txBody>
          <a:bodyPr anchor="ctr">
            <a:normAutofit/>
          </a:bodyPr>
          <a:lstStyle/>
          <a:p>
            <a:pPr algn="ctr"/>
            <a:r>
              <a:rPr lang="en-US" dirty="0">
                <a:solidFill>
                  <a:srgbClr val="FFFFFF"/>
                </a:solidFill>
              </a:rPr>
              <a:t>AZURE BLOB STORAGE</a:t>
            </a:r>
          </a:p>
        </p:txBody>
      </p:sp>
      <p:sp>
        <p:nvSpPr>
          <p:cNvPr id="5" name="Content Placeholder 4">
            <a:extLst>
              <a:ext uri="{FF2B5EF4-FFF2-40B4-BE49-F238E27FC236}">
                <a16:creationId xmlns:a16="http://schemas.microsoft.com/office/drawing/2014/main" id="{BBB2A32F-8C14-516A-AC26-64CD0354A8AC}"/>
              </a:ext>
            </a:extLst>
          </p:cNvPr>
          <p:cNvSpPr>
            <a:spLocks noGrp="1"/>
          </p:cNvSpPr>
          <p:nvPr>
            <p:ph idx="1"/>
          </p:nvPr>
        </p:nvSpPr>
        <p:spPr>
          <a:xfrm>
            <a:off x="1577446" y="2413001"/>
            <a:ext cx="9048218" cy="3033180"/>
          </a:xfrm>
        </p:spPr>
        <p:txBody>
          <a:bodyPr anchor="ctr">
            <a:normAutofit/>
          </a:bodyPr>
          <a:lstStyle/>
          <a:p>
            <a:pPr>
              <a:lnSpc>
                <a:spcPct val="110000"/>
              </a:lnSpc>
              <a:buFont typeface="Arial" panose="020B0604020202020204" pitchFamily="34" charset="0"/>
              <a:buChar char="•"/>
            </a:pPr>
            <a:r>
              <a:rPr lang="en-IN" sz="1900" i="0" dirty="0">
                <a:solidFill>
                  <a:srgbClr val="FFFFFF"/>
                </a:solidFill>
                <a:effectLst/>
                <a:latin typeface="Söhne"/>
              </a:rPr>
              <a:t>Azure Blob Storage plays a pivotal role in securely storing datasets within the Azure ecosystem, offering a scalable and efficient solution for various types of data.</a:t>
            </a:r>
          </a:p>
          <a:p>
            <a:pPr>
              <a:lnSpc>
                <a:spcPct val="110000"/>
              </a:lnSpc>
              <a:buFont typeface="Arial" panose="020B0604020202020204" pitchFamily="34" charset="0"/>
              <a:buChar char="•"/>
            </a:pPr>
            <a:r>
              <a:rPr lang="en-IN" sz="1900" b="1" i="0" dirty="0">
                <a:solidFill>
                  <a:srgbClr val="FFFFFF"/>
                </a:solidFill>
                <a:effectLst/>
                <a:latin typeface="Söhne"/>
              </a:rPr>
              <a:t>Efficient Data Ingestion: </a:t>
            </a:r>
            <a:r>
              <a:rPr lang="en-IN" sz="1900" i="0" dirty="0">
                <a:solidFill>
                  <a:srgbClr val="FFFFFF"/>
                </a:solidFill>
                <a:effectLst/>
                <a:latin typeface="Söhne"/>
              </a:rPr>
              <a:t>Azure Blob Storage facilitates efficient data ingestion, streamlining the initial steps in the data processing pipeline.</a:t>
            </a:r>
          </a:p>
          <a:p>
            <a:pPr>
              <a:lnSpc>
                <a:spcPct val="110000"/>
              </a:lnSpc>
              <a:buFont typeface="Arial" panose="020B0604020202020204" pitchFamily="34" charset="0"/>
              <a:buChar char="•"/>
            </a:pPr>
            <a:r>
              <a:rPr lang="en-IN" sz="1900" b="1" i="0" dirty="0">
                <a:solidFill>
                  <a:srgbClr val="FFFFFF"/>
                </a:solidFill>
                <a:effectLst/>
                <a:latin typeface="Söhne"/>
              </a:rPr>
              <a:t>Staging Area for Data Flow: I</a:t>
            </a:r>
            <a:r>
              <a:rPr lang="en-IN" sz="1900" i="0" dirty="0">
                <a:solidFill>
                  <a:srgbClr val="FFFFFF"/>
                </a:solidFill>
                <a:effectLst/>
                <a:latin typeface="Söhne"/>
              </a:rPr>
              <a:t>t acts as a staging area, ensuring smooth data flow before undergoing processing, optimizing the overall pipeline.</a:t>
            </a:r>
          </a:p>
          <a:p>
            <a:pPr>
              <a:lnSpc>
                <a:spcPct val="110000"/>
              </a:lnSpc>
              <a:buFont typeface="Arial" panose="020B0604020202020204" pitchFamily="34" charset="0"/>
              <a:buChar char="•"/>
            </a:pPr>
            <a:r>
              <a:rPr lang="en-IN" sz="1900" b="1" i="0" dirty="0">
                <a:solidFill>
                  <a:srgbClr val="FFFFFF"/>
                </a:solidFill>
                <a:effectLst/>
                <a:latin typeface="Söhne"/>
              </a:rPr>
              <a:t>Optimal Handling of Unstructured Data: </a:t>
            </a:r>
            <a:r>
              <a:rPr lang="en-IN" sz="1900" i="0" dirty="0">
                <a:solidFill>
                  <a:srgbClr val="FFFFFF"/>
                </a:solidFill>
                <a:effectLst/>
                <a:latin typeface="Söhne"/>
              </a:rPr>
              <a:t>Specialized for handling unstructured data types, providing flexibility for diverse data formats.</a:t>
            </a:r>
            <a:endParaRPr lang="en-US" sz="1400" dirty="0">
              <a:solidFill>
                <a:srgbClr val="FFFFFF"/>
              </a:solidFill>
            </a:endParaRPr>
          </a:p>
        </p:txBody>
      </p:sp>
    </p:spTree>
    <p:extLst>
      <p:ext uri="{BB962C8B-B14F-4D97-AF65-F5344CB8AC3E}">
        <p14:creationId xmlns:p14="http://schemas.microsoft.com/office/powerpoint/2010/main" val="365605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FFBB3-578F-256C-9FBD-1D5757F88078}"/>
              </a:ext>
            </a:extLst>
          </p:cNvPr>
          <p:cNvSpPr>
            <a:spLocks noGrp="1"/>
          </p:cNvSpPr>
          <p:nvPr>
            <p:ph type="title"/>
          </p:nvPr>
        </p:nvSpPr>
        <p:spPr/>
        <p:txBody>
          <a:bodyPr/>
          <a:lstStyle/>
          <a:p>
            <a:r>
              <a:rPr lang="en-US" dirty="0"/>
              <a:t>AZURE BLOB STORAGE</a:t>
            </a:r>
          </a:p>
        </p:txBody>
      </p:sp>
      <p:pic>
        <p:nvPicPr>
          <p:cNvPr id="5" name="Picture 4">
            <a:extLst>
              <a:ext uri="{FF2B5EF4-FFF2-40B4-BE49-F238E27FC236}">
                <a16:creationId xmlns:a16="http://schemas.microsoft.com/office/drawing/2014/main" id="{94DE0A12-096B-EF0B-8AB1-589A205E62E4}"/>
              </a:ext>
            </a:extLst>
          </p:cNvPr>
          <p:cNvPicPr>
            <a:picLocks noChangeAspect="1"/>
          </p:cNvPicPr>
          <p:nvPr/>
        </p:nvPicPr>
        <p:blipFill>
          <a:blip r:embed="rId2"/>
          <a:stretch>
            <a:fillRect/>
          </a:stretch>
        </p:blipFill>
        <p:spPr>
          <a:xfrm>
            <a:off x="1141414" y="1755775"/>
            <a:ext cx="9905997" cy="4586287"/>
          </a:xfrm>
          <a:prstGeom prst="rect">
            <a:avLst/>
          </a:prstGeom>
        </p:spPr>
      </p:pic>
    </p:spTree>
    <p:extLst>
      <p:ext uri="{BB962C8B-B14F-4D97-AF65-F5344CB8AC3E}">
        <p14:creationId xmlns:p14="http://schemas.microsoft.com/office/powerpoint/2010/main" val="132457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0A29ECD-D68F-4AC9-9FA0-BEF7663BC1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 name="Rectangle 12">
              <a:extLst>
                <a:ext uri="{FF2B5EF4-FFF2-40B4-BE49-F238E27FC236}">
                  <a16:creationId xmlns:a16="http://schemas.microsoft.com/office/drawing/2014/main" id="{0569ADE5-A097-4089-9B9C-A0B54CA84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CF4B08C5-FA5E-4D68-801D-E99E9ECF4CC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grpSp>
        <p:nvGrpSpPr>
          <p:cNvPr id="16" name="Group 15">
            <a:extLst>
              <a:ext uri="{FF2B5EF4-FFF2-40B4-BE49-F238E27FC236}">
                <a16:creationId xmlns:a16="http://schemas.microsoft.com/office/drawing/2014/main" id="{9B1032AD-1AE2-4F16-A732-9C0A6A744C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7" name="Round Diagonal Corner Rectangle 7">
              <a:extLst>
                <a:ext uri="{FF2B5EF4-FFF2-40B4-BE49-F238E27FC236}">
                  <a16:creationId xmlns:a16="http://schemas.microsoft.com/office/drawing/2014/main" id="{D5BF75F8-4EA2-44F2-B6EA-3102419BE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620CA03C-559B-4B3D-94FA-4FAAB3C701D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0" name="Freeform 32">
                <a:extLst>
                  <a:ext uri="{FF2B5EF4-FFF2-40B4-BE49-F238E27FC236}">
                    <a16:creationId xmlns:a16="http://schemas.microsoft.com/office/drawing/2014/main" id="{0D9400F9-20AC-487F-8333-B1D60C326B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11" name="Freeform 33">
                <a:extLst>
                  <a:ext uri="{FF2B5EF4-FFF2-40B4-BE49-F238E27FC236}">
                    <a16:creationId xmlns:a16="http://schemas.microsoft.com/office/drawing/2014/main" id="{A3C314B8-9D5B-430A-93F5-13AA6EA5D0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15" name="Freeform 34">
                <a:extLst>
                  <a:ext uri="{FF2B5EF4-FFF2-40B4-BE49-F238E27FC236}">
                    <a16:creationId xmlns:a16="http://schemas.microsoft.com/office/drawing/2014/main" id="{0AE01D6D-B764-4C22-B93C-1EB06BEACF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47" name="Freeform 37">
                <a:extLst>
                  <a:ext uri="{FF2B5EF4-FFF2-40B4-BE49-F238E27FC236}">
                    <a16:creationId xmlns:a16="http://schemas.microsoft.com/office/drawing/2014/main" id="{83F0D1C3-E2D7-4810-B68A-4A9CD7ED9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19" name="Group 18">
              <a:extLst>
                <a:ext uri="{FF2B5EF4-FFF2-40B4-BE49-F238E27FC236}">
                  <a16:creationId xmlns:a16="http://schemas.microsoft.com/office/drawing/2014/main" id="{504DCDB6-51D7-4CA8-8C00-D2C7CC7BDC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48" name="Freeform 35">
                <a:extLst>
                  <a:ext uri="{FF2B5EF4-FFF2-40B4-BE49-F238E27FC236}">
                    <a16:creationId xmlns:a16="http://schemas.microsoft.com/office/drawing/2014/main" id="{398FAFF7-9785-43B0-9808-4152480B4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49" name="Freeform 36">
                <a:extLst>
                  <a:ext uri="{FF2B5EF4-FFF2-40B4-BE49-F238E27FC236}">
                    <a16:creationId xmlns:a16="http://schemas.microsoft.com/office/drawing/2014/main" id="{74FF4F16-1B2B-45C7-8B72-A6E1BDCA8F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50" name="Freeform 38">
                <a:extLst>
                  <a:ext uri="{FF2B5EF4-FFF2-40B4-BE49-F238E27FC236}">
                    <a16:creationId xmlns:a16="http://schemas.microsoft.com/office/drawing/2014/main" id="{024C58FF-B88A-4C98-84F5-5250D7ECBE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51" name="Freeform 39">
                <a:extLst>
                  <a:ext uri="{FF2B5EF4-FFF2-40B4-BE49-F238E27FC236}">
                    <a16:creationId xmlns:a16="http://schemas.microsoft.com/office/drawing/2014/main" id="{CF66BE12-1011-4281-9B5B-9EB78748C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52" name="Freeform 40">
                <a:extLst>
                  <a:ext uri="{FF2B5EF4-FFF2-40B4-BE49-F238E27FC236}">
                    <a16:creationId xmlns:a16="http://schemas.microsoft.com/office/drawing/2014/main" id="{2B990641-2D85-4B84-B550-76A15FEA3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53" name="Rectangle 41">
                <a:extLst>
                  <a:ext uri="{FF2B5EF4-FFF2-40B4-BE49-F238E27FC236}">
                    <a16:creationId xmlns:a16="http://schemas.microsoft.com/office/drawing/2014/main" id="{AF8C6C46-BE99-434C-B6A1-24CC16A7A62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grpSp>
          <p:nvGrpSpPr>
            <p:cNvPr id="20" name="Group 19">
              <a:extLst>
                <a:ext uri="{FF2B5EF4-FFF2-40B4-BE49-F238E27FC236}">
                  <a16:creationId xmlns:a16="http://schemas.microsoft.com/office/drawing/2014/main" id="{60203417-ECB2-441C-9E31-E1311E693E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54" name="Freeform 32">
                <a:extLst>
                  <a:ext uri="{FF2B5EF4-FFF2-40B4-BE49-F238E27FC236}">
                    <a16:creationId xmlns:a16="http://schemas.microsoft.com/office/drawing/2014/main" id="{C99E031B-FF68-4278-A520-932C94F876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55" name="Freeform 33">
                <a:extLst>
                  <a:ext uri="{FF2B5EF4-FFF2-40B4-BE49-F238E27FC236}">
                    <a16:creationId xmlns:a16="http://schemas.microsoft.com/office/drawing/2014/main" id="{C06A442B-E101-4380-BD3C-E29B08A8D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56" name="Freeform 34">
                <a:extLst>
                  <a:ext uri="{FF2B5EF4-FFF2-40B4-BE49-F238E27FC236}">
                    <a16:creationId xmlns:a16="http://schemas.microsoft.com/office/drawing/2014/main" id="{22720611-CCB1-48C9-ACCB-05985597F6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57" name="Freeform 37">
                <a:extLst>
                  <a:ext uri="{FF2B5EF4-FFF2-40B4-BE49-F238E27FC236}">
                    <a16:creationId xmlns:a16="http://schemas.microsoft.com/office/drawing/2014/main" id="{1FA4B526-A1D1-4B3C-B36D-2F286F537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21" name="Group 20">
              <a:extLst>
                <a:ext uri="{FF2B5EF4-FFF2-40B4-BE49-F238E27FC236}">
                  <a16:creationId xmlns:a16="http://schemas.microsoft.com/office/drawing/2014/main" id="{3BE11AF3-15F8-4578-9B8B-2F066B5505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58" name="Freeform 35">
                <a:extLst>
                  <a:ext uri="{FF2B5EF4-FFF2-40B4-BE49-F238E27FC236}">
                    <a16:creationId xmlns:a16="http://schemas.microsoft.com/office/drawing/2014/main" id="{0CF1BE1B-D6DD-411E-96AB-2BEDA39C8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23" name="Freeform 36">
                <a:extLst>
                  <a:ext uri="{FF2B5EF4-FFF2-40B4-BE49-F238E27FC236}">
                    <a16:creationId xmlns:a16="http://schemas.microsoft.com/office/drawing/2014/main" id="{785B83A2-9629-402A-BDFF-564D2AAE8A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24" name="Freeform 38">
                <a:extLst>
                  <a:ext uri="{FF2B5EF4-FFF2-40B4-BE49-F238E27FC236}">
                    <a16:creationId xmlns:a16="http://schemas.microsoft.com/office/drawing/2014/main" id="{66C9EABC-41F6-4014-90E5-D4213FE9D6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5" name="Freeform 39">
                <a:extLst>
                  <a:ext uri="{FF2B5EF4-FFF2-40B4-BE49-F238E27FC236}">
                    <a16:creationId xmlns:a16="http://schemas.microsoft.com/office/drawing/2014/main" id="{A0FA8F7F-2926-4F25-9088-A3E86D0B7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26" name="Freeform 40">
                <a:extLst>
                  <a:ext uri="{FF2B5EF4-FFF2-40B4-BE49-F238E27FC236}">
                    <a16:creationId xmlns:a16="http://schemas.microsoft.com/office/drawing/2014/main" id="{527A5DDC-207D-4303-9F79-5D19A87E16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59" name="Rectangle 41">
                <a:extLst>
                  <a:ext uri="{FF2B5EF4-FFF2-40B4-BE49-F238E27FC236}">
                    <a16:creationId xmlns:a16="http://schemas.microsoft.com/office/drawing/2014/main" id="{B21A0178-E0A0-4E63-BB90-0919529662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sp>
        <p:nvSpPr>
          <p:cNvPr id="4" name="Title 3">
            <a:extLst>
              <a:ext uri="{FF2B5EF4-FFF2-40B4-BE49-F238E27FC236}">
                <a16:creationId xmlns:a16="http://schemas.microsoft.com/office/drawing/2014/main" id="{52FDA891-6921-CFC6-0E6A-427F0E09B535}"/>
              </a:ext>
            </a:extLst>
          </p:cNvPr>
          <p:cNvSpPr>
            <a:spLocks noGrp="1"/>
          </p:cNvSpPr>
          <p:nvPr>
            <p:ph type="title"/>
          </p:nvPr>
        </p:nvSpPr>
        <p:spPr>
          <a:xfrm>
            <a:off x="1143001" y="1007533"/>
            <a:ext cx="9905998" cy="1092200"/>
          </a:xfrm>
        </p:spPr>
        <p:txBody>
          <a:bodyPr>
            <a:normAutofit/>
          </a:bodyPr>
          <a:lstStyle/>
          <a:p>
            <a:pPr algn="ctr"/>
            <a:r>
              <a:rPr lang="en-US"/>
              <a:t>AZURE DATA FACTORY IMPLEMENTATION</a:t>
            </a:r>
          </a:p>
        </p:txBody>
      </p:sp>
      <p:graphicFrame>
        <p:nvGraphicFramePr>
          <p:cNvPr id="7" name="Content Placeholder 4">
            <a:extLst>
              <a:ext uri="{FF2B5EF4-FFF2-40B4-BE49-F238E27FC236}">
                <a16:creationId xmlns:a16="http://schemas.microsoft.com/office/drawing/2014/main" id="{238DB21B-D416-3F29-257B-82C16B4B03B6}"/>
              </a:ext>
            </a:extLst>
          </p:cNvPr>
          <p:cNvGraphicFramePr>
            <a:graphicFrameLocks noGrp="1"/>
          </p:cNvGraphicFramePr>
          <p:nvPr>
            <p:ph idx="1"/>
            <p:extLst>
              <p:ext uri="{D42A27DB-BD31-4B8C-83A1-F6EECF244321}">
                <p14:modId xmlns:p14="http://schemas.microsoft.com/office/powerpoint/2010/main" val="2011426238"/>
              </p:ext>
            </p:extLst>
          </p:nvPr>
        </p:nvGraphicFramePr>
        <p:xfrm>
          <a:off x="1143001" y="2341032"/>
          <a:ext cx="9905999" cy="30739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97926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B4B48A-1EE5-89BB-A64A-6CF15A00B085}"/>
              </a:ext>
            </a:extLst>
          </p:cNvPr>
          <p:cNvSpPr>
            <a:spLocks noGrp="1"/>
          </p:cNvSpPr>
          <p:nvPr>
            <p:ph type="title"/>
          </p:nvPr>
        </p:nvSpPr>
        <p:spPr/>
        <p:txBody>
          <a:bodyPr/>
          <a:lstStyle/>
          <a:p>
            <a:r>
              <a:rPr lang="en-US" dirty="0"/>
              <a:t>AZURE DATA FACTORY DATASETS &amp; PIPELINES</a:t>
            </a:r>
          </a:p>
        </p:txBody>
      </p:sp>
      <p:pic>
        <p:nvPicPr>
          <p:cNvPr id="5" name="Picture 4" descr="A screenshot of a computer&#10;&#10;Description automatically generated">
            <a:extLst>
              <a:ext uri="{FF2B5EF4-FFF2-40B4-BE49-F238E27FC236}">
                <a16:creationId xmlns:a16="http://schemas.microsoft.com/office/drawing/2014/main" id="{632F948D-D1CC-6D61-29FD-C756330E3A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66084" y="1894183"/>
            <a:ext cx="5191866" cy="4174661"/>
          </a:xfrm>
          <a:prstGeom prst="rect">
            <a:avLst/>
          </a:prstGeom>
          <a:noFill/>
          <a:ln>
            <a:noFill/>
          </a:ln>
        </p:spPr>
      </p:pic>
      <p:pic>
        <p:nvPicPr>
          <p:cNvPr id="8" name="Picture 7" descr="A screenshot of a computer&#10;&#10;Description automatically generated">
            <a:extLst>
              <a:ext uri="{FF2B5EF4-FFF2-40B4-BE49-F238E27FC236}">
                <a16:creationId xmlns:a16="http://schemas.microsoft.com/office/drawing/2014/main" id="{73D2F0F5-D2BC-38F7-68C3-95F5D0C37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6885" y="1894183"/>
            <a:ext cx="4885966" cy="4174661"/>
          </a:xfrm>
          <a:prstGeom prst="rect">
            <a:avLst/>
          </a:prstGeom>
        </p:spPr>
      </p:pic>
    </p:spTree>
    <p:extLst>
      <p:ext uri="{BB962C8B-B14F-4D97-AF65-F5344CB8AC3E}">
        <p14:creationId xmlns:p14="http://schemas.microsoft.com/office/powerpoint/2010/main" val="1479657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B4B48A-1EE5-89BB-A64A-6CF15A00B085}"/>
              </a:ext>
            </a:extLst>
          </p:cNvPr>
          <p:cNvSpPr>
            <a:spLocks noGrp="1"/>
          </p:cNvSpPr>
          <p:nvPr>
            <p:ph type="title"/>
          </p:nvPr>
        </p:nvSpPr>
        <p:spPr>
          <a:xfrm>
            <a:off x="1626391" y="262383"/>
            <a:ext cx="9905998" cy="982460"/>
          </a:xfrm>
        </p:spPr>
        <p:txBody>
          <a:bodyPr/>
          <a:lstStyle/>
          <a:p>
            <a:r>
              <a:rPr lang="en-US" dirty="0"/>
              <a:t>DATA </a:t>
            </a:r>
            <a:r>
              <a:rPr lang="en-US" dirty="0" err="1"/>
              <a:t>FLOws</a:t>
            </a:r>
            <a:r>
              <a:rPr lang="en-US" dirty="0"/>
              <a:t> </a:t>
            </a:r>
          </a:p>
        </p:txBody>
      </p:sp>
      <p:pic>
        <p:nvPicPr>
          <p:cNvPr id="2" name="Picture 1" descr="A screenshot of a computer&#10;&#10;Description automatically generated">
            <a:extLst>
              <a:ext uri="{FF2B5EF4-FFF2-40B4-BE49-F238E27FC236}">
                <a16:creationId xmlns:a16="http://schemas.microsoft.com/office/drawing/2014/main" id="{EA4562A7-F5CA-C222-3424-F6BF578A4257}"/>
              </a:ext>
            </a:extLst>
          </p:cNvPr>
          <p:cNvPicPr>
            <a:picLocks noChangeAspect="1"/>
          </p:cNvPicPr>
          <p:nvPr/>
        </p:nvPicPr>
        <p:blipFill>
          <a:blip r:embed="rId2"/>
          <a:stretch>
            <a:fillRect/>
          </a:stretch>
        </p:blipFill>
        <p:spPr>
          <a:xfrm>
            <a:off x="1626391" y="1096963"/>
            <a:ext cx="9358320" cy="5494114"/>
          </a:xfrm>
          <a:prstGeom prst="rect">
            <a:avLst/>
          </a:prstGeom>
        </p:spPr>
      </p:pic>
    </p:spTree>
    <p:extLst>
      <p:ext uri="{BB962C8B-B14F-4D97-AF65-F5344CB8AC3E}">
        <p14:creationId xmlns:p14="http://schemas.microsoft.com/office/powerpoint/2010/main" val="3221258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5" name="Group 104">
            <a:extLst>
              <a:ext uri="{FF2B5EF4-FFF2-40B4-BE49-F238E27FC236}">
                <a16:creationId xmlns:a16="http://schemas.microsoft.com/office/drawing/2014/main" id="{70A29ECD-D68F-4AC9-9FA0-BEF7663BC1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6" name="Rectangle 105">
              <a:extLst>
                <a:ext uri="{FF2B5EF4-FFF2-40B4-BE49-F238E27FC236}">
                  <a16:creationId xmlns:a16="http://schemas.microsoft.com/office/drawing/2014/main" id="{0569ADE5-A097-4089-9B9C-A0B54CA84A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2">
              <a:extLst>
                <a:ext uri="{FF2B5EF4-FFF2-40B4-BE49-F238E27FC236}">
                  <a16:creationId xmlns:a16="http://schemas.microsoft.com/office/drawing/2014/main" id="{CF4B08C5-FA5E-4D68-801D-E99E9ECF4CC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7" name="Picture 6" descr="Illuminated server room panel">
            <a:extLst>
              <a:ext uri="{FF2B5EF4-FFF2-40B4-BE49-F238E27FC236}">
                <a16:creationId xmlns:a16="http://schemas.microsoft.com/office/drawing/2014/main" id="{1A36DFCB-A7E1-5064-54A1-E5F94550831B}"/>
              </a:ext>
            </a:extLst>
          </p:cNvPr>
          <p:cNvPicPr>
            <a:picLocks noChangeAspect="1"/>
          </p:cNvPicPr>
          <p:nvPr/>
        </p:nvPicPr>
        <p:blipFill rotWithShape="1">
          <a:blip r:embed="rId4">
            <a:duotone>
              <a:prstClr val="black"/>
              <a:schemeClr val="accent5">
                <a:tint val="45000"/>
                <a:satMod val="400000"/>
              </a:schemeClr>
            </a:duotone>
            <a:alphaModFix/>
          </a:blip>
          <a:srcRect t="7853" b="7853"/>
          <a:stretch/>
        </p:blipFill>
        <p:spPr>
          <a:xfrm>
            <a:off x="20" y="10"/>
            <a:ext cx="12188369" cy="6857990"/>
          </a:xfrm>
          <a:prstGeom prst="rect">
            <a:avLst/>
          </a:prstGeom>
        </p:spPr>
      </p:pic>
      <p:grpSp>
        <p:nvGrpSpPr>
          <p:cNvPr id="107" name="Group 106">
            <a:extLst>
              <a:ext uri="{FF2B5EF4-FFF2-40B4-BE49-F238E27FC236}">
                <a16:creationId xmlns:a16="http://schemas.microsoft.com/office/drawing/2014/main" id="{9B1032AD-1AE2-4F16-A732-9C0A6A744C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108" name="Round Diagonal Corner Rectangle 7">
              <a:extLst>
                <a:ext uri="{FF2B5EF4-FFF2-40B4-BE49-F238E27FC236}">
                  <a16:creationId xmlns:a16="http://schemas.microsoft.com/office/drawing/2014/main" id="{D5BF75F8-4EA2-44F2-B6EA-3102419BE4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620CA03C-559B-4B3D-94FA-4FAAB3C701D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09" name="Freeform 32">
                <a:extLst>
                  <a:ext uri="{FF2B5EF4-FFF2-40B4-BE49-F238E27FC236}">
                    <a16:creationId xmlns:a16="http://schemas.microsoft.com/office/drawing/2014/main" id="{0D9400F9-20AC-487F-8333-B1D60C326B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110" name="Freeform 33">
                <a:extLst>
                  <a:ext uri="{FF2B5EF4-FFF2-40B4-BE49-F238E27FC236}">
                    <a16:creationId xmlns:a16="http://schemas.microsoft.com/office/drawing/2014/main" id="{A3C314B8-9D5B-430A-93F5-13AA6EA5D0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111" name="Freeform 34">
                <a:extLst>
                  <a:ext uri="{FF2B5EF4-FFF2-40B4-BE49-F238E27FC236}">
                    <a16:creationId xmlns:a16="http://schemas.microsoft.com/office/drawing/2014/main" id="{0AE01D6D-B764-4C22-B93C-1EB06BEACF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12" name="Freeform 37">
                <a:extLst>
                  <a:ext uri="{FF2B5EF4-FFF2-40B4-BE49-F238E27FC236}">
                    <a16:creationId xmlns:a16="http://schemas.microsoft.com/office/drawing/2014/main" id="{83F0D1C3-E2D7-4810-B68A-4A9CD7ED9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81" name="Group 80">
              <a:extLst>
                <a:ext uri="{FF2B5EF4-FFF2-40B4-BE49-F238E27FC236}">
                  <a16:creationId xmlns:a16="http://schemas.microsoft.com/office/drawing/2014/main" id="{504DCDB6-51D7-4CA8-8C00-D2C7CC7BDC6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113" name="Freeform 35">
                <a:extLst>
                  <a:ext uri="{FF2B5EF4-FFF2-40B4-BE49-F238E27FC236}">
                    <a16:creationId xmlns:a16="http://schemas.microsoft.com/office/drawing/2014/main" id="{398FAFF7-9785-43B0-9808-4152480B4A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14" name="Freeform 36">
                <a:extLst>
                  <a:ext uri="{FF2B5EF4-FFF2-40B4-BE49-F238E27FC236}">
                    <a16:creationId xmlns:a16="http://schemas.microsoft.com/office/drawing/2014/main" id="{74FF4F16-1B2B-45C7-8B72-A6E1BDCA8F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15" name="Freeform 38">
                <a:extLst>
                  <a:ext uri="{FF2B5EF4-FFF2-40B4-BE49-F238E27FC236}">
                    <a16:creationId xmlns:a16="http://schemas.microsoft.com/office/drawing/2014/main" id="{024C58FF-B88A-4C98-84F5-5250D7ECBE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16" name="Freeform 39">
                <a:extLst>
                  <a:ext uri="{FF2B5EF4-FFF2-40B4-BE49-F238E27FC236}">
                    <a16:creationId xmlns:a16="http://schemas.microsoft.com/office/drawing/2014/main" id="{CF66BE12-1011-4281-9B5B-9EB78748C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17" name="Freeform 40">
                <a:extLst>
                  <a:ext uri="{FF2B5EF4-FFF2-40B4-BE49-F238E27FC236}">
                    <a16:creationId xmlns:a16="http://schemas.microsoft.com/office/drawing/2014/main" id="{2B990641-2D85-4B84-B550-76A15FEA3C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18" name="Rectangle 41">
                <a:extLst>
                  <a:ext uri="{FF2B5EF4-FFF2-40B4-BE49-F238E27FC236}">
                    <a16:creationId xmlns:a16="http://schemas.microsoft.com/office/drawing/2014/main" id="{AF8C6C46-BE99-434C-B6A1-24CC16A7A62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grpSp>
          <p:nvGrpSpPr>
            <p:cNvPr id="82" name="Group 81">
              <a:extLst>
                <a:ext uri="{FF2B5EF4-FFF2-40B4-BE49-F238E27FC236}">
                  <a16:creationId xmlns:a16="http://schemas.microsoft.com/office/drawing/2014/main" id="{60203417-ECB2-441C-9E31-E1311E693E2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119" name="Freeform 32">
                <a:extLst>
                  <a:ext uri="{FF2B5EF4-FFF2-40B4-BE49-F238E27FC236}">
                    <a16:creationId xmlns:a16="http://schemas.microsoft.com/office/drawing/2014/main" id="{C99E031B-FF68-4278-A520-932C94F876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120" name="Freeform 33">
                <a:extLst>
                  <a:ext uri="{FF2B5EF4-FFF2-40B4-BE49-F238E27FC236}">
                    <a16:creationId xmlns:a16="http://schemas.microsoft.com/office/drawing/2014/main" id="{C06A442B-E101-4380-BD3C-E29B08A8D0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121" name="Freeform 34">
                <a:extLst>
                  <a:ext uri="{FF2B5EF4-FFF2-40B4-BE49-F238E27FC236}">
                    <a16:creationId xmlns:a16="http://schemas.microsoft.com/office/drawing/2014/main" id="{22720611-CCB1-48C9-ACCB-05985597F6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22" name="Freeform 37">
                <a:extLst>
                  <a:ext uri="{FF2B5EF4-FFF2-40B4-BE49-F238E27FC236}">
                    <a16:creationId xmlns:a16="http://schemas.microsoft.com/office/drawing/2014/main" id="{1FA4B526-A1D1-4B3C-B36D-2F286F537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83" name="Group 82">
              <a:extLst>
                <a:ext uri="{FF2B5EF4-FFF2-40B4-BE49-F238E27FC236}">
                  <a16:creationId xmlns:a16="http://schemas.microsoft.com/office/drawing/2014/main" id="{3BE11AF3-15F8-4578-9B8B-2F066B5505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23" name="Freeform 35">
                <a:extLst>
                  <a:ext uri="{FF2B5EF4-FFF2-40B4-BE49-F238E27FC236}">
                    <a16:creationId xmlns:a16="http://schemas.microsoft.com/office/drawing/2014/main" id="{0CF1BE1B-D6DD-411E-96AB-2BEDA39C8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24" name="Freeform 36">
                <a:extLst>
                  <a:ext uri="{FF2B5EF4-FFF2-40B4-BE49-F238E27FC236}">
                    <a16:creationId xmlns:a16="http://schemas.microsoft.com/office/drawing/2014/main" id="{785B83A2-9629-402A-BDFF-564D2AAE8A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25" name="Freeform 38">
                <a:extLst>
                  <a:ext uri="{FF2B5EF4-FFF2-40B4-BE49-F238E27FC236}">
                    <a16:creationId xmlns:a16="http://schemas.microsoft.com/office/drawing/2014/main" id="{66C9EABC-41F6-4014-90E5-D4213FE9D6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26" name="Freeform 39">
                <a:extLst>
                  <a:ext uri="{FF2B5EF4-FFF2-40B4-BE49-F238E27FC236}">
                    <a16:creationId xmlns:a16="http://schemas.microsoft.com/office/drawing/2014/main" id="{A0FA8F7F-2926-4F25-9088-A3E86D0B7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27" name="Freeform 40">
                <a:extLst>
                  <a:ext uri="{FF2B5EF4-FFF2-40B4-BE49-F238E27FC236}">
                    <a16:creationId xmlns:a16="http://schemas.microsoft.com/office/drawing/2014/main" id="{527A5DDC-207D-4303-9F79-5D19A87E16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28" name="Rectangle 41">
                <a:extLst>
                  <a:ext uri="{FF2B5EF4-FFF2-40B4-BE49-F238E27FC236}">
                    <a16:creationId xmlns:a16="http://schemas.microsoft.com/office/drawing/2014/main" id="{B21A0178-E0A0-4E63-BB90-0919529662F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sp>
        <p:nvSpPr>
          <p:cNvPr id="4" name="Title 3">
            <a:extLst>
              <a:ext uri="{FF2B5EF4-FFF2-40B4-BE49-F238E27FC236}">
                <a16:creationId xmlns:a16="http://schemas.microsoft.com/office/drawing/2014/main" id="{612C1ADE-8BA4-DA31-FBEE-4DB9D9865C60}"/>
              </a:ext>
            </a:extLst>
          </p:cNvPr>
          <p:cNvSpPr>
            <a:spLocks noGrp="1"/>
          </p:cNvSpPr>
          <p:nvPr>
            <p:ph type="title"/>
          </p:nvPr>
        </p:nvSpPr>
        <p:spPr>
          <a:xfrm>
            <a:off x="1143001" y="1007533"/>
            <a:ext cx="9905998" cy="1092200"/>
          </a:xfrm>
        </p:spPr>
        <p:txBody>
          <a:bodyPr>
            <a:normAutofit/>
          </a:bodyPr>
          <a:lstStyle/>
          <a:p>
            <a:pPr algn="ctr"/>
            <a:r>
              <a:rPr lang="en-US"/>
              <a:t>Azure SQL Studio Integration</a:t>
            </a:r>
          </a:p>
        </p:txBody>
      </p:sp>
      <p:sp>
        <p:nvSpPr>
          <p:cNvPr id="5" name="Content Placeholder 4">
            <a:extLst>
              <a:ext uri="{FF2B5EF4-FFF2-40B4-BE49-F238E27FC236}">
                <a16:creationId xmlns:a16="http://schemas.microsoft.com/office/drawing/2014/main" id="{3363AF76-DB0A-3AD5-4F09-8D59E531E49D}"/>
              </a:ext>
            </a:extLst>
          </p:cNvPr>
          <p:cNvSpPr>
            <a:spLocks noGrp="1"/>
          </p:cNvSpPr>
          <p:nvPr>
            <p:ph idx="1"/>
          </p:nvPr>
        </p:nvSpPr>
        <p:spPr>
          <a:xfrm>
            <a:off x="1143001" y="2252134"/>
            <a:ext cx="9905999" cy="3454399"/>
          </a:xfrm>
        </p:spPr>
        <p:txBody>
          <a:bodyPr anchor="ctr">
            <a:normAutofit/>
          </a:bodyPr>
          <a:lstStyle/>
          <a:p>
            <a:pPr marL="0" indent="0">
              <a:lnSpc>
                <a:spcPct val="110000"/>
              </a:lnSpc>
              <a:buNone/>
            </a:pPr>
            <a:endParaRPr lang="en-IN" sz="2000" b="1" i="0">
              <a:effectLst/>
              <a:latin typeface="Söhne"/>
            </a:endParaRPr>
          </a:p>
          <a:p>
            <a:pPr>
              <a:lnSpc>
                <a:spcPct val="110000"/>
              </a:lnSpc>
            </a:pPr>
            <a:r>
              <a:rPr lang="en-IN" sz="2000" b="1" i="0">
                <a:effectLst/>
                <a:latin typeface="Söhne"/>
              </a:rPr>
              <a:t>Facilitates seamless data integration from diverse sources, including customer orders, order items, and customer details.</a:t>
            </a:r>
          </a:p>
          <a:p>
            <a:pPr marL="0" indent="0">
              <a:lnSpc>
                <a:spcPct val="110000"/>
              </a:lnSpc>
              <a:buNone/>
            </a:pPr>
            <a:endParaRPr lang="en-IN" sz="2000" b="1" i="0">
              <a:effectLst/>
              <a:latin typeface="Söhne"/>
            </a:endParaRPr>
          </a:p>
          <a:p>
            <a:pPr>
              <a:lnSpc>
                <a:spcPct val="110000"/>
              </a:lnSpc>
            </a:pPr>
            <a:r>
              <a:rPr lang="en-IN" sz="2000" b="1" i="0">
                <a:effectLst/>
                <a:latin typeface="Söhne"/>
              </a:rPr>
              <a:t>Acts as a fully-managed relational database service for structured and organized data storage.</a:t>
            </a:r>
          </a:p>
          <a:p>
            <a:pPr marL="0" indent="0">
              <a:lnSpc>
                <a:spcPct val="110000"/>
              </a:lnSpc>
              <a:buNone/>
            </a:pPr>
            <a:endParaRPr lang="en-IN" sz="2000" b="1" i="0">
              <a:effectLst/>
              <a:latin typeface="Söhne"/>
            </a:endParaRPr>
          </a:p>
          <a:p>
            <a:pPr>
              <a:lnSpc>
                <a:spcPct val="110000"/>
              </a:lnSpc>
            </a:pPr>
            <a:r>
              <a:rPr lang="en-IN" sz="2000" b="1" i="0">
                <a:effectLst/>
                <a:latin typeface="Söhne"/>
              </a:rPr>
              <a:t>Ensures optimal query performance, allowing for swift data retrieval during analysis.</a:t>
            </a:r>
          </a:p>
          <a:p>
            <a:pPr marL="0" indent="0">
              <a:lnSpc>
                <a:spcPct val="110000"/>
              </a:lnSpc>
              <a:buNone/>
            </a:pPr>
            <a:endParaRPr lang="en-US" sz="2000"/>
          </a:p>
        </p:txBody>
      </p:sp>
    </p:spTree>
    <p:extLst>
      <p:ext uri="{BB962C8B-B14F-4D97-AF65-F5344CB8AC3E}">
        <p14:creationId xmlns:p14="http://schemas.microsoft.com/office/powerpoint/2010/main" val="41597892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6753</TotalTime>
  <Words>635</Words>
  <Application>Microsoft Macintosh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Söhne</vt:lpstr>
      <vt:lpstr>Times New Roman</vt:lpstr>
      <vt:lpstr>Tw Cen MT</vt:lpstr>
      <vt:lpstr>Circuit</vt:lpstr>
      <vt:lpstr>E-Commerce analytics using azure services</vt:lpstr>
      <vt:lpstr>INTRODUCTION</vt:lpstr>
      <vt:lpstr>CLOUD SERVICE INTEGRATION WORKFLOW</vt:lpstr>
      <vt:lpstr>AZURE BLOB STORAGE</vt:lpstr>
      <vt:lpstr>AZURE BLOB STORAGE</vt:lpstr>
      <vt:lpstr>AZURE DATA FACTORY IMPLEMENTATION</vt:lpstr>
      <vt:lpstr>AZURE DATA FACTORY DATASETS &amp; PIPELINES</vt:lpstr>
      <vt:lpstr>DATA FLOws </vt:lpstr>
      <vt:lpstr>Azure SQL Studio Integration</vt:lpstr>
      <vt:lpstr>Azure data factory to azure sql studio</vt:lpstr>
      <vt:lpstr>SQL QUERIES</vt:lpstr>
      <vt:lpstr>SQL QUERIES</vt:lpstr>
      <vt:lpstr>Data Analysis and Visualization in Azure Studio</vt:lpstr>
      <vt:lpstr>Data Analysis and Visualization in Azure Studio</vt:lpstr>
      <vt:lpstr>CHALLENGES FACED</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analytics using azure services</dc:title>
  <dc:creator>Maruthamuthu Kanagarathinam Sowmeya</dc:creator>
  <cp:lastModifiedBy>Maruthamuthu Kanagarathinam Sowmeya</cp:lastModifiedBy>
  <cp:revision>11</cp:revision>
  <dcterms:created xsi:type="dcterms:W3CDTF">2023-12-08T19:01:48Z</dcterms:created>
  <dcterms:modified xsi:type="dcterms:W3CDTF">2023-12-15T03:55:10Z</dcterms:modified>
</cp:coreProperties>
</file>