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56" r:id="rId2"/>
    <p:sldId id="267" r:id="rId3"/>
    <p:sldId id="264" r:id="rId4"/>
    <p:sldId id="283" r:id="rId5"/>
    <p:sldId id="258" r:id="rId6"/>
    <p:sldId id="269" r:id="rId7"/>
    <p:sldId id="284" r:id="rId8"/>
    <p:sldId id="289" r:id="rId9"/>
    <p:sldId id="285" r:id="rId10"/>
    <p:sldId id="287" r:id="rId11"/>
    <p:sldId id="276"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A44E1-5D94-805F-B671-9E3A43C997B0}" v="41" dt="2023-04-24T00:59:53.109"/>
    <p1510:client id="{2B74698F-1530-8A32-8319-4573DD11501B}" v="259" dt="2023-04-24T02:41:14.853"/>
    <p1510:client id="{41AFC35F-C9D6-4D4E-9A8E-CE1A2E31E565}" v="27" dt="2023-04-24T01:21:00.937"/>
    <p1510:client id="{50C4D17A-556F-69A8-E904-1B5454F2DBD1}" v="396" dt="2023-04-25T02:17:50.402"/>
    <p1510:client id="{55468B5C-8E96-CDBE-F847-B2730F9B4B83}" v="30" dt="2023-04-24T01:17:06.007"/>
    <p1510:client id="{8C5E1456-DC1B-5997-C821-DE5CDD9D654F}" v="9" dt="2023-04-25T02:36:08.843"/>
    <p1510:client id="{BE036800-8CF8-D9E4-144E-03D8201FA033}" v="43" dt="2023-04-23T23:32:12.726"/>
    <p1510:client id="{DF3B5C15-D44C-452C-9448-4AF99D2D4881}" v="496" dt="2023-04-23T22:47:22.759"/>
    <p1510:client id="{F935B8AC-EB90-F412-0B13-CFDD92AA5617}" v="333" dt="2023-04-25T02:32:03.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580179-446B-4EA0-A35F-BB187477C6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DBAE66-FF53-4461-9A7B-D521863A6EB8}">
      <dgm:prSet/>
      <dgm:spPr/>
      <dgm:t>
        <a:bodyPr/>
        <a:lstStyle/>
        <a:p>
          <a:pPr rtl="0">
            <a:lnSpc>
              <a:spcPct val="100000"/>
            </a:lnSpc>
          </a:pPr>
          <a:r>
            <a:rPr lang="en-US"/>
            <a:t>~50% of rivers and over a 1/3 lakes in</a:t>
          </a:r>
          <a:r>
            <a:rPr lang="en-US">
              <a:latin typeface="Calibri Light" panose="020F0302020204030204"/>
            </a:rPr>
            <a:t> U.S are contaminated </a:t>
          </a:r>
          <a:endParaRPr lang="en-US"/>
        </a:p>
      </dgm:t>
    </dgm:pt>
    <dgm:pt modelId="{D0CA9BB8-235F-436B-81BC-FF2CB556E3DB}" type="parTrans" cxnId="{AAB31BD5-624D-49E4-A6EA-9411F4E21217}">
      <dgm:prSet/>
      <dgm:spPr/>
      <dgm:t>
        <a:bodyPr/>
        <a:lstStyle/>
        <a:p>
          <a:endParaRPr lang="en-US"/>
        </a:p>
      </dgm:t>
    </dgm:pt>
    <dgm:pt modelId="{6EB3BAA5-507E-4F08-A409-8871D4963901}" type="sibTrans" cxnId="{AAB31BD5-624D-49E4-A6EA-9411F4E21217}">
      <dgm:prSet/>
      <dgm:spPr/>
      <dgm:t>
        <a:bodyPr/>
        <a:lstStyle/>
        <a:p>
          <a:endParaRPr lang="en-US"/>
        </a:p>
      </dgm:t>
    </dgm:pt>
    <dgm:pt modelId="{BE77D5E1-7DC4-479A-B2D4-ADD4FA177DB7}">
      <dgm:prSet/>
      <dgm:spPr/>
      <dgm:t>
        <a:bodyPr/>
        <a:lstStyle/>
        <a:p>
          <a:pPr>
            <a:lnSpc>
              <a:spcPct val="100000"/>
            </a:lnSpc>
          </a:pPr>
          <a:r>
            <a:rPr lang="en-US"/>
            <a:t>​The goal of this project is to provide actionable insight into Water Quality. </a:t>
          </a:r>
        </a:p>
      </dgm:t>
    </dgm:pt>
    <dgm:pt modelId="{0BD639F2-E9E6-437C-9B87-90732399505E}" type="parTrans" cxnId="{98D23B51-A80F-4441-8F84-BECFC07C27CC}">
      <dgm:prSet/>
      <dgm:spPr/>
      <dgm:t>
        <a:bodyPr/>
        <a:lstStyle/>
        <a:p>
          <a:endParaRPr lang="en-US"/>
        </a:p>
      </dgm:t>
    </dgm:pt>
    <dgm:pt modelId="{12B25283-35D1-426F-8E6B-6952EA5C64D4}" type="sibTrans" cxnId="{98D23B51-A80F-4441-8F84-BECFC07C27CC}">
      <dgm:prSet/>
      <dgm:spPr/>
      <dgm:t>
        <a:bodyPr/>
        <a:lstStyle/>
        <a:p>
          <a:endParaRPr lang="en-US"/>
        </a:p>
      </dgm:t>
    </dgm:pt>
    <dgm:pt modelId="{F8040E9A-F630-4D4A-B9A6-A09B86C99415}">
      <dgm:prSet/>
      <dgm:spPr/>
      <dgm:t>
        <a:bodyPr/>
        <a:lstStyle/>
        <a:p>
          <a:pPr>
            <a:lnSpc>
              <a:spcPct val="100000"/>
            </a:lnSpc>
          </a:pPr>
          <a:r>
            <a:rPr lang="en-US"/>
            <a:t>We predict quality of water is '</a:t>
          </a:r>
          <a:r>
            <a:rPr lang="en-US" b="1" i="1"/>
            <a:t>good' or 'poor'</a:t>
          </a:r>
          <a:r>
            <a:rPr lang="en-US"/>
            <a:t>.</a:t>
          </a:r>
        </a:p>
      </dgm:t>
    </dgm:pt>
    <dgm:pt modelId="{BAA2F76B-EE6D-4AE7-A6BB-014CD2FEE62A}" type="parTrans" cxnId="{16B6936B-63B6-41E1-BC63-704900A9B853}">
      <dgm:prSet/>
      <dgm:spPr/>
      <dgm:t>
        <a:bodyPr/>
        <a:lstStyle/>
        <a:p>
          <a:endParaRPr lang="en-US"/>
        </a:p>
      </dgm:t>
    </dgm:pt>
    <dgm:pt modelId="{F1D8E823-05A4-4681-BC5C-E57C28A6E9CF}" type="sibTrans" cxnId="{16B6936B-63B6-41E1-BC63-704900A9B853}">
      <dgm:prSet/>
      <dgm:spPr/>
      <dgm:t>
        <a:bodyPr/>
        <a:lstStyle/>
        <a:p>
          <a:endParaRPr lang="en-US"/>
        </a:p>
      </dgm:t>
    </dgm:pt>
    <dgm:pt modelId="{A66F306B-6AB1-4BF2-971C-4771E8FDFB3D}" type="pres">
      <dgm:prSet presAssocID="{BD580179-446B-4EA0-A35F-BB187477C688}" presName="root" presStyleCnt="0">
        <dgm:presLayoutVars>
          <dgm:dir/>
          <dgm:resizeHandles val="exact"/>
        </dgm:presLayoutVars>
      </dgm:prSet>
      <dgm:spPr/>
    </dgm:pt>
    <dgm:pt modelId="{35AB4A8A-3218-41C0-9CD8-0F0E958FCF9D}" type="pres">
      <dgm:prSet presAssocID="{58DBAE66-FF53-4461-9A7B-D521863A6EB8}" presName="compNode" presStyleCnt="0"/>
      <dgm:spPr/>
    </dgm:pt>
    <dgm:pt modelId="{10532C55-D531-4B01-A118-E07BFB9F007D}" type="pres">
      <dgm:prSet presAssocID="{58DBAE66-FF53-4461-9A7B-D521863A6EB8}" presName="bgRect" presStyleLbl="bgShp" presStyleIdx="0" presStyleCnt="3"/>
      <dgm:spPr/>
    </dgm:pt>
    <dgm:pt modelId="{9B78E4CB-0116-47EA-B8A1-A4D029ED7C3B}" type="pres">
      <dgm:prSet presAssocID="{58DBAE66-FF53-4461-9A7B-D521863A6E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
        </a:ext>
      </dgm:extLst>
    </dgm:pt>
    <dgm:pt modelId="{C5679EFF-BD63-4FCE-BAD5-A817710564E3}" type="pres">
      <dgm:prSet presAssocID="{58DBAE66-FF53-4461-9A7B-D521863A6EB8}" presName="spaceRect" presStyleCnt="0"/>
      <dgm:spPr/>
    </dgm:pt>
    <dgm:pt modelId="{FCE6456C-1973-4A71-9CA7-1DB310948901}" type="pres">
      <dgm:prSet presAssocID="{58DBAE66-FF53-4461-9A7B-D521863A6EB8}" presName="parTx" presStyleLbl="revTx" presStyleIdx="0" presStyleCnt="3">
        <dgm:presLayoutVars>
          <dgm:chMax val="0"/>
          <dgm:chPref val="0"/>
        </dgm:presLayoutVars>
      </dgm:prSet>
      <dgm:spPr/>
    </dgm:pt>
    <dgm:pt modelId="{EDCDE353-CC55-4FF7-9CBC-F5D8DD3A8E65}" type="pres">
      <dgm:prSet presAssocID="{6EB3BAA5-507E-4F08-A409-8871D4963901}" presName="sibTrans" presStyleCnt="0"/>
      <dgm:spPr/>
    </dgm:pt>
    <dgm:pt modelId="{FE8D8ED3-02D5-4363-AFCA-625ABD9B5277}" type="pres">
      <dgm:prSet presAssocID="{BE77D5E1-7DC4-479A-B2D4-ADD4FA177DB7}" presName="compNode" presStyleCnt="0"/>
      <dgm:spPr/>
    </dgm:pt>
    <dgm:pt modelId="{CF9B2666-BD9B-4FF8-9DA9-0732CB3F9094}" type="pres">
      <dgm:prSet presAssocID="{BE77D5E1-7DC4-479A-B2D4-ADD4FA177DB7}" presName="bgRect" presStyleLbl="bgShp" presStyleIdx="1" presStyleCnt="3"/>
      <dgm:spPr/>
    </dgm:pt>
    <dgm:pt modelId="{65B0C02A-74F6-4D7D-92F5-757F7C028F1D}" type="pres">
      <dgm:prSet presAssocID="{BE77D5E1-7DC4-479A-B2D4-ADD4FA177D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4355093C-0106-41B1-864E-43BC8553D7C8}" type="pres">
      <dgm:prSet presAssocID="{BE77D5E1-7DC4-479A-B2D4-ADD4FA177DB7}" presName="spaceRect" presStyleCnt="0"/>
      <dgm:spPr/>
    </dgm:pt>
    <dgm:pt modelId="{0DB80EE9-9E54-4713-B389-48613B649875}" type="pres">
      <dgm:prSet presAssocID="{BE77D5E1-7DC4-479A-B2D4-ADD4FA177DB7}" presName="parTx" presStyleLbl="revTx" presStyleIdx="1" presStyleCnt="3">
        <dgm:presLayoutVars>
          <dgm:chMax val="0"/>
          <dgm:chPref val="0"/>
        </dgm:presLayoutVars>
      </dgm:prSet>
      <dgm:spPr/>
    </dgm:pt>
    <dgm:pt modelId="{8BF51E6C-46E3-4B23-A3FF-F123843C9D25}" type="pres">
      <dgm:prSet presAssocID="{12B25283-35D1-426F-8E6B-6952EA5C64D4}" presName="sibTrans" presStyleCnt="0"/>
      <dgm:spPr/>
    </dgm:pt>
    <dgm:pt modelId="{0CDC5C58-5B40-4023-9F8C-1C3072E740D0}" type="pres">
      <dgm:prSet presAssocID="{F8040E9A-F630-4D4A-B9A6-A09B86C99415}" presName="compNode" presStyleCnt="0"/>
      <dgm:spPr/>
    </dgm:pt>
    <dgm:pt modelId="{1F104A3D-EFC3-4A92-8DE1-D6D0F248C6C4}" type="pres">
      <dgm:prSet presAssocID="{F8040E9A-F630-4D4A-B9A6-A09B86C99415}" presName="bgRect" presStyleLbl="bgShp" presStyleIdx="2" presStyleCnt="3"/>
      <dgm:spPr/>
    </dgm:pt>
    <dgm:pt modelId="{91EB40E0-BF87-427D-8488-169C4210EAD7}" type="pres">
      <dgm:prSet presAssocID="{F8040E9A-F630-4D4A-B9A6-A09B86C994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FB41E65A-A643-4352-8D56-6B01473DF672}" type="pres">
      <dgm:prSet presAssocID="{F8040E9A-F630-4D4A-B9A6-A09B86C99415}" presName="spaceRect" presStyleCnt="0"/>
      <dgm:spPr/>
    </dgm:pt>
    <dgm:pt modelId="{D5398691-7F77-4672-978C-0F3F871B057C}" type="pres">
      <dgm:prSet presAssocID="{F8040E9A-F630-4D4A-B9A6-A09B86C99415}" presName="parTx" presStyleLbl="revTx" presStyleIdx="2" presStyleCnt="3">
        <dgm:presLayoutVars>
          <dgm:chMax val="0"/>
          <dgm:chPref val="0"/>
        </dgm:presLayoutVars>
      </dgm:prSet>
      <dgm:spPr/>
    </dgm:pt>
  </dgm:ptLst>
  <dgm:cxnLst>
    <dgm:cxn modelId="{451B8907-0E97-4D55-B1BD-F29D82995893}" type="presOf" srcId="{58DBAE66-FF53-4461-9A7B-D521863A6EB8}" destId="{FCE6456C-1973-4A71-9CA7-1DB310948901}" srcOrd="0" destOrd="0" presId="urn:microsoft.com/office/officeart/2018/2/layout/IconVerticalSolidList"/>
    <dgm:cxn modelId="{16B6936B-63B6-41E1-BC63-704900A9B853}" srcId="{BD580179-446B-4EA0-A35F-BB187477C688}" destId="{F8040E9A-F630-4D4A-B9A6-A09B86C99415}" srcOrd="2" destOrd="0" parTransId="{BAA2F76B-EE6D-4AE7-A6BB-014CD2FEE62A}" sibTransId="{F1D8E823-05A4-4681-BC5C-E57C28A6E9CF}"/>
    <dgm:cxn modelId="{98D23B51-A80F-4441-8F84-BECFC07C27CC}" srcId="{BD580179-446B-4EA0-A35F-BB187477C688}" destId="{BE77D5E1-7DC4-479A-B2D4-ADD4FA177DB7}" srcOrd="1" destOrd="0" parTransId="{0BD639F2-E9E6-437C-9B87-90732399505E}" sibTransId="{12B25283-35D1-426F-8E6B-6952EA5C64D4}"/>
    <dgm:cxn modelId="{8EEBE288-17D7-4305-B3D5-DF266DC6DE21}" type="presOf" srcId="{BE77D5E1-7DC4-479A-B2D4-ADD4FA177DB7}" destId="{0DB80EE9-9E54-4713-B389-48613B649875}" srcOrd="0" destOrd="0" presId="urn:microsoft.com/office/officeart/2018/2/layout/IconVerticalSolidList"/>
    <dgm:cxn modelId="{BE71169B-9432-4B2C-903C-B4A94912C7B0}" type="presOf" srcId="{BD580179-446B-4EA0-A35F-BB187477C688}" destId="{A66F306B-6AB1-4BF2-971C-4771E8FDFB3D}" srcOrd="0" destOrd="0" presId="urn:microsoft.com/office/officeart/2018/2/layout/IconVerticalSolidList"/>
    <dgm:cxn modelId="{AAB31BD5-624D-49E4-A6EA-9411F4E21217}" srcId="{BD580179-446B-4EA0-A35F-BB187477C688}" destId="{58DBAE66-FF53-4461-9A7B-D521863A6EB8}" srcOrd="0" destOrd="0" parTransId="{D0CA9BB8-235F-436B-81BC-FF2CB556E3DB}" sibTransId="{6EB3BAA5-507E-4F08-A409-8871D4963901}"/>
    <dgm:cxn modelId="{901D42F4-E9B7-4703-8CC9-BE91D3785800}" type="presOf" srcId="{F8040E9A-F630-4D4A-B9A6-A09B86C99415}" destId="{D5398691-7F77-4672-978C-0F3F871B057C}" srcOrd="0" destOrd="0" presId="urn:microsoft.com/office/officeart/2018/2/layout/IconVerticalSolidList"/>
    <dgm:cxn modelId="{A3B05DAC-4624-43D5-AE5F-34F357122A51}" type="presParOf" srcId="{A66F306B-6AB1-4BF2-971C-4771E8FDFB3D}" destId="{35AB4A8A-3218-41C0-9CD8-0F0E958FCF9D}" srcOrd="0" destOrd="0" presId="urn:microsoft.com/office/officeart/2018/2/layout/IconVerticalSolidList"/>
    <dgm:cxn modelId="{3E79589B-7E34-4C0E-AFDF-1512CCC50512}" type="presParOf" srcId="{35AB4A8A-3218-41C0-9CD8-0F0E958FCF9D}" destId="{10532C55-D531-4B01-A118-E07BFB9F007D}" srcOrd="0" destOrd="0" presId="urn:microsoft.com/office/officeart/2018/2/layout/IconVerticalSolidList"/>
    <dgm:cxn modelId="{AEBA88E8-88C6-4497-846D-128D3BBB5C37}" type="presParOf" srcId="{35AB4A8A-3218-41C0-9CD8-0F0E958FCF9D}" destId="{9B78E4CB-0116-47EA-B8A1-A4D029ED7C3B}" srcOrd="1" destOrd="0" presId="urn:microsoft.com/office/officeart/2018/2/layout/IconVerticalSolidList"/>
    <dgm:cxn modelId="{F6117ED0-C7D3-45AA-A7B2-0EC8A2882798}" type="presParOf" srcId="{35AB4A8A-3218-41C0-9CD8-0F0E958FCF9D}" destId="{C5679EFF-BD63-4FCE-BAD5-A817710564E3}" srcOrd="2" destOrd="0" presId="urn:microsoft.com/office/officeart/2018/2/layout/IconVerticalSolidList"/>
    <dgm:cxn modelId="{E147C5DD-8C5B-4571-862A-572214F7BB93}" type="presParOf" srcId="{35AB4A8A-3218-41C0-9CD8-0F0E958FCF9D}" destId="{FCE6456C-1973-4A71-9CA7-1DB310948901}" srcOrd="3" destOrd="0" presId="urn:microsoft.com/office/officeart/2018/2/layout/IconVerticalSolidList"/>
    <dgm:cxn modelId="{46DE894A-54F8-4268-96D8-AB5C80BA9E4D}" type="presParOf" srcId="{A66F306B-6AB1-4BF2-971C-4771E8FDFB3D}" destId="{EDCDE353-CC55-4FF7-9CBC-F5D8DD3A8E65}" srcOrd="1" destOrd="0" presId="urn:microsoft.com/office/officeart/2018/2/layout/IconVerticalSolidList"/>
    <dgm:cxn modelId="{5A4E37EC-EC05-47A3-BD20-1FC8ADB4CF55}" type="presParOf" srcId="{A66F306B-6AB1-4BF2-971C-4771E8FDFB3D}" destId="{FE8D8ED3-02D5-4363-AFCA-625ABD9B5277}" srcOrd="2" destOrd="0" presId="urn:microsoft.com/office/officeart/2018/2/layout/IconVerticalSolidList"/>
    <dgm:cxn modelId="{0C1D490F-BE93-49AB-B6CA-331B3E180286}" type="presParOf" srcId="{FE8D8ED3-02D5-4363-AFCA-625ABD9B5277}" destId="{CF9B2666-BD9B-4FF8-9DA9-0732CB3F9094}" srcOrd="0" destOrd="0" presId="urn:microsoft.com/office/officeart/2018/2/layout/IconVerticalSolidList"/>
    <dgm:cxn modelId="{0FBD9493-63A5-42FD-8BFC-180E6E7A6C1C}" type="presParOf" srcId="{FE8D8ED3-02D5-4363-AFCA-625ABD9B5277}" destId="{65B0C02A-74F6-4D7D-92F5-757F7C028F1D}" srcOrd="1" destOrd="0" presId="urn:microsoft.com/office/officeart/2018/2/layout/IconVerticalSolidList"/>
    <dgm:cxn modelId="{252F90BF-3559-4FFB-981C-DB73161BCF98}" type="presParOf" srcId="{FE8D8ED3-02D5-4363-AFCA-625ABD9B5277}" destId="{4355093C-0106-41B1-864E-43BC8553D7C8}" srcOrd="2" destOrd="0" presId="urn:microsoft.com/office/officeart/2018/2/layout/IconVerticalSolidList"/>
    <dgm:cxn modelId="{6563E94B-E7F5-4848-8A02-1E5BC537703C}" type="presParOf" srcId="{FE8D8ED3-02D5-4363-AFCA-625ABD9B5277}" destId="{0DB80EE9-9E54-4713-B389-48613B649875}" srcOrd="3" destOrd="0" presId="urn:microsoft.com/office/officeart/2018/2/layout/IconVerticalSolidList"/>
    <dgm:cxn modelId="{59C11753-A598-45DC-B622-9A62A4A70656}" type="presParOf" srcId="{A66F306B-6AB1-4BF2-971C-4771E8FDFB3D}" destId="{8BF51E6C-46E3-4B23-A3FF-F123843C9D25}" srcOrd="3" destOrd="0" presId="urn:microsoft.com/office/officeart/2018/2/layout/IconVerticalSolidList"/>
    <dgm:cxn modelId="{2966197D-E72C-4732-B157-9B17A42C2CD2}" type="presParOf" srcId="{A66F306B-6AB1-4BF2-971C-4771E8FDFB3D}" destId="{0CDC5C58-5B40-4023-9F8C-1C3072E740D0}" srcOrd="4" destOrd="0" presId="urn:microsoft.com/office/officeart/2018/2/layout/IconVerticalSolidList"/>
    <dgm:cxn modelId="{C1C7ECF3-ACAA-4C3A-968E-78AAD8DB3E74}" type="presParOf" srcId="{0CDC5C58-5B40-4023-9F8C-1C3072E740D0}" destId="{1F104A3D-EFC3-4A92-8DE1-D6D0F248C6C4}" srcOrd="0" destOrd="0" presId="urn:microsoft.com/office/officeart/2018/2/layout/IconVerticalSolidList"/>
    <dgm:cxn modelId="{CF33D79F-CA01-49CD-A648-5D75D0B475A4}" type="presParOf" srcId="{0CDC5C58-5B40-4023-9F8C-1C3072E740D0}" destId="{91EB40E0-BF87-427D-8488-169C4210EAD7}" srcOrd="1" destOrd="0" presId="urn:microsoft.com/office/officeart/2018/2/layout/IconVerticalSolidList"/>
    <dgm:cxn modelId="{C7A84B68-0597-4033-8EF8-118936583CF9}" type="presParOf" srcId="{0CDC5C58-5B40-4023-9F8C-1C3072E740D0}" destId="{FB41E65A-A643-4352-8D56-6B01473DF672}" srcOrd="2" destOrd="0" presId="urn:microsoft.com/office/officeart/2018/2/layout/IconVerticalSolidList"/>
    <dgm:cxn modelId="{BA24FA8A-F8D6-4CB8-9E96-9AC5AD48E3D8}" type="presParOf" srcId="{0CDC5C58-5B40-4023-9F8C-1C3072E740D0}" destId="{D5398691-7F77-4672-978C-0F3F871B05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32C55-D531-4B01-A118-E07BFB9F007D}">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8E4CB-0116-47EA-B8A1-A4D029ED7C3B}">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E6456C-1973-4A71-9CA7-1DB310948901}">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rtl="0">
            <a:lnSpc>
              <a:spcPct val="100000"/>
            </a:lnSpc>
            <a:spcBef>
              <a:spcPct val="0"/>
            </a:spcBef>
            <a:spcAft>
              <a:spcPct val="35000"/>
            </a:spcAft>
            <a:buNone/>
          </a:pPr>
          <a:r>
            <a:rPr lang="en-US" sz="2500" kern="1200"/>
            <a:t>~50% of rivers and over a 1/3 lakes in</a:t>
          </a:r>
          <a:r>
            <a:rPr lang="en-US" sz="2500" kern="1200">
              <a:latin typeface="Calibri Light" panose="020F0302020204030204"/>
            </a:rPr>
            <a:t> U.S are contaminated </a:t>
          </a:r>
          <a:endParaRPr lang="en-US" sz="2500" kern="1200"/>
        </a:p>
      </dsp:txBody>
      <dsp:txXfrm>
        <a:off x="1939533" y="717"/>
        <a:ext cx="4362067" cy="1679249"/>
      </dsp:txXfrm>
    </dsp:sp>
    <dsp:sp modelId="{CF9B2666-BD9B-4FF8-9DA9-0732CB3F9094}">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0C02A-74F6-4D7D-92F5-757F7C028F1D}">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B80EE9-9E54-4713-B389-48613B649875}">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100000"/>
            </a:lnSpc>
            <a:spcBef>
              <a:spcPct val="0"/>
            </a:spcBef>
            <a:spcAft>
              <a:spcPct val="35000"/>
            </a:spcAft>
            <a:buNone/>
          </a:pPr>
          <a:r>
            <a:rPr lang="en-US" sz="2500" kern="1200"/>
            <a:t>​The goal of this project is to provide actionable insight into Water Quality. </a:t>
          </a:r>
        </a:p>
      </dsp:txBody>
      <dsp:txXfrm>
        <a:off x="1939533" y="2099779"/>
        <a:ext cx="4362067" cy="1679249"/>
      </dsp:txXfrm>
    </dsp:sp>
    <dsp:sp modelId="{1F104A3D-EFC3-4A92-8DE1-D6D0F248C6C4}">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B40E0-BF87-427D-8488-169C4210EAD7}">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398691-7F77-4672-978C-0F3F871B057C}">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100000"/>
            </a:lnSpc>
            <a:spcBef>
              <a:spcPct val="0"/>
            </a:spcBef>
            <a:spcAft>
              <a:spcPct val="35000"/>
            </a:spcAft>
            <a:buNone/>
          </a:pPr>
          <a:r>
            <a:rPr lang="en-US" sz="2500" kern="1200"/>
            <a:t>We predict quality of water is '</a:t>
          </a:r>
          <a:r>
            <a:rPr lang="en-US" sz="2500" b="1" i="1" kern="1200"/>
            <a:t>good' or 'poor'</a:t>
          </a:r>
          <a:r>
            <a:rPr lang="en-US" sz="2500" kern="1200"/>
            <a:t>.</a:t>
          </a:r>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E7D39-B7FF-4A9F-B26F-2878DA832680}"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8D56D-5D36-4C45-8222-F4BEBBA96C24}" type="slidenum">
              <a:rPr lang="en-US" smtClean="0"/>
              <a:t>‹#›</a:t>
            </a:fld>
            <a:endParaRPr lang="en-US"/>
          </a:p>
        </p:txBody>
      </p:sp>
    </p:spTree>
    <p:extLst>
      <p:ext uri="{BB962C8B-B14F-4D97-AF65-F5344CB8AC3E}">
        <p14:creationId xmlns:p14="http://schemas.microsoft.com/office/powerpoint/2010/main" val="401874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48D56D-5D36-4C45-8222-F4BEBBA96C24}" type="slidenum">
              <a:rPr lang="en-US" smtClean="0"/>
              <a:t>1</a:t>
            </a:fld>
            <a:endParaRPr lang="en-US"/>
          </a:p>
        </p:txBody>
      </p:sp>
    </p:spTree>
    <p:extLst>
      <p:ext uri="{BB962C8B-B14F-4D97-AF65-F5344CB8AC3E}">
        <p14:creationId xmlns:p14="http://schemas.microsoft.com/office/powerpoint/2010/main" val="162946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For every additional level of education, the insurance costs would reduce by $100/yr. </a:t>
            </a:r>
            <a:r>
              <a:rPr lang="en-US" sz="1200">
                <a:sym typeface="Wingdings" panose="05000000000000000000" pitchFamily="2" charset="2"/>
              </a:rPr>
              <a:t> offering tuition reimbursement or scholarships to higher ed would not be worth.  Education costs are way higher than $100/year</a:t>
            </a:r>
            <a:endParaRPr lang="en-US" sz="120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Yearly physical increase annual costs by 139</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Location type – rural would have $10 less dollars than urban per year, not worth pursuing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t>With 84% accuracy, we can say that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5"/>
          </p:nvPr>
        </p:nvSpPr>
        <p:spPr/>
        <p:txBody>
          <a:bodyPr/>
          <a:lstStyle/>
          <a:p>
            <a:fld id="{5B48D56D-5D36-4C45-8222-F4BEBBA96C24}" type="slidenum">
              <a:rPr lang="en-US" smtClean="0"/>
              <a:t>12</a:t>
            </a:fld>
            <a:endParaRPr lang="en-US"/>
          </a:p>
        </p:txBody>
      </p:sp>
    </p:spTree>
    <p:extLst>
      <p:ext uri="{BB962C8B-B14F-4D97-AF65-F5344CB8AC3E}">
        <p14:creationId xmlns:p14="http://schemas.microsoft.com/office/powerpoint/2010/main" val="240386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59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800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088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13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957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135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4487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3866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9648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029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99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15146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249E1-AEEE-D343-B8FC-44C08A002483}"/>
              </a:ext>
            </a:extLst>
          </p:cNvPr>
          <p:cNvSpPr>
            <a:spLocks noGrp="1"/>
          </p:cNvSpPr>
          <p:nvPr>
            <p:ph type="ctrTitle"/>
          </p:nvPr>
        </p:nvSpPr>
        <p:spPr>
          <a:xfrm>
            <a:off x="643468" y="2114915"/>
            <a:ext cx="4620584" cy="2517620"/>
          </a:xfrm>
        </p:spPr>
        <p:txBody>
          <a:bodyPr>
            <a:normAutofit/>
          </a:bodyPr>
          <a:lstStyle/>
          <a:p>
            <a:pPr algn="l"/>
            <a:r>
              <a:rPr lang="en-US" sz="4800"/>
              <a:t>Machine Learning Models for Water quality prediction</a:t>
            </a:r>
          </a:p>
        </p:txBody>
      </p:sp>
      <p:sp>
        <p:nvSpPr>
          <p:cNvPr id="3" name="Subtitle 2">
            <a:extLst>
              <a:ext uri="{FF2B5EF4-FFF2-40B4-BE49-F238E27FC236}">
                <a16:creationId xmlns:a16="http://schemas.microsoft.com/office/drawing/2014/main" id="{872CAC8B-0DEC-F94E-BB0A-803D665D9159}"/>
              </a:ext>
            </a:extLst>
          </p:cNvPr>
          <p:cNvSpPr>
            <a:spLocks noGrp="1"/>
          </p:cNvSpPr>
          <p:nvPr>
            <p:ph type="subTitle" idx="1"/>
          </p:nvPr>
        </p:nvSpPr>
        <p:spPr>
          <a:xfrm>
            <a:off x="643467" y="4712753"/>
            <a:ext cx="4620584" cy="1839666"/>
          </a:xfrm>
        </p:spPr>
        <p:txBody>
          <a:bodyPr vert="horz" lIns="91440" tIns="45720" rIns="91440" bIns="45720" rtlCol="0" anchor="t">
            <a:noAutofit/>
          </a:bodyPr>
          <a:lstStyle/>
          <a:p>
            <a:pPr algn="l"/>
            <a:r>
              <a:rPr lang="en-US" sz="2000" err="1"/>
              <a:t>Maruthamuthu</a:t>
            </a:r>
            <a:r>
              <a:rPr lang="en-US" sz="2000"/>
              <a:t> Kanagarathinam </a:t>
            </a:r>
            <a:r>
              <a:rPr lang="en-US" sz="2000" err="1"/>
              <a:t>Sowmeya</a:t>
            </a:r>
            <a:r>
              <a:rPr lang="en-US" sz="2000"/>
              <a:t> </a:t>
            </a:r>
          </a:p>
          <a:p>
            <a:pPr algn="l"/>
            <a:r>
              <a:rPr lang="en-US" sz="2000"/>
              <a:t>Shriya Rajendra </a:t>
            </a:r>
            <a:r>
              <a:rPr lang="en-US" sz="2000" err="1"/>
              <a:t>Gawade</a:t>
            </a:r>
            <a:endParaRPr lang="en-US" sz="2000" err="1">
              <a:cs typeface="Calibri"/>
            </a:endParaRPr>
          </a:p>
          <a:p>
            <a:pPr algn="l"/>
            <a:r>
              <a:rPr lang="en-US" sz="2000"/>
              <a:t>Nikhil Sriram </a:t>
            </a:r>
            <a:r>
              <a:rPr lang="en-US" sz="2000" err="1"/>
              <a:t>Budamaguntala</a:t>
            </a:r>
            <a:r>
              <a:rPr lang="en-US" sz="2000"/>
              <a:t> </a:t>
            </a:r>
            <a:endParaRPr lang="en-US" sz="1400"/>
          </a:p>
          <a:p>
            <a:pPr algn="l"/>
            <a:r>
              <a:rPr lang="en-US" sz="2000"/>
              <a:t>Besjana </a:t>
            </a:r>
            <a:r>
              <a:rPr lang="en-US" sz="2000" err="1"/>
              <a:t>Muraku</a:t>
            </a:r>
            <a:endParaRPr lang="en-US" sz="1400">
              <a:cs typeface="Calibri"/>
            </a:endParaRPr>
          </a:p>
        </p:txBody>
      </p:sp>
      <p:pic>
        <p:nvPicPr>
          <p:cNvPr id="7" name="Picture 4">
            <a:extLst>
              <a:ext uri="{FF2B5EF4-FFF2-40B4-BE49-F238E27FC236}">
                <a16:creationId xmlns:a16="http://schemas.microsoft.com/office/drawing/2014/main" id="{47CAFE29-57B0-0ADB-6713-011DF2AAA935}"/>
              </a:ext>
            </a:extLst>
          </p:cNvPr>
          <p:cNvPicPr>
            <a:picLocks noChangeAspect="1"/>
          </p:cNvPicPr>
          <p:nvPr/>
        </p:nvPicPr>
        <p:blipFill rotWithShape="1">
          <a:blip r:embed="rId3"/>
          <a:srcRect l="20711" r="21291" b="-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2826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E30D-74CC-60D0-5E92-1D3B76F53E95}"/>
              </a:ext>
            </a:extLst>
          </p:cNvPr>
          <p:cNvSpPr>
            <a:spLocks noGrp="1"/>
          </p:cNvSpPr>
          <p:nvPr>
            <p:ph type="title"/>
          </p:nvPr>
        </p:nvSpPr>
        <p:spPr/>
        <p:txBody>
          <a:bodyPr/>
          <a:lstStyle/>
          <a:p>
            <a:r>
              <a:rPr lang="en-US">
                <a:cs typeface="Calibri Light"/>
              </a:rPr>
              <a:t>Artificial Neural Network</a:t>
            </a:r>
            <a:endParaRPr lang="en-US"/>
          </a:p>
        </p:txBody>
      </p:sp>
      <p:pic>
        <p:nvPicPr>
          <p:cNvPr id="4" name="Picture 4" descr="Diagram&#10;&#10;Description automatically generated">
            <a:extLst>
              <a:ext uri="{FF2B5EF4-FFF2-40B4-BE49-F238E27FC236}">
                <a16:creationId xmlns:a16="http://schemas.microsoft.com/office/drawing/2014/main" id="{4DFC1ADF-692B-1BCD-1CEE-C4A09C1DBA5A}"/>
              </a:ext>
            </a:extLst>
          </p:cNvPr>
          <p:cNvPicPr>
            <a:picLocks noGrp="1" noChangeAspect="1"/>
          </p:cNvPicPr>
          <p:nvPr>
            <p:ph idx="1"/>
          </p:nvPr>
        </p:nvPicPr>
        <p:blipFill>
          <a:blip r:embed="rId2"/>
          <a:stretch>
            <a:fillRect/>
          </a:stretch>
        </p:blipFill>
        <p:spPr>
          <a:xfrm>
            <a:off x="4369210" y="943308"/>
            <a:ext cx="6477000" cy="3952875"/>
          </a:xfrm>
        </p:spPr>
      </p:pic>
      <p:pic>
        <p:nvPicPr>
          <p:cNvPr id="6" name="Picture 6" descr="A picture containing graphical user interface&#10;&#10;Description automatically generated">
            <a:extLst>
              <a:ext uri="{FF2B5EF4-FFF2-40B4-BE49-F238E27FC236}">
                <a16:creationId xmlns:a16="http://schemas.microsoft.com/office/drawing/2014/main" id="{FCCF3077-DC17-FB4F-8B76-2CB35A479CA2}"/>
              </a:ext>
            </a:extLst>
          </p:cNvPr>
          <p:cNvPicPr>
            <a:picLocks noChangeAspect="1"/>
          </p:cNvPicPr>
          <p:nvPr/>
        </p:nvPicPr>
        <p:blipFill>
          <a:blip r:embed="rId3"/>
          <a:stretch>
            <a:fillRect/>
          </a:stretch>
        </p:blipFill>
        <p:spPr>
          <a:xfrm>
            <a:off x="3804745" y="3176889"/>
            <a:ext cx="4674475" cy="3342017"/>
          </a:xfrm>
          <a:prstGeom prst="rect">
            <a:avLst/>
          </a:prstGeom>
        </p:spPr>
      </p:pic>
    </p:spTree>
    <p:extLst>
      <p:ext uri="{BB962C8B-B14F-4D97-AF65-F5344CB8AC3E}">
        <p14:creationId xmlns:p14="http://schemas.microsoft.com/office/powerpoint/2010/main" val="342226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0498-8F68-6345-8D6C-4AA03B53A66A}"/>
              </a:ext>
            </a:extLst>
          </p:cNvPr>
          <p:cNvSpPr>
            <a:spLocks noGrp="1"/>
          </p:cNvSpPr>
          <p:nvPr>
            <p:ph type="title"/>
          </p:nvPr>
        </p:nvSpPr>
        <p:spPr>
          <a:xfrm>
            <a:off x="1278636" y="467418"/>
            <a:ext cx="9735580" cy="1188720"/>
          </a:xfrm>
          <a:solidFill>
            <a:srgbClr val="FFFFFF"/>
          </a:solidFill>
        </p:spPr>
        <p:txBody>
          <a:bodyPr>
            <a:normAutofit/>
          </a:bodyPr>
          <a:lstStyle/>
          <a:p>
            <a:r>
              <a:rPr lang="en-US"/>
              <a:t>PREDICTION MODELS – Lesson Learned</a:t>
            </a:r>
          </a:p>
        </p:txBody>
      </p:sp>
      <p:sp>
        <p:nvSpPr>
          <p:cNvPr id="3" name="Content Placeholder 2">
            <a:extLst>
              <a:ext uri="{FF2B5EF4-FFF2-40B4-BE49-F238E27FC236}">
                <a16:creationId xmlns:a16="http://schemas.microsoft.com/office/drawing/2014/main" id="{D2719558-98C1-1D47-BB04-4D1AFDFDE297}"/>
              </a:ext>
            </a:extLst>
          </p:cNvPr>
          <p:cNvSpPr>
            <a:spLocks noGrp="1"/>
          </p:cNvSpPr>
          <p:nvPr>
            <p:ph idx="1"/>
          </p:nvPr>
        </p:nvSpPr>
        <p:spPr>
          <a:xfrm>
            <a:off x="1706062" y="1843590"/>
            <a:ext cx="8779512" cy="3953734"/>
          </a:xfrm>
        </p:spPr>
        <p:txBody>
          <a:bodyPr vert="horz" lIns="91440" tIns="45720" rIns="91440" bIns="45720" rtlCol="0" anchor="t">
            <a:normAutofit/>
          </a:bodyPr>
          <a:lstStyle/>
          <a:p>
            <a:r>
              <a:rPr lang="en-US">
                <a:solidFill>
                  <a:srgbClr val="404040"/>
                </a:solidFill>
                <a:cs typeface="Calibri" panose="020F0502020204030204"/>
              </a:rPr>
              <a:t>Issues with: Missing Values &amp; Imbalanced Dataset still effected the results of the Classification Models</a:t>
            </a:r>
          </a:p>
          <a:p>
            <a:r>
              <a:rPr lang="en-US">
                <a:solidFill>
                  <a:srgbClr val="404040"/>
                </a:solidFill>
                <a:cs typeface="Calibri" panose="020F0502020204030204"/>
              </a:rPr>
              <a:t>These Models perform better on predicting if the quality of water is poor.</a:t>
            </a:r>
          </a:p>
          <a:p>
            <a:r>
              <a:rPr lang="en-US">
                <a:solidFill>
                  <a:srgbClr val="404040"/>
                </a:solidFill>
                <a:cs typeface="Calibri" panose="020F0502020204030204"/>
              </a:rPr>
              <a:t>The evaluation results of ANN:</a:t>
            </a:r>
          </a:p>
          <a:p>
            <a:endParaRPr lang="en-US">
              <a:solidFill>
                <a:srgbClr val="404040"/>
              </a:solidFill>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0E12D9EC-9251-436C-C955-F7837953568C}"/>
              </a:ext>
            </a:extLst>
          </p:cNvPr>
          <p:cNvPicPr>
            <a:picLocks noChangeAspect="1"/>
          </p:cNvPicPr>
          <p:nvPr/>
        </p:nvPicPr>
        <p:blipFill>
          <a:blip r:embed="rId2"/>
          <a:stretch>
            <a:fillRect/>
          </a:stretch>
        </p:blipFill>
        <p:spPr>
          <a:xfrm>
            <a:off x="6427694" y="4173246"/>
            <a:ext cx="4058264" cy="2325846"/>
          </a:xfrm>
          <a:prstGeom prst="rect">
            <a:avLst/>
          </a:prstGeom>
        </p:spPr>
      </p:pic>
    </p:spTree>
    <p:extLst>
      <p:ext uri="{BB962C8B-B14F-4D97-AF65-F5344CB8AC3E}">
        <p14:creationId xmlns:p14="http://schemas.microsoft.com/office/powerpoint/2010/main" val="157914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91F5-EFA7-3345-8750-25B6ACB2EFF4}"/>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6000">
                <a:solidFill>
                  <a:srgbClr val="FFFFFF"/>
                </a:solidFill>
              </a:rPr>
              <a:t>Results</a:t>
            </a:r>
          </a:p>
        </p:txBody>
      </p:sp>
      <p:sp>
        <p:nvSpPr>
          <p:cNvPr id="3" name="Content Placeholder 2">
            <a:extLst>
              <a:ext uri="{FF2B5EF4-FFF2-40B4-BE49-F238E27FC236}">
                <a16:creationId xmlns:a16="http://schemas.microsoft.com/office/drawing/2014/main" id="{C561FA81-CB04-9D43-A2ED-54EF1A457B3C}"/>
              </a:ext>
            </a:extLst>
          </p:cNvPr>
          <p:cNvSpPr>
            <a:spLocks noGrp="1"/>
          </p:cNvSpPr>
          <p:nvPr>
            <p:ph idx="1"/>
          </p:nvPr>
        </p:nvSpPr>
        <p:spPr>
          <a:xfrm>
            <a:off x="5591695" y="1402080"/>
            <a:ext cx="5320696" cy="4647738"/>
          </a:xfrm>
        </p:spPr>
        <p:txBody>
          <a:bodyPr anchor="ctr">
            <a:normAutofit/>
          </a:bodyPr>
          <a:lstStyle/>
          <a:p>
            <a:pPr marL="0" indent="0">
              <a:buNone/>
            </a:pPr>
            <a:r>
              <a:rPr lang="en-US" sz="2400"/>
              <a:t>Overall, We have gained an accuracy of 95% by using ANN(Artificial Neural Network). Hence, we are in good space with the pre-processing of data points as explained above to predict the quality of water using different machine learning models</a:t>
            </a:r>
            <a:r>
              <a:rPr lang="en-US" sz="2000"/>
              <a:t>.</a:t>
            </a:r>
          </a:p>
        </p:txBody>
      </p:sp>
    </p:spTree>
    <p:extLst>
      <p:ext uri="{BB962C8B-B14F-4D97-AF65-F5344CB8AC3E}">
        <p14:creationId xmlns:p14="http://schemas.microsoft.com/office/powerpoint/2010/main" val="96994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4E6F-B601-166E-6E40-0027CE290BEA}"/>
              </a:ext>
            </a:extLst>
          </p:cNvPr>
          <p:cNvSpPr>
            <a:spLocks noGrp="1"/>
          </p:cNvSpPr>
          <p:nvPr>
            <p:ph type="title"/>
          </p:nvPr>
        </p:nvSpPr>
        <p:spPr>
          <a:xfrm>
            <a:off x="965198" y="2490283"/>
            <a:ext cx="5602383" cy="1877437"/>
          </a:xfrm>
        </p:spPr>
        <p:txBody>
          <a:bodyPr vert="horz" lIns="274320" tIns="182880" rIns="274320" bIns="182880" rtlCol="0" anchor="ctr" anchorCtr="1">
            <a:normAutofit/>
          </a:bodyPr>
          <a:lstStyle/>
          <a:p>
            <a:r>
              <a:rPr lang="en-US" sz="3800" kern="1200" cap="all" spc="200" baseline="0">
                <a:solidFill>
                  <a:srgbClr val="262626"/>
                </a:solidFill>
                <a:latin typeface="+mj-lt"/>
                <a:ea typeface="+mj-ea"/>
                <a:cs typeface="+mj-cs"/>
              </a:rPr>
              <a:t>Thank you!</a:t>
            </a:r>
          </a:p>
        </p:txBody>
      </p:sp>
      <p:sp>
        <p:nvSpPr>
          <p:cNvPr id="3" name="Content Placeholder 2">
            <a:extLst>
              <a:ext uri="{FF2B5EF4-FFF2-40B4-BE49-F238E27FC236}">
                <a16:creationId xmlns:a16="http://schemas.microsoft.com/office/drawing/2014/main" id="{DA513D6F-C53F-4283-4233-FDAF4425392D}"/>
              </a:ext>
            </a:extLst>
          </p:cNvPr>
          <p:cNvSpPr>
            <a:spLocks noGrp="1"/>
          </p:cNvSpPr>
          <p:nvPr>
            <p:ph idx="1"/>
          </p:nvPr>
        </p:nvSpPr>
        <p:spPr>
          <a:xfrm>
            <a:off x="8129873" y="2173266"/>
            <a:ext cx="3657119" cy="2511468"/>
          </a:xfrm>
        </p:spPr>
        <p:txBody>
          <a:bodyPr vert="horz" lIns="91440" tIns="45720" rIns="91440" bIns="45720" rtlCol="0" anchor="ctr">
            <a:normAutofit/>
          </a:bodyPr>
          <a:lstStyle/>
          <a:p>
            <a:pPr marL="0" indent="0" algn="ctr">
              <a:buNone/>
            </a:pPr>
            <a:r>
              <a:rPr lang="en-US" sz="2000">
                <a:solidFill>
                  <a:schemeClr val="bg1">
                    <a:lumMod val="75000"/>
                    <a:lumOff val="25000"/>
                  </a:schemeClr>
                </a:solidFill>
              </a:rPr>
              <a:t>Questions?</a:t>
            </a:r>
          </a:p>
        </p:txBody>
      </p:sp>
    </p:spTree>
    <p:extLst>
      <p:ext uri="{BB962C8B-B14F-4D97-AF65-F5344CB8AC3E}">
        <p14:creationId xmlns:p14="http://schemas.microsoft.com/office/powerpoint/2010/main" val="339599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90D28-82B1-EB43-34DA-81769514AD96}"/>
              </a:ext>
            </a:extLst>
          </p:cNvPr>
          <p:cNvSpPr>
            <a:spLocks noGrp="1"/>
          </p:cNvSpPr>
          <p:nvPr>
            <p:ph type="title"/>
          </p:nvPr>
        </p:nvSpPr>
        <p:spPr>
          <a:xfrm>
            <a:off x="838201" y="-5292"/>
            <a:ext cx="5261899" cy="1712056"/>
          </a:xfrm>
        </p:spPr>
        <p:txBody>
          <a:bodyPr>
            <a:normAutofit/>
          </a:bodyPr>
          <a:lstStyle/>
          <a:p>
            <a:r>
              <a:rPr lang="en-US"/>
              <a:t>Table of contents</a:t>
            </a:r>
          </a:p>
        </p:txBody>
      </p:sp>
      <p:sp>
        <p:nvSpPr>
          <p:cNvPr id="3" name="Content Placeholder 2">
            <a:extLst>
              <a:ext uri="{FF2B5EF4-FFF2-40B4-BE49-F238E27FC236}">
                <a16:creationId xmlns:a16="http://schemas.microsoft.com/office/drawing/2014/main" id="{656DD29C-43E6-352C-DDFC-47C492829E1C}"/>
              </a:ext>
            </a:extLst>
          </p:cNvPr>
          <p:cNvSpPr>
            <a:spLocks noGrp="1"/>
          </p:cNvSpPr>
          <p:nvPr>
            <p:ph idx="1"/>
          </p:nvPr>
        </p:nvSpPr>
        <p:spPr>
          <a:xfrm>
            <a:off x="838200" y="1262192"/>
            <a:ext cx="8219413" cy="5427150"/>
          </a:xfrm>
        </p:spPr>
        <p:txBody>
          <a:bodyPr vert="horz" lIns="91440" tIns="45720" rIns="91440" bIns="45720" rtlCol="0" anchor="t">
            <a:normAutofit fontScale="85000" lnSpcReduction="20000"/>
          </a:bodyPr>
          <a:lstStyle/>
          <a:p>
            <a:r>
              <a:rPr lang="en-US" sz="3200"/>
              <a:t>Project Goal</a:t>
            </a:r>
            <a:endParaRPr lang="en-US" sz="3200">
              <a:cs typeface="Calibri"/>
            </a:endParaRPr>
          </a:p>
          <a:p>
            <a:r>
              <a:rPr lang="en-US" sz="3200"/>
              <a:t>Understanding the Data</a:t>
            </a:r>
            <a:endParaRPr lang="en-US" sz="3200">
              <a:cs typeface="Calibri"/>
            </a:endParaRPr>
          </a:p>
          <a:p>
            <a:pPr lvl="1"/>
            <a:r>
              <a:rPr lang="en-US" sz="2800">
                <a:cs typeface="Calibri"/>
              </a:rPr>
              <a:t>Missing data correlation</a:t>
            </a:r>
          </a:p>
          <a:p>
            <a:r>
              <a:rPr lang="en-US" sz="3200"/>
              <a:t>Data Cleaning</a:t>
            </a:r>
            <a:endParaRPr lang="en-US" sz="3200">
              <a:cs typeface="Calibri"/>
            </a:endParaRPr>
          </a:p>
          <a:p>
            <a:pPr lvl="1"/>
            <a:r>
              <a:rPr lang="en-US" sz="2800">
                <a:cs typeface="Calibri"/>
              </a:rPr>
              <a:t>Choosing imputation and balancing models</a:t>
            </a:r>
          </a:p>
          <a:p>
            <a:r>
              <a:rPr lang="en-US" sz="3200"/>
              <a:t>Prediction Models</a:t>
            </a:r>
            <a:endParaRPr lang="en-US" sz="3200">
              <a:cs typeface="Calibri"/>
            </a:endParaRPr>
          </a:p>
          <a:p>
            <a:pPr lvl="1"/>
            <a:r>
              <a:rPr lang="en-US" sz="2800">
                <a:cs typeface="Calibri"/>
              </a:rPr>
              <a:t>Naïve Bayes</a:t>
            </a:r>
          </a:p>
          <a:p>
            <a:pPr lvl="1"/>
            <a:r>
              <a:rPr lang="en-US" sz="2800">
                <a:cs typeface="Calibri"/>
              </a:rPr>
              <a:t>KNN</a:t>
            </a:r>
          </a:p>
          <a:p>
            <a:pPr lvl="1"/>
            <a:r>
              <a:rPr lang="en-US" sz="2800">
                <a:cs typeface="Calibri"/>
              </a:rPr>
              <a:t>Decision Tree</a:t>
            </a:r>
          </a:p>
          <a:p>
            <a:pPr lvl="1"/>
            <a:r>
              <a:rPr lang="en-US" sz="2800">
                <a:cs typeface="Calibri"/>
              </a:rPr>
              <a:t>Random Forest</a:t>
            </a:r>
          </a:p>
          <a:p>
            <a:pPr lvl="1"/>
            <a:r>
              <a:rPr lang="en-US" sz="2800">
                <a:cs typeface="Calibri"/>
              </a:rPr>
              <a:t>ANN</a:t>
            </a:r>
          </a:p>
          <a:p>
            <a:pPr lvl="1"/>
            <a:r>
              <a:rPr lang="en-US" sz="2800">
                <a:cs typeface="Calibri"/>
              </a:rPr>
              <a:t>Bagging Classifier</a:t>
            </a:r>
          </a:p>
          <a:p>
            <a:pPr lvl="1"/>
            <a:r>
              <a:rPr lang="en-US" sz="2800">
                <a:cs typeface="Calibri"/>
              </a:rPr>
              <a:t>Bagging Classifier  + SVM</a:t>
            </a:r>
            <a:endParaRPr lang="en-US" sz="2800"/>
          </a:p>
          <a:p>
            <a:r>
              <a:rPr lang="en-US" sz="3200"/>
              <a:t>Results</a:t>
            </a:r>
            <a:endParaRPr lang="en-US" sz="2400">
              <a:cs typeface="Calibri"/>
            </a:endParaRPr>
          </a:p>
        </p:txBody>
      </p:sp>
    </p:spTree>
    <p:extLst>
      <p:ext uri="{BB962C8B-B14F-4D97-AF65-F5344CB8AC3E}">
        <p14:creationId xmlns:p14="http://schemas.microsoft.com/office/powerpoint/2010/main" val="340999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3DB8-CB3F-0B97-B058-00576684C270}"/>
              </a:ext>
            </a:extLst>
          </p:cNvPr>
          <p:cNvSpPr>
            <a:spLocks noGrp="1"/>
          </p:cNvSpPr>
          <p:nvPr>
            <p:ph type="title"/>
          </p:nvPr>
        </p:nvSpPr>
        <p:spPr>
          <a:xfrm>
            <a:off x="838200" y="1195697"/>
            <a:ext cx="3200400" cy="4238118"/>
          </a:xfrm>
        </p:spPr>
        <p:txBody>
          <a:bodyPr>
            <a:normAutofit/>
          </a:bodyPr>
          <a:lstStyle/>
          <a:p>
            <a:r>
              <a:rPr lang="en-US"/>
              <a:t>Project Goal</a:t>
            </a:r>
          </a:p>
        </p:txBody>
      </p:sp>
      <p:graphicFrame>
        <p:nvGraphicFramePr>
          <p:cNvPr id="5" name="Content Placeholder 2">
            <a:extLst>
              <a:ext uri="{FF2B5EF4-FFF2-40B4-BE49-F238E27FC236}">
                <a16:creationId xmlns:a16="http://schemas.microsoft.com/office/drawing/2014/main" id="{4FDDFD58-D156-7FA5-CD2C-35B93C1D02F6}"/>
              </a:ext>
            </a:extLst>
          </p:cNvPr>
          <p:cNvGraphicFramePr>
            <a:graphicFrameLocks noGrp="1"/>
          </p:cNvGraphicFramePr>
          <p:nvPr>
            <p:ph idx="1"/>
            <p:extLst>
              <p:ext uri="{D42A27DB-BD31-4B8C-83A1-F6EECF244321}">
                <p14:modId xmlns:p14="http://schemas.microsoft.com/office/powerpoint/2010/main" val="406721735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97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75866-9FCA-B194-179F-D633C94F00E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Project workflow</a:t>
            </a:r>
          </a:p>
        </p:txBody>
      </p:sp>
      <p:pic>
        <p:nvPicPr>
          <p:cNvPr id="9" name="Picture 8" descr="Diagram, text&#10;&#10;Description automatically generated">
            <a:extLst>
              <a:ext uri="{FF2B5EF4-FFF2-40B4-BE49-F238E27FC236}">
                <a16:creationId xmlns:a16="http://schemas.microsoft.com/office/drawing/2014/main" id="{2452E8FA-17A7-D9CE-9D9C-E5E8018F1AFC}"/>
              </a:ext>
            </a:extLst>
          </p:cNvPr>
          <p:cNvPicPr>
            <a:picLocks noChangeAspect="1"/>
          </p:cNvPicPr>
          <p:nvPr/>
        </p:nvPicPr>
        <p:blipFill>
          <a:blip r:embed="rId2"/>
          <a:stretch>
            <a:fillRect/>
          </a:stretch>
        </p:blipFill>
        <p:spPr>
          <a:xfrm>
            <a:off x="5086226" y="19050"/>
            <a:ext cx="5778500" cy="6819900"/>
          </a:xfrm>
          <a:prstGeom prst="rect">
            <a:avLst/>
          </a:prstGeom>
        </p:spPr>
      </p:pic>
    </p:spTree>
    <p:extLst>
      <p:ext uri="{BB962C8B-B14F-4D97-AF65-F5344CB8AC3E}">
        <p14:creationId xmlns:p14="http://schemas.microsoft.com/office/powerpoint/2010/main" val="279020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B692-A26B-E74E-8D2B-40ADC0F3A8A5}"/>
              </a:ext>
            </a:extLst>
          </p:cNvPr>
          <p:cNvSpPr>
            <a:spLocks noGrp="1"/>
          </p:cNvSpPr>
          <p:nvPr>
            <p:ph type="title"/>
          </p:nvPr>
        </p:nvSpPr>
        <p:spPr>
          <a:xfrm>
            <a:off x="838516" y="467418"/>
            <a:ext cx="10331037" cy="1188720"/>
          </a:xfrm>
          <a:solidFill>
            <a:srgbClr val="FFFFFF"/>
          </a:solidFill>
        </p:spPr>
        <p:txBody>
          <a:bodyPr>
            <a:normAutofit/>
          </a:bodyPr>
          <a:lstStyle/>
          <a:p>
            <a:r>
              <a:rPr lang="en-US"/>
              <a:t>Understanding the data</a:t>
            </a:r>
          </a:p>
        </p:txBody>
      </p:sp>
      <p:sp>
        <p:nvSpPr>
          <p:cNvPr id="3" name="Content Placeholder 2">
            <a:extLst>
              <a:ext uri="{FF2B5EF4-FFF2-40B4-BE49-F238E27FC236}">
                <a16:creationId xmlns:a16="http://schemas.microsoft.com/office/drawing/2014/main" id="{59E1F15C-4298-364C-9809-FDD0D7CAC7D3}"/>
              </a:ext>
            </a:extLst>
          </p:cNvPr>
          <p:cNvSpPr>
            <a:spLocks noGrp="1"/>
          </p:cNvSpPr>
          <p:nvPr>
            <p:ph idx="1"/>
          </p:nvPr>
        </p:nvSpPr>
        <p:spPr>
          <a:xfrm>
            <a:off x="838959" y="2291262"/>
            <a:ext cx="10710787" cy="3746359"/>
          </a:xfrm>
        </p:spPr>
        <p:txBody>
          <a:bodyPr vert="horz" lIns="91440" tIns="45720" rIns="91440" bIns="45720" rtlCol="0" anchor="t">
            <a:normAutofit/>
          </a:bodyPr>
          <a:lstStyle/>
          <a:p>
            <a:pPr marL="0" indent="0">
              <a:buNone/>
            </a:pPr>
            <a:r>
              <a:rPr lang="en-US">
                <a:solidFill>
                  <a:srgbClr val="404040"/>
                </a:solidFill>
              </a:rPr>
              <a:t>Dataset Description</a:t>
            </a:r>
          </a:p>
          <a:p>
            <a:pPr marL="0" indent="0">
              <a:buNone/>
            </a:pPr>
            <a:r>
              <a:rPr lang="en-US">
                <a:solidFill>
                  <a:srgbClr val="404040"/>
                </a:solidFill>
              </a:rPr>
              <a:t>	18148 observations with 48 variables. </a:t>
            </a:r>
            <a:endParaRPr lang="en-US">
              <a:solidFill>
                <a:srgbClr val="404040"/>
              </a:solidFill>
              <a:cs typeface="Calibri"/>
            </a:endParaRPr>
          </a:p>
          <a:p>
            <a:r>
              <a:rPr lang="en-US">
                <a:solidFill>
                  <a:srgbClr val="404040"/>
                </a:solidFill>
              </a:rPr>
              <a:t>Handling Missing Values </a:t>
            </a:r>
            <a:endParaRPr lang="en-US">
              <a:solidFill>
                <a:srgbClr val="404040"/>
              </a:solidFill>
              <a:cs typeface="Calibri" panose="020F0502020204030204"/>
            </a:endParaRPr>
          </a:p>
          <a:p>
            <a:r>
              <a:rPr lang="en-US">
                <a:solidFill>
                  <a:srgbClr val="404040"/>
                </a:solidFill>
              </a:rPr>
              <a:t>Handling outliers</a:t>
            </a:r>
            <a:endParaRPr lang="en-US">
              <a:solidFill>
                <a:srgbClr val="404040"/>
              </a:solidFill>
              <a:cs typeface="Calibri" panose="020F0502020204030204"/>
            </a:endParaRPr>
          </a:p>
          <a:p>
            <a:r>
              <a:rPr lang="en-US">
                <a:solidFill>
                  <a:srgbClr val="404040"/>
                </a:solidFill>
              </a:rPr>
              <a:t>Selecting Important features on basis of domain knowledge</a:t>
            </a:r>
            <a:endParaRPr lang="en-US">
              <a:solidFill>
                <a:srgbClr val="404040"/>
              </a:solidFill>
              <a:cs typeface="Calibri" panose="020F0502020204030204"/>
            </a:endParaRPr>
          </a:p>
          <a:p>
            <a:r>
              <a:rPr lang="en-US">
                <a:solidFill>
                  <a:srgbClr val="404040"/>
                </a:solidFill>
              </a:rPr>
              <a:t>Defining a Target Variable</a:t>
            </a:r>
            <a:endParaRPr lang="en-US">
              <a:solidFill>
                <a:srgbClr val="404040"/>
              </a:solidFill>
              <a:cs typeface="Calibri" panose="020F0502020204030204"/>
            </a:endParaRPr>
          </a:p>
          <a:p>
            <a:r>
              <a:rPr lang="en-US">
                <a:solidFill>
                  <a:srgbClr val="404040"/>
                </a:solidFill>
              </a:rPr>
              <a:t>Defining Train and Test set</a:t>
            </a:r>
            <a:endParaRPr lang="en-US">
              <a:solidFill>
                <a:srgbClr val="404040"/>
              </a:solidFill>
              <a:cs typeface="Calibri" panose="020F0502020204030204"/>
            </a:endParaRPr>
          </a:p>
        </p:txBody>
      </p:sp>
    </p:spTree>
    <p:extLst>
      <p:ext uri="{BB962C8B-B14F-4D97-AF65-F5344CB8AC3E}">
        <p14:creationId xmlns:p14="http://schemas.microsoft.com/office/powerpoint/2010/main" val="285811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AA884-580E-FE72-A0B7-9049B1A5BD37}"/>
              </a:ext>
            </a:extLst>
          </p:cNvPr>
          <p:cNvSpPr>
            <a:spLocks noGrp="1"/>
          </p:cNvSpPr>
          <p:nvPr>
            <p:ph type="title"/>
          </p:nvPr>
        </p:nvSpPr>
        <p:spPr>
          <a:xfrm>
            <a:off x="4185024" y="220016"/>
            <a:ext cx="7855507" cy="1675623"/>
          </a:xfrm>
          <a:prstGeom prst="ellipse">
            <a:avLst/>
          </a:prstGeom>
        </p:spPr>
        <p:txBody>
          <a:bodyPr anchor="b">
            <a:noAutofit/>
          </a:bodyPr>
          <a:lstStyle/>
          <a:p>
            <a:r>
              <a:rPr lang="en-US" sz="4000"/>
              <a:t>Understanding the data – Important Features</a:t>
            </a:r>
          </a:p>
        </p:txBody>
      </p:sp>
      <p:pic>
        <p:nvPicPr>
          <p:cNvPr id="9" name="Picture 8" descr="A row of samples for medical testing">
            <a:extLst>
              <a:ext uri="{FF2B5EF4-FFF2-40B4-BE49-F238E27FC236}">
                <a16:creationId xmlns:a16="http://schemas.microsoft.com/office/drawing/2014/main" id="{E1E3B8D7-46D2-5918-3273-DD272A5695AD}"/>
              </a:ext>
            </a:extLst>
          </p:cNvPr>
          <p:cNvPicPr>
            <a:picLocks noChangeAspect="1"/>
          </p:cNvPicPr>
          <p:nvPr/>
        </p:nvPicPr>
        <p:blipFill rotWithShape="1">
          <a:blip r:embed="rId2"/>
          <a:srcRect l="49842" r="4267" b="4"/>
          <a:stretch/>
        </p:blipFill>
        <p:spPr>
          <a:xfrm>
            <a:off x="1" y="10"/>
            <a:ext cx="4196496" cy="6857990"/>
          </a:xfrm>
          <a:prstGeom prst="rect">
            <a:avLst/>
          </a:prstGeom>
          <a:effectLst/>
        </p:spPr>
      </p:pic>
      <p:sp>
        <p:nvSpPr>
          <p:cNvPr id="7" name="Content Placeholder 6">
            <a:extLst>
              <a:ext uri="{FF2B5EF4-FFF2-40B4-BE49-F238E27FC236}">
                <a16:creationId xmlns:a16="http://schemas.microsoft.com/office/drawing/2014/main" id="{9E2B0AFF-AEB4-9BDE-2EAE-62B910C2FD4C}"/>
              </a:ext>
            </a:extLst>
          </p:cNvPr>
          <p:cNvSpPr>
            <a:spLocks noGrp="1"/>
          </p:cNvSpPr>
          <p:nvPr>
            <p:ph idx="1"/>
          </p:nvPr>
        </p:nvSpPr>
        <p:spPr>
          <a:xfrm>
            <a:off x="4553734" y="1621555"/>
            <a:ext cx="6798539" cy="5019009"/>
          </a:xfrm>
        </p:spPr>
        <p:txBody>
          <a:bodyPr vert="horz" lIns="91440" tIns="45720" rIns="91440" bIns="45720" rtlCol="0" anchor="t">
            <a:normAutofit/>
          </a:bodyPr>
          <a:lstStyle/>
          <a:p>
            <a:pPr marL="0" indent="0">
              <a:buNone/>
            </a:pPr>
            <a:r>
              <a:rPr lang="en-US" sz="2000"/>
              <a:t> ‘Water Quality’  standard given by US EPA(Environmental Protection Agency)</a:t>
            </a:r>
            <a:endParaRPr lang="en-US" sz="2000">
              <a:cs typeface="Calibri"/>
            </a:endParaRPr>
          </a:p>
          <a:p>
            <a:pPr marL="0" indent="0">
              <a:buNone/>
            </a:pPr>
            <a:endParaRPr lang="en-US" sz="2000">
              <a:latin typeface="Calibri" panose="020F0502020204030204"/>
              <a:cs typeface="Calibri" panose="020F0502020204030204"/>
            </a:endParaRPr>
          </a:p>
          <a:p>
            <a:pPr marL="0" indent="0" algn="just">
              <a:lnSpc>
                <a:spcPct val="100000"/>
              </a:lnSpc>
              <a:spcBef>
                <a:spcPts val="200"/>
              </a:spcBef>
              <a:buNone/>
            </a:pPr>
            <a:r>
              <a:rPr lang="en-IN" sz="1800" b="1">
                <a:latin typeface="Times New Roman"/>
                <a:cs typeface="Times New Roman"/>
              </a:rPr>
              <a:t>If </a:t>
            </a:r>
            <a:r>
              <a:rPr lang="en-IN" sz="1800">
                <a:latin typeface="Times New Roman"/>
                <a:cs typeface="Times New Roman"/>
              </a:rPr>
              <a:t>Dissolved Oxygen &lt; 6 &amp; </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6.5 &lt;= PH &lt;= 8.0 &amp;</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Salinity &lt; 7 &amp;</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NH3 &lt; 0.2</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Total Kjeldahl Nitrogen &lt; 1 &amp; </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NO2 &lt; 1 &amp; </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NO3 &lt; 10 &amp; </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Total Nitrogen &lt; 10 &amp;</a:t>
            </a:r>
            <a:endParaRPr lang="en-US" sz="1800">
              <a:latin typeface="Times New Roman"/>
              <a:cs typeface="Times New Roman"/>
            </a:endParaRPr>
          </a:p>
          <a:p>
            <a:pPr marL="342900" indent="0" algn="just">
              <a:lnSpc>
                <a:spcPct val="100000"/>
              </a:lnSpc>
              <a:spcBef>
                <a:spcPts val="200"/>
              </a:spcBef>
              <a:buNone/>
            </a:pPr>
            <a:r>
              <a:rPr lang="en-IN" sz="1800">
                <a:latin typeface="Times New Roman"/>
                <a:cs typeface="Times New Roman"/>
              </a:rPr>
              <a:t>Total Phosphate &lt;10 &amp; </a:t>
            </a:r>
            <a:endParaRPr lang="en-US" sz="1800">
              <a:latin typeface="Times New Roman"/>
              <a:cs typeface="Times New Roman"/>
            </a:endParaRPr>
          </a:p>
          <a:p>
            <a:pPr marL="342900" indent="0" algn="just">
              <a:lnSpc>
                <a:spcPct val="100000"/>
              </a:lnSpc>
              <a:spcBef>
                <a:spcPts val="200"/>
              </a:spcBef>
              <a:buNone/>
            </a:pPr>
            <a:r>
              <a:rPr lang="en-IN" sz="1800" err="1">
                <a:latin typeface="Times New Roman"/>
                <a:cs typeface="Times New Roman"/>
              </a:rPr>
              <a:t>Bioloxd</a:t>
            </a:r>
            <a:r>
              <a:rPr lang="en-IN" sz="1800">
                <a:latin typeface="Times New Roman"/>
                <a:cs typeface="Times New Roman"/>
              </a:rPr>
              <a:t> &lt; 5 &amp;</a:t>
            </a:r>
            <a:endParaRPr lang="en-US" sz="1800">
              <a:latin typeface="Times New Roman"/>
              <a:cs typeface="Times New Roman"/>
            </a:endParaRPr>
          </a:p>
          <a:p>
            <a:pPr marL="342900" indent="0" algn="just">
              <a:lnSpc>
                <a:spcPct val="100000"/>
              </a:lnSpc>
              <a:spcBef>
                <a:spcPts val="200"/>
              </a:spcBef>
              <a:buNone/>
            </a:pPr>
            <a:r>
              <a:rPr lang="en-IN" sz="1800" err="1">
                <a:latin typeface="Times New Roman"/>
                <a:cs typeface="Times New Roman"/>
              </a:rPr>
              <a:t>Alakinity</a:t>
            </a:r>
            <a:r>
              <a:rPr lang="en-IN" sz="1800">
                <a:latin typeface="Times New Roman"/>
                <a:cs typeface="Times New Roman"/>
              </a:rPr>
              <a:t> &lt; 200 </a:t>
            </a:r>
            <a:endParaRPr lang="en-US" sz="1800">
              <a:latin typeface="Times New Roman"/>
              <a:cs typeface="Times New Roman"/>
            </a:endParaRPr>
          </a:p>
          <a:p>
            <a:pPr marL="0" indent="0" algn="just">
              <a:lnSpc>
                <a:spcPct val="100000"/>
              </a:lnSpc>
              <a:spcBef>
                <a:spcPts val="200"/>
              </a:spcBef>
              <a:buNone/>
            </a:pPr>
            <a:r>
              <a:rPr lang="en-IN" sz="1800" b="1">
                <a:latin typeface="Times New Roman"/>
                <a:cs typeface="Times New Roman"/>
              </a:rPr>
              <a:t>Then </a:t>
            </a:r>
            <a:r>
              <a:rPr lang="en-IN" sz="1800">
                <a:latin typeface="Times New Roman"/>
                <a:cs typeface="Times New Roman"/>
              </a:rPr>
              <a:t>it’s a </a:t>
            </a:r>
            <a:r>
              <a:rPr lang="en-IN" sz="1800" b="1">
                <a:latin typeface="Times New Roman"/>
                <a:cs typeface="Times New Roman"/>
              </a:rPr>
              <a:t>GOOD </a:t>
            </a:r>
            <a:r>
              <a:rPr lang="en-IN" sz="1800">
                <a:latin typeface="Times New Roman"/>
                <a:cs typeface="Times New Roman"/>
              </a:rPr>
              <a:t>else </a:t>
            </a:r>
            <a:r>
              <a:rPr lang="en-IN" sz="1800" b="1">
                <a:latin typeface="Times New Roman"/>
                <a:cs typeface="Times New Roman"/>
              </a:rPr>
              <a:t>POOR </a:t>
            </a:r>
            <a:r>
              <a:rPr lang="en-IN" sz="1800">
                <a:latin typeface="Times New Roman"/>
                <a:cs typeface="Times New Roman"/>
              </a:rPr>
              <a:t>WATER.</a:t>
            </a:r>
            <a:endParaRPr lang="en-IN"/>
          </a:p>
        </p:txBody>
      </p:sp>
    </p:spTree>
    <p:extLst>
      <p:ext uri="{BB962C8B-B14F-4D97-AF65-F5344CB8AC3E}">
        <p14:creationId xmlns:p14="http://schemas.microsoft.com/office/powerpoint/2010/main" val="237257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3F3C-D5CC-8243-1293-3F096ACA4962}"/>
              </a:ext>
            </a:extLst>
          </p:cNvPr>
          <p:cNvSpPr>
            <a:spLocks noGrp="1"/>
          </p:cNvSpPr>
          <p:nvPr>
            <p:ph type="title"/>
          </p:nvPr>
        </p:nvSpPr>
        <p:spPr/>
        <p:txBody>
          <a:bodyPr/>
          <a:lstStyle/>
          <a:p>
            <a:r>
              <a:rPr lang="en-US">
                <a:cs typeface="Calibri Light"/>
              </a:rPr>
              <a:t>Understanding the data –Handling Missing Values</a:t>
            </a:r>
          </a:p>
        </p:txBody>
      </p:sp>
      <p:sp>
        <p:nvSpPr>
          <p:cNvPr id="3" name="Content Placeholder 2">
            <a:extLst>
              <a:ext uri="{FF2B5EF4-FFF2-40B4-BE49-F238E27FC236}">
                <a16:creationId xmlns:a16="http://schemas.microsoft.com/office/drawing/2014/main" id="{1C5304DC-BD75-8E81-E518-F5D62F5D4BCF}"/>
              </a:ext>
            </a:extLst>
          </p:cNvPr>
          <p:cNvSpPr>
            <a:spLocks noGrp="1"/>
          </p:cNvSpPr>
          <p:nvPr>
            <p:ph idx="1"/>
          </p:nvPr>
        </p:nvSpPr>
        <p:spPr>
          <a:xfrm>
            <a:off x="838200" y="1973791"/>
            <a:ext cx="5012267" cy="4203172"/>
          </a:xfrm>
        </p:spPr>
        <p:txBody>
          <a:bodyPr vert="horz" lIns="91440" tIns="45720" rIns="91440" bIns="45720" rtlCol="0" anchor="t">
            <a:normAutofit/>
          </a:bodyPr>
          <a:lstStyle/>
          <a:p>
            <a:r>
              <a:rPr lang="en-US">
                <a:cs typeface="Calibri"/>
              </a:rPr>
              <a:t>Denoising Auto Encoder</a:t>
            </a:r>
            <a:r>
              <a:rPr lang="en-US" b="1">
                <a:cs typeface="Calibri"/>
              </a:rPr>
              <a:t> </a:t>
            </a:r>
            <a:r>
              <a:rPr lang="en-US">
                <a:cs typeface="Calibri"/>
              </a:rPr>
              <a:t> </a:t>
            </a:r>
          </a:p>
          <a:p>
            <a:pPr lvl="1"/>
            <a:r>
              <a:rPr lang="en-US">
                <a:cs typeface="Calibri"/>
              </a:rPr>
              <a:t>Neural</a:t>
            </a:r>
            <a:r>
              <a:rPr lang="en-US">
                <a:solidFill>
                  <a:srgbClr val="000000"/>
                </a:solidFill>
                <a:ea typeface="+mn-lt"/>
                <a:cs typeface="+mn-lt"/>
              </a:rPr>
              <a:t> network-based</a:t>
            </a:r>
            <a:endParaRPr lang="en-US">
              <a:cs typeface="Calibri"/>
            </a:endParaRPr>
          </a:p>
          <a:p>
            <a:r>
              <a:rPr lang="en-US">
                <a:cs typeface="Calibri"/>
              </a:rPr>
              <a:t>Soft Impute  </a:t>
            </a:r>
          </a:p>
          <a:p>
            <a:pPr lvl="1"/>
            <a:r>
              <a:rPr lang="en-US">
                <a:cs typeface="Calibri"/>
              </a:rPr>
              <a:t>Matrix</a:t>
            </a:r>
            <a:r>
              <a:rPr lang="en-US">
                <a:solidFill>
                  <a:srgbClr val="000000"/>
                </a:solidFill>
                <a:ea typeface="+mn-lt"/>
                <a:cs typeface="+mn-lt"/>
              </a:rPr>
              <a:t> factorization-based</a:t>
            </a:r>
            <a:endParaRPr lang="en-US">
              <a:cs typeface="Calibri"/>
            </a:endParaRPr>
          </a:p>
          <a:p>
            <a:r>
              <a:rPr lang="en-US">
                <a:cs typeface="Calibri"/>
              </a:rPr>
              <a:t>KNN Impute </a:t>
            </a:r>
            <a:r>
              <a:rPr lang="en-US">
                <a:solidFill>
                  <a:srgbClr val="000000"/>
                </a:solidFill>
                <a:ea typeface="+mn-lt"/>
                <a:cs typeface="+mn-lt"/>
              </a:rPr>
              <a:t> </a:t>
            </a:r>
          </a:p>
          <a:p>
            <a:pPr lvl="1"/>
            <a:r>
              <a:rPr lang="en-US">
                <a:solidFill>
                  <a:srgbClr val="000000"/>
                </a:solidFill>
                <a:ea typeface="+mn-lt"/>
                <a:cs typeface="+mn-lt"/>
              </a:rPr>
              <a:t>imputes missing values by finding the k-nearest neighbors to the incomplete data</a:t>
            </a:r>
            <a:endParaRPr lang="en-US"/>
          </a:p>
          <a:p>
            <a:endParaRPr lang="en-US">
              <a:solidFill>
                <a:srgbClr val="000000"/>
              </a:solidFill>
              <a:ea typeface="+mn-lt"/>
              <a:cs typeface="+mn-lt"/>
            </a:endParaRPr>
          </a:p>
        </p:txBody>
      </p:sp>
      <p:graphicFrame>
        <p:nvGraphicFramePr>
          <p:cNvPr id="4" name="Table 4">
            <a:extLst>
              <a:ext uri="{FF2B5EF4-FFF2-40B4-BE49-F238E27FC236}">
                <a16:creationId xmlns:a16="http://schemas.microsoft.com/office/drawing/2014/main" id="{63B0EB8A-DBE3-229A-2D03-47465A52F76B}"/>
              </a:ext>
            </a:extLst>
          </p:cNvPr>
          <p:cNvGraphicFramePr>
            <a:graphicFrameLocks noGrp="1"/>
          </p:cNvGraphicFramePr>
          <p:nvPr>
            <p:extLst>
              <p:ext uri="{D42A27DB-BD31-4B8C-83A1-F6EECF244321}">
                <p14:modId xmlns:p14="http://schemas.microsoft.com/office/powerpoint/2010/main" val="1628087043"/>
              </p:ext>
            </p:extLst>
          </p:nvPr>
        </p:nvGraphicFramePr>
        <p:xfrm>
          <a:off x="6328833" y="1957917"/>
          <a:ext cx="5205197" cy="2672789"/>
        </p:xfrm>
        <a:graphic>
          <a:graphicData uri="http://schemas.openxmlformats.org/drawingml/2006/table">
            <a:tbl>
              <a:tblPr firstRow="1" bandRow="1">
                <a:tableStyleId>{5C22544A-7EE6-4342-B048-85BDC9FD1C3A}</a:tableStyleId>
              </a:tblPr>
              <a:tblGrid>
                <a:gridCol w="2646974">
                  <a:extLst>
                    <a:ext uri="{9D8B030D-6E8A-4147-A177-3AD203B41FA5}">
                      <a16:colId xmlns:a16="http://schemas.microsoft.com/office/drawing/2014/main" val="3089022455"/>
                    </a:ext>
                  </a:extLst>
                </a:gridCol>
                <a:gridCol w="2558223">
                  <a:extLst>
                    <a:ext uri="{9D8B030D-6E8A-4147-A177-3AD203B41FA5}">
                      <a16:colId xmlns:a16="http://schemas.microsoft.com/office/drawing/2014/main" val="835827714"/>
                    </a:ext>
                  </a:extLst>
                </a:gridCol>
              </a:tblGrid>
              <a:tr h="436562">
                <a:tc>
                  <a:txBody>
                    <a:bodyPr/>
                    <a:lstStyle/>
                    <a:p>
                      <a:pPr lvl="0" algn="ctr">
                        <a:buNone/>
                      </a:pPr>
                      <a:r>
                        <a:rPr lang="en-US"/>
                        <a:t>Method</a:t>
                      </a:r>
                    </a:p>
                  </a:txBody>
                  <a:tcPr/>
                </a:tc>
                <a:tc>
                  <a:txBody>
                    <a:bodyPr/>
                    <a:lstStyle/>
                    <a:p>
                      <a:pPr algn="ctr"/>
                      <a:r>
                        <a:rPr lang="en-US"/>
                        <a:t>RMSE</a:t>
                      </a:r>
                    </a:p>
                  </a:txBody>
                  <a:tcPr/>
                </a:tc>
                <a:extLst>
                  <a:ext uri="{0D108BD9-81ED-4DB2-BD59-A6C34878D82A}">
                    <a16:rowId xmlns:a16="http://schemas.microsoft.com/office/drawing/2014/main" val="1087839051"/>
                  </a:ext>
                </a:extLst>
              </a:tr>
              <a:tr h="1199907">
                <a:tc>
                  <a:txBody>
                    <a:bodyPr/>
                    <a:lstStyle/>
                    <a:p>
                      <a:pPr lvl="0" algn="ctr">
                        <a:buNone/>
                      </a:pPr>
                      <a:r>
                        <a:rPr lang="en-US" sz="2800" b="0" i="0" u="none" strike="noStrike" noProof="0">
                          <a:solidFill>
                            <a:srgbClr val="000000"/>
                          </a:solidFill>
                          <a:latin typeface="Calibri"/>
                        </a:rPr>
                        <a:t>Denoising Auto Encoder </a:t>
                      </a:r>
                      <a:endParaRPr lang="en-US" b="0"/>
                    </a:p>
                  </a:txBody>
                  <a:tcPr/>
                </a:tc>
                <a:tc>
                  <a:txBody>
                    <a:bodyPr/>
                    <a:lstStyle/>
                    <a:p>
                      <a:pPr algn="ctr"/>
                      <a:r>
                        <a:rPr lang="en-US" sz="2400"/>
                        <a:t>2.2</a:t>
                      </a:r>
                    </a:p>
                  </a:txBody>
                  <a:tcPr/>
                </a:tc>
                <a:extLst>
                  <a:ext uri="{0D108BD9-81ED-4DB2-BD59-A6C34878D82A}">
                    <a16:rowId xmlns:a16="http://schemas.microsoft.com/office/drawing/2014/main" val="4202682273"/>
                  </a:ext>
                </a:extLst>
              </a:tr>
              <a:tr h="457107">
                <a:tc>
                  <a:txBody>
                    <a:bodyPr/>
                    <a:lstStyle/>
                    <a:p>
                      <a:pPr lvl="0" algn="ctr">
                        <a:buNone/>
                      </a:pPr>
                      <a:r>
                        <a:rPr lang="en-US" sz="2800" b="0" i="0" u="none" strike="noStrike" noProof="0">
                          <a:solidFill>
                            <a:srgbClr val="000000"/>
                          </a:solidFill>
                          <a:latin typeface="Calibri"/>
                        </a:rPr>
                        <a:t>Soft Impute</a:t>
                      </a:r>
                      <a:endParaRPr lang="en-US"/>
                    </a:p>
                  </a:txBody>
                  <a:tcPr/>
                </a:tc>
                <a:tc>
                  <a:txBody>
                    <a:bodyPr/>
                    <a:lstStyle/>
                    <a:p>
                      <a:pPr algn="ctr"/>
                      <a:r>
                        <a:rPr lang="en-US" sz="2400"/>
                        <a:t>0.0</a:t>
                      </a:r>
                    </a:p>
                  </a:txBody>
                  <a:tcPr/>
                </a:tc>
                <a:extLst>
                  <a:ext uri="{0D108BD9-81ED-4DB2-BD59-A6C34878D82A}">
                    <a16:rowId xmlns:a16="http://schemas.microsoft.com/office/drawing/2014/main" val="1972702508"/>
                  </a:ext>
                </a:extLst>
              </a:tr>
              <a:tr h="457107">
                <a:tc>
                  <a:txBody>
                    <a:bodyPr/>
                    <a:lstStyle/>
                    <a:p>
                      <a:pPr lvl="0" algn="ctr">
                        <a:buNone/>
                      </a:pPr>
                      <a:r>
                        <a:rPr lang="en-US" sz="2800" b="0" i="0" u="none" strike="noStrike" noProof="0">
                          <a:solidFill>
                            <a:srgbClr val="000000"/>
                          </a:solidFill>
                          <a:latin typeface="Calibri"/>
                        </a:rPr>
                        <a:t>KNN Impute</a:t>
                      </a:r>
                      <a:endParaRPr lang="en-US"/>
                    </a:p>
                  </a:txBody>
                  <a:tcPr/>
                </a:tc>
                <a:tc>
                  <a:txBody>
                    <a:bodyPr/>
                    <a:lstStyle/>
                    <a:p>
                      <a:pPr algn="ctr"/>
                      <a:r>
                        <a:rPr lang="en-US" sz="2400"/>
                        <a:t>0.0</a:t>
                      </a:r>
                    </a:p>
                  </a:txBody>
                  <a:tcPr/>
                </a:tc>
                <a:extLst>
                  <a:ext uri="{0D108BD9-81ED-4DB2-BD59-A6C34878D82A}">
                    <a16:rowId xmlns:a16="http://schemas.microsoft.com/office/drawing/2014/main" val="2774958679"/>
                  </a:ext>
                </a:extLst>
              </a:tr>
            </a:tbl>
          </a:graphicData>
        </a:graphic>
      </p:graphicFrame>
    </p:spTree>
    <p:extLst>
      <p:ext uri="{BB962C8B-B14F-4D97-AF65-F5344CB8AC3E}">
        <p14:creationId xmlns:p14="http://schemas.microsoft.com/office/powerpoint/2010/main" val="165785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207A-252D-23F7-F552-CEEE6B170D4A}"/>
              </a:ext>
            </a:extLst>
          </p:cNvPr>
          <p:cNvSpPr>
            <a:spLocks noGrp="1"/>
          </p:cNvSpPr>
          <p:nvPr>
            <p:ph type="title"/>
          </p:nvPr>
        </p:nvSpPr>
        <p:spPr/>
        <p:txBody>
          <a:bodyPr/>
          <a:lstStyle/>
          <a:p>
            <a:r>
              <a:rPr lang="en-US">
                <a:cs typeface="Calibri Light"/>
              </a:rPr>
              <a:t>Imbalanced Target Class Issue</a:t>
            </a:r>
          </a:p>
        </p:txBody>
      </p:sp>
      <p:sp>
        <p:nvSpPr>
          <p:cNvPr id="3" name="Text Placeholder 2">
            <a:extLst>
              <a:ext uri="{FF2B5EF4-FFF2-40B4-BE49-F238E27FC236}">
                <a16:creationId xmlns:a16="http://schemas.microsoft.com/office/drawing/2014/main" id="{2E0EED92-339E-8608-0888-EE7027F11F1D}"/>
              </a:ext>
            </a:extLst>
          </p:cNvPr>
          <p:cNvSpPr>
            <a:spLocks noGrp="1"/>
          </p:cNvSpPr>
          <p:nvPr>
            <p:ph type="body" idx="1"/>
          </p:nvPr>
        </p:nvSpPr>
        <p:spPr>
          <a:xfrm>
            <a:off x="882121" y="1532996"/>
            <a:ext cx="9655703" cy="5067829"/>
          </a:xfrm>
        </p:spPr>
        <p:txBody>
          <a:bodyPr vert="horz" lIns="91440" tIns="45720" rIns="91440" bIns="45720" rtlCol="0" anchor="b">
            <a:noAutofit/>
          </a:bodyPr>
          <a:lstStyle/>
          <a:p>
            <a:pPr marL="342900" indent="-342900">
              <a:buChar char="•"/>
            </a:pPr>
            <a:r>
              <a:rPr lang="en-US" sz="3200" b="0">
                <a:latin typeface="Calibri"/>
                <a:cs typeface="Arial"/>
              </a:rPr>
              <a:t>SMOTE </a:t>
            </a:r>
          </a:p>
          <a:p>
            <a:r>
              <a:rPr lang="en-US" sz="2800" b="0">
                <a:ea typeface="+mn-lt"/>
                <a:cs typeface="+mn-lt"/>
              </a:rPr>
              <a:t>It involves generating synthetic samples of the minority class by interpolating between similar samples. This helps to increase the number of minority class samples and balance the class distribution in the dataset</a:t>
            </a:r>
            <a:endParaRPr lang="en-US" sz="2800" b="0">
              <a:latin typeface="Calibri"/>
              <a:cs typeface="Arial"/>
            </a:endParaRPr>
          </a:p>
          <a:p>
            <a:pPr marL="342900" indent="-342900">
              <a:buChar char="•"/>
            </a:pPr>
            <a:r>
              <a:rPr lang="en-US" sz="3200" b="0">
                <a:latin typeface="Calibri"/>
                <a:cs typeface="Arial"/>
              </a:rPr>
              <a:t>Undersampling</a:t>
            </a:r>
          </a:p>
          <a:p>
            <a:r>
              <a:rPr lang="en-US" sz="2800" b="0">
                <a:ea typeface="+mn-lt"/>
                <a:cs typeface="+mn-lt"/>
              </a:rPr>
              <a:t>This method involves randomly removing samples from the majority class until the class distribution becomes more balanced.</a:t>
            </a:r>
            <a:endParaRPr lang="en-US" sz="2800" b="0">
              <a:latin typeface="Calibri"/>
              <a:cs typeface="Arial"/>
            </a:endParaRPr>
          </a:p>
          <a:p>
            <a:pPr marL="342900" indent="-342900">
              <a:buChar char="•"/>
            </a:pPr>
            <a:endParaRPr lang="en-US" sz="2800" b="0">
              <a:latin typeface="Calibri"/>
              <a:cs typeface="Arial"/>
            </a:endParaRPr>
          </a:p>
        </p:txBody>
      </p:sp>
    </p:spTree>
    <p:extLst>
      <p:ext uri="{BB962C8B-B14F-4D97-AF65-F5344CB8AC3E}">
        <p14:creationId xmlns:p14="http://schemas.microsoft.com/office/powerpoint/2010/main" val="77150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637F-8F77-9BF2-631F-11B46C2A8565}"/>
              </a:ext>
            </a:extLst>
          </p:cNvPr>
          <p:cNvSpPr>
            <a:spLocks noGrp="1"/>
          </p:cNvSpPr>
          <p:nvPr>
            <p:ph type="title"/>
          </p:nvPr>
        </p:nvSpPr>
        <p:spPr/>
        <p:txBody>
          <a:bodyPr/>
          <a:lstStyle/>
          <a:p>
            <a:r>
              <a:rPr lang="en-US">
                <a:cs typeface="Calibri Light"/>
              </a:rPr>
              <a:t>Predicting models</a:t>
            </a:r>
            <a:endParaRPr lang="en-US"/>
          </a:p>
        </p:txBody>
      </p:sp>
      <p:graphicFrame>
        <p:nvGraphicFramePr>
          <p:cNvPr id="5" name="Content Placeholder 4">
            <a:extLst>
              <a:ext uri="{FF2B5EF4-FFF2-40B4-BE49-F238E27FC236}">
                <a16:creationId xmlns:a16="http://schemas.microsoft.com/office/drawing/2014/main" id="{F6A2F12F-5195-1040-ED58-863D96C57B1A}"/>
              </a:ext>
            </a:extLst>
          </p:cNvPr>
          <p:cNvGraphicFramePr>
            <a:graphicFrameLocks noGrp="1"/>
          </p:cNvGraphicFramePr>
          <p:nvPr>
            <p:ph idx="1"/>
            <p:extLst>
              <p:ext uri="{D42A27DB-BD31-4B8C-83A1-F6EECF244321}">
                <p14:modId xmlns:p14="http://schemas.microsoft.com/office/powerpoint/2010/main" val="1448670101"/>
              </p:ext>
            </p:extLst>
          </p:nvPr>
        </p:nvGraphicFramePr>
        <p:xfrm>
          <a:off x="521898" y="2263500"/>
          <a:ext cx="10940171" cy="1765492"/>
        </p:xfrm>
        <a:graphic>
          <a:graphicData uri="http://schemas.openxmlformats.org/drawingml/2006/table">
            <a:tbl>
              <a:tblPr firstRow="1" firstCol="1" bandRow="1">
                <a:tableStyleId>{21E4AEA4-8DFA-4A89-87EB-49C32662AFE0}</a:tableStyleId>
              </a:tblPr>
              <a:tblGrid>
                <a:gridCol w="1523998">
                  <a:extLst>
                    <a:ext uri="{9D8B030D-6E8A-4147-A177-3AD203B41FA5}">
                      <a16:colId xmlns:a16="http://schemas.microsoft.com/office/drawing/2014/main" val="2523242035"/>
                    </a:ext>
                  </a:extLst>
                </a:gridCol>
                <a:gridCol w="1255379">
                  <a:extLst>
                    <a:ext uri="{9D8B030D-6E8A-4147-A177-3AD203B41FA5}">
                      <a16:colId xmlns:a16="http://schemas.microsoft.com/office/drawing/2014/main" val="3901640326"/>
                    </a:ext>
                  </a:extLst>
                </a:gridCol>
                <a:gridCol w="1172305">
                  <a:extLst>
                    <a:ext uri="{9D8B030D-6E8A-4147-A177-3AD203B41FA5}">
                      <a16:colId xmlns:a16="http://schemas.microsoft.com/office/drawing/2014/main" val="923416127"/>
                    </a:ext>
                  </a:extLst>
                </a:gridCol>
                <a:gridCol w="1465384">
                  <a:extLst>
                    <a:ext uri="{9D8B030D-6E8A-4147-A177-3AD203B41FA5}">
                      <a16:colId xmlns:a16="http://schemas.microsoft.com/office/drawing/2014/main" val="1533945484"/>
                    </a:ext>
                  </a:extLst>
                </a:gridCol>
                <a:gridCol w="1251338">
                  <a:extLst>
                    <a:ext uri="{9D8B030D-6E8A-4147-A177-3AD203B41FA5}">
                      <a16:colId xmlns:a16="http://schemas.microsoft.com/office/drawing/2014/main" val="1163857998"/>
                    </a:ext>
                  </a:extLst>
                </a:gridCol>
                <a:gridCol w="1282388">
                  <a:extLst>
                    <a:ext uri="{9D8B030D-6E8A-4147-A177-3AD203B41FA5}">
                      <a16:colId xmlns:a16="http://schemas.microsoft.com/office/drawing/2014/main" val="2724571533"/>
                    </a:ext>
                  </a:extLst>
                </a:gridCol>
                <a:gridCol w="1465381">
                  <a:extLst>
                    <a:ext uri="{9D8B030D-6E8A-4147-A177-3AD203B41FA5}">
                      <a16:colId xmlns:a16="http://schemas.microsoft.com/office/drawing/2014/main" val="3446862966"/>
                    </a:ext>
                  </a:extLst>
                </a:gridCol>
                <a:gridCol w="1523998">
                  <a:extLst>
                    <a:ext uri="{9D8B030D-6E8A-4147-A177-3AD203B41FA5}">
                      <a16:colId xmlns:a16="http://schemas.microsoft.com/office/drawing/2014/main" val="4281591913"/>
                    </a:ext>
                  </a:extLst>
                </a:gridCol>
              </a:tblGrid>
              <a:tr h="0">
                <a:tc>
                  <a:txBody>
                    <a:bodyPr/>
                    <a:lstStyle/>
                    <a:p>
                      <a:pPr>
                        <a:lnSpc>
                          <a:spcPct val="107000"/>
                        </a:lnSpc>
                        <a:spcAft>
                          <a:spcPts val="800"/>
                        </a:spcAft>
                      </a:pPr>
                      <a:r>
                        <a:rPr lang="en-IN" sz="2800">
                          <a:effectLst/>
                        </a:rPr>
                        <a:t>Model</a:t>
                      </a:r>
                    </a:p>
                  </a:txBody>
                  <a:tcPr marL="68580" marR="68580" marT="0" marB="0"/>
                </a:tc>
                <a:tc>
                  <a:txBody>
                    <a:bodyPr/>
                    <a:lstStyle/>
                    <a:p>
                      <a:pPr algn="just">
                        <a:lnSpc>
                          <a:spcPct val="107000"/>
                        </a:lnSpc>
                        <a:spcAft>
                          <a:spcPts val="800"/>
                        </a:spcAft>
                      </a:pPr>
                      <a:r>
                        <a:rPr lang="en-IN" sz="2800">
                          <a:effectLst/>
                        </a:rPr>
                        <a:t>Naive Bayes</a:t>
                      </a:r>
                    </a:p>
                  </a:txBody>
                  <a:tcPr marL="68580" marR="68580" marT="0" marB="0"/>
                </a:tc>
                <a:tc>
                  <a:txBody>
                    <a:bodyPr/>
                    <a:lstStyle/>
                    <a:p>
                      <a:pPr algn="just">
                        <a:lnSpc>
                          <a:spcPct val="107000"/>
                        </a:lnSpc>
                        <a:spcAft>
                          <a:spcPts val="800"/>
                        </a:spcAft>
                      </a:pPr>
                      <a:r>
                        <a:rPr lang="en-IN" sz="2800">
                          <a:effectLst/>
                        </a:rPr>
                        <a:t>KNN</a:t>
                      </a:r>
                    </a:p>
                  </a:txBody>
                  <a:tcPr marL="68580" marR="68580" marT="0" marB="0"/>
                </a:tc>
                <a:tc>
                  <a:txBody>
                    <a:bodyPr/>
                    <a:lstStyle/>
                    <a:p>
                      <a:pPr algn="just">
                        <a:lnSpc>
                          <a:spcPct val="107000"/>
                        </a:lnSpc>
                        <a:spcAft>
                          <a:spcPts val="800"/>
                        </a:spcAft>
                      </a:pPr>
                      <a:r>
                        <a:rPr lang="en-IN" sz="2800">
                          <a:effectLst/>
                        </a:rPr>
                        <a:t>Random Forest</a:t>
                      </a:r>
                    </a:p>
                  </a:txBody>
                  <a:tcPr marL="68580" marR="68580" marT="0" marB="0"/>
                </a:tc>
                <a:tc>
                  <a:txBody>
                    <a:bodyPr/>
                    <a:lstStyle/>
                    <a:p>
                      <a:pPr algn="just">
                        <a:lnSpc>
                          <a:spcPct val="107000"/>
                        </a:lnSpc>
                        <a:spcAft>
                          <a:spcPts val="800"/>
                        </a:spcAft>
                      </a:pPr>
                      <a:r>
                        <a:rPr lang="en-IN" sz="2800">
                          <a:effectLst/>
                        </a:rPr>
                        <a:t>Decision Tree</a:t>
                      </a:r>
                    </a:p>
                  </a:txBody>
                  <a:tcPr marL="68580" marR="68580" marT="0" marB="0"/>
                </a:tc>
                <a:tc>
                  <a:txBody>
                    <a:bodyPr/>
                    <a:lstStyle/>
                    <a:p>
                      <a:pPr algn="just">
                        <a:lnSpc>
                          <a:spcPct val="107000"/>
                        </a:lnSpc>
                        <a:spcAft>
                          <a:spcPts val="800"/>
                        </a:spcAft>
                      </a:pPr>
                      <a:r>
                        <a:rPr lang="en-IN" sz="2800">
                          <a:effectLst/>
                        </a:rPr>
                        <a:t>ANN </a:t>
                      </a:r>
                    </a:p>
                  </a:txBody>
                  <a:tcPr marL="68580" marR="68580" marT="0" marB="0"/>
                </a:tc>
                <a:tc>
                  <a:txBody>
                    <a:bodyPr/>
                    <a:lstStyle/>
                    <a:p>
                      <a:pPr lvl="0" algn="just">
                        <a:lnSpc>
                          <a:spcPct val="107000"/>
                        </a:lnSpc>
                        <a:spcAft>
                          <a:spcPts val="800"/>
                        </a:spcAft>
                        <a:buNone/>
                      </a:pPr>
                      <a:r>
                        <a:rPr lang="en-IN" sz="2800">
                          <a:effectLst/>
                        </a:rPr>
                        <a:t>Bagging</a:t>
                      </a:r>
                    </a:p>
                  </a:txBody>
                  <a:tcPr marL="68580" marR="68580" marT="0" marB="0"/>
                </a:tc>
                <a:tc>
                  <a:txBody>
                    <a:bodyPr/>
                    <a:lstStyle/>
                    <a:p>
                      <a:pPr lvl="0" algn="just">
                        <a:lnSpc>
                          <a:spcPct val="107000"/>
                        </a:lnSpc>
                        <a:spcAft>
                          <a:spcPts val="800"/>
                        </a:spcAft>
                        <a:buNone/>
                      </a:pPr>
                      <a:r>
                        <a:rPr lang="en-IN" sz="2800">
                          <a:effectLst/>
                        </a:rPr>
                        <a:t>Bagging +SVM</a:t>
                      </a:r>
                    </a:p>
                  </a:txBody>
                  <a:tcPr marL="68580" marR="68580" marT="0" marB="0"/>
                </a:tc>
                <a:extLst>
                  <a:ext uri="{0D108BD9-81ED-4DB2-BD59-A6C34878D82A}">
                    <a16:rowId xmlns:a16="http://schemas.microsoft.com/office/drawing/2014/main" val="2540378926"/>
                  </a:ext>
                </a:extLst>
              </a:tr>
              <a:tr h="0">
                <a:tc>
                  <a:txBody>
                    <a:bodyPr/>
                    <a:lstStyle/>
                    <a:p>
                      <a:pPr lvl="0">
                        <a:lnSpc>
                          <a:spcPct val="107000"/>
                        </a:lnSpc>
                        <a:spcAft>
                          <a:spcPts val="800"/>
                        </a:spcAft>
                        <a:buNone/>
                      </a:pPr>
                      <a:r>
                        <a:rPr lang="en-IN" sz="2800">
                          <a:effectLst/>
                        </a:rPr>
                        <a:t>Accuracy</a:t>
                      </a:r>
                    </a:p>
                  </a:txBody>
                  <a:tcPr marL="68580" marR="68580" marT="0" marB="0"/>
                </a:tc>
                <a:tc>
                  <a:txBody>
                    <a:bodyPr/>
                    <a:lstStyle/>
                    <a:p>
                      <a:pPr algn="just">
                        <a:lnSpc>
                          <a:spcPct val="107000"/>
                        </a:lnSpc>
                        <a:spcAft>
                          <a:spcPts val="800"/>
                        </a:spcAft>
                      </a:pPr>
                      <a:r>
                        <a:rPr lang="en-IN" sz="2800">
                          <a:effectLst/>
                        </a:rPr>
                        <a:t>0.801</a:t>
                      </a:r>
                    </a:p>
                  </a:txBody>
                  <a:tcPr marL="68580" marR="68580" marT="0" marB="0"/>
                </a:tc>
                <a:tc>
                  <a:txBody>
                    <a:bodyPr/>
                    <a:lstStyle/>
                    <a:p>
                      <a:pPr algn="just">
                        <a:lnSpc>
                          <a:spcPct val="107000"/>
                        </a:lnSpc>
                        <a:spcAft>
                          <a:spcPts val="800"/>
                        </a:spcAft>
                      </a:pPr>
                      <a:r>
                        <a:rPr lang="en-IN" sz="2800">
                          <a:effectLst/>
                        </a:rPr>
                        <a:t>0.939</a:t>
                      </a:r>
                    </a:p>
                  </a:txBody>
                  <a:tcPr marL="68580" marR="68580" marT="0" marB="0"/>
                </a:tc>
                <a:tc>
                  <a:txBody>
                    <a:bodyPr/>
                    <a:lstStyle/>
                    <a:p>
                      <a:pPr algn="just">
                        <a:lnSpc>
                          <a:spcPct val="107000"/>
                        </a:lnSpc>
                        <a:spcAft>
                          <a:spcPts val="800"/>
                        </a:spcAft>
                      </a:pPr>
                      <a:r>
                        <a:rPr lang="en-US" sz="2800">
                          <a:effectLst/>
                        </a:rPr>
                        <a:t>0.999</a:t>
                      </a:r>
                    </a:p>
                  </a:txBody>
                  <a:tcPr marL="68580" marR="68580" marT="0" marB="0"/>
                </a:tc>
                <a:tc>
                  <a:txBody>
                    <a:bodyPr/>
                    <a:lstStyle/>
                    <a:p>
                      <a:pPr algn="just">
                        <a:lnSpc>
                          <a:spcPct val="107000"/>
                        </a:lnSpc>
                        <a:spcAft>
                          <a:spcPts val="800"/>
                        </a:spcAft>
                      </a:pPr>
                      <a:r>
                        <a:rPr lang="en-IN" sz="2800">
                          <a:effectLst/>
                        </a:rPr>
                        <a:t>0.998</a:t>
                      </a:r>
                    </a:p>
                  </a:txBody>
                  <a:tcPr marL="68580" marR="68580" marT="0" marB="0"/>
                </a:tc>
                <a:tc>
                  <a:txBody>
                    <a:bodyPr/>
                    <a:lstStyle/>
                    <a:p>
                      <a:pPr algn="just">
                        <a:lnSpc>
                          <a:spcPct val="107000"/>
                        </a:lnSpc>
                        <a:spcAft>
                          <a:spcPts val="800"/>
                        </a:spcAft>
                      </a:pPr>
                      <a:r>
                        <a:rPr lang="en-IN" sz="2800">
                          <a:effectLst/>
                        </a:rPr>
                        <a:t>0.950</a:t>
                      </a:r>
                    </a:p>
                  </a:txBody>
                  <a:tcPr marL="68580" marR="68580" marT="0" marB="0"/>
                </a:tc>
                <a:tc>
                  <a:txBody>
                    <a:bodyPr/>
                    <a:lstStyle/>
                    <a:p>
                      <a:pPr lvl="0" algn="just">
                        <a:lnSpc>
                          <a:spcPct val="107000"/>
                        </a:lnSpc>
                        <a:spcAft>
                          <a:spcPts val="800"/>
                        </a:spcAft>
                        <a:buNone/>
                      </a:pPr>
                      <a:r>
                        <a:rPr lang="en-IN" sz="2800">
                          <a:effectLst/>
                        </a:rPr>
                        <a:t>0.998</a:t>
                      </a:r>
                    </a:p>
                  </a:txBody>
                  <a:tcPr marL="68580" marR="68580" marT="0" marB="0"/>
                </a:tc>
                <a:tc>
                  <a:txBody>
                    <a:bodyPr/>
                    <a:lstStyle/>
                    <a:p>
                      <a:pPr lvl="0" algn="just">
                        <a:lnSpc>
                          <a:spcPct val="107000"/>
                        </a:lnSpc>
                        <a:spcAft>
                          <a:spcPts val="800"/>
                        </a:spcAft>
                        <a:buNone/>
                      </a:pPr>
                      <a:r>
                        <a:rPr lang="en-IN" sz="2800" b="0" i="0" u="none" strike="noStrike" noProof="0">
                          <a:solidFill>
                            <a:srgbClr val="000000"/>
                          </a:solidFill>
                          <a:effectLst/>
                          <a:latin typeface="Calibri"/>
                        </a:rPr>
                        <a:t>0.905</a:t>
                      </a:r>
                      <a:endParaRPr lang="en-US"/>
                    </a:p>
                  </a:txBody>
                  <a:tcPr marL="68580" marR="68580" marT="0" marB="0"/>
                </a:tc>
                <a:extLst>
                  <a:ext uri="{0D108BD9-81ED-4DB2-BD59-A6C34878D82A}">
                    <a16:rowId xmlns:a16="http://schemas.microsoft.com/office/drawing/2014/main" val="3589553813"/>
                  </a:ext>
                </a:extLst>
              </a:tr>
              <a:tr h="0">
                <a:tc>
                  <a:txBody>
                    <a:bodyPr/>
                    <a:lstStyle/>
                    <a:p>
                      <a:pPr lvl="0">
                        <a:lnSpc>
                          <a:spcPct val="107000"/>
                        </a:lnSpc>
                        <a:spcAft>
                          <a:spcPts val="800"/>
                        </a:spcAft>
                        <a:buNone/>
                      </a:pPr>
                      <a:r>
                        <a:rPr lang="en-IN" sz="2800">
                          <a:effectLst/>
                        </a:rPr>
                        <a:t>F1 score</a:t>
                      </a:r>
                    </a:p>
                  </a:txBody>
                  <a:tcPr marL="68580" marR="68580" marT="0" marB="0"/>
                </a:tc>
                <a:tc>
                  <a:txBody>
                    <a:bodyPr/>
                    <a:lstStyle/>
                    <a:p>
                      <a:pPr algn="just">
                        <a:lnSpc>
                          <a:spcPct val="107000"/>
                        </a:lnSpc>
                        <a:spcAft>
                          <a:spcPts val="800"/>
                        </a:spcAft>
                      </a:pPr>
                      <a:r>
                        <a:rPr lang="en-IN" sz="2800">
                          <a:effectLst/>
                        </a:rPr>
                        <a:t>0.364</a:t>
                      </a:r>
                    </a:p>
                  </a:txBody>
                  <a:tcPr marL="68580" marR="68580" marT="0" marB="0"/>
                </a:tc>
                <a:tc>
                  <a:txBody>
                    <a:bodyPr/>
                    <a:lstStyle/>
                    <a:p>
                      <a:pPr algn="just">
                        <a:lnSpc>
                          <a:spcPct val="107000"/>
                        </a:lnSpc>
                        <a:spcAft>
                          <a:spcPts val="800"/>
                        </a:spcAft>
                      </a:pPr>
                      <a:r>
                        <a:rPr lang="en-IN" sz="2800">
                          <a:effectLst/>
                        </a:rPr>
                        <a:t>0.562</a:t>
                      </a:r>
                    </a:p>
                  </a:txBody>
                  <a:tcPr marL="68580" marR="68580" marT="0" marB="0"/>
                </a:tc>
                <a:tc>
                  <a:txBody>
                    <a:bodyPr/>
                    <a:lstStyle/>
                    <a:p>
                      <a:pPr algn="just">
                        <a:lnSpc>
                          <a:spcPct val="107000"/>
                        </a:lnSpc>
                        <a:spcAft>
                          <a:spcPts val="800"/>
                        </a:spcAft>
                      </a:pPr>
                      <a:r>
                        <a:rPr lang="en-US" sz="2800">
                          <a:effectLst/>
                        </a:rPr>
                        <a:t>0.992</a:t>
                      </a:r>
                    </a:p>
                  </a:txBody>
                  <a:tcPr marL="68580" marR="68580" marT="0" marB="0"/>
                </a:tc>
                <a:tc>
                  <a:txBody>
                    <a:bodyPr/>
                    <a:lstStyle/>
                    <a:p>
                      <a:pPr algn="just">
                        <a:lnSpc>
                          <a:spcPct val="107000"/>
                        </a:lnSpc>
                        <a:spcAft>
                          <a:spcPts val="800"/>
                        </a:spcAft>
                      </a:pPr>
                      <a:r>
                        <a:rPr lang="en-IN" sz="2800">
                          <a:effectLst/>
                        </a:rPr>
                        <a:t>0.984</a:t>
                      </a:r>
                    </a:p>
                  </a:txBody>
                  <a:tcPr marL="68580" marR="68580" marT="0" marB="0"/>
                </a:tc>
                <a:tc>
                  <a:txBody>
                    <a:bodyPr/>
                    <a:lstStyle/>
                    <a:p>
                      <a:pPr algn="just">
                        <a:lnSpc>
                          <a:spcPct val="107000"/>
                        </a:lnSpc>
                        <a:spcAft>
                          <a:spcPts val="800"/>
                        </a:spcAft>
                      </a:pPr>
                      <a:r>
                        <a:rPr lang="en-IN" sz="2800">
                          <a:effectLst/>
                        </a:rPr>
                        <a:t>0.980</a:t>
                      </a:r>
                    </a:p>
                  </a:txBody>
                  <a:tcPr marL="68580" marR="68580" marT="0" marB="0"/>
                </a:tc>
                <a:tc>
                  <a:txBody>
                    <a:bodyPr/>
                    <a:lstStyle/>
                    <a:p>
                      <a:pPr lvl="0" algn="just">
                        <a:lnSpc>
                          <a:spcPct val="107000"/>
                        </a:lnSpc>
                        <a:spcAft>
                          <a:spcPts val="800"/>
                        </a:spcAft>
                        <a:buNone/>
                      </a:pPr>
                      <a:r>
                        <a:rPr lang="en-IN" sz="2800">
                          <a:effectLst/>
                        </a:rPr>
                        <a:t>0.100</a:t>
                      </a:r>
                    </a:p>
                  </a:txBody>
                  <a:tcPr marL="68580" marR="68580" marT="0" marB="0"/>
                </a:tc>
                <a:tc>
                  <a:txBody>
                    <a:bodyPr/>
                    <a:lstStyle/>
                    <a:p>
                      <a:pPr lvl="0" algn="just">
                        <a:lnSpc>
                          <a:spcPct val="107000"/>
                        </a:lnSpc>
                        <a:spcAft>
                          <a:spcPts val="800"/>
                        </a:spcAft>
                        <a:buNone/>
                      </a:pPr>
                      <a:r>
                        <a:rPr lang="en-IN" sz="2800" b="0" i="0" u="none" strike="noStrike" noProof="0">
                          <a:solidFill>
                            <a:srgbClr val="000000"/>
                          </a:solidFill>
                          <a:effectLst/>
                          <a:latin typeface="Calibri"/>
                        </a:rPr>
                        <a:t>0.950</a:t>
                      </a:r>
                      <a:endParaRPr lang="en-US"/>
                    </a:p>
                  </a:txBody>
                  <a:tcPr marL="68580" marR="68580" marT="0" marB="0"/>
                </a:tc>
                <a:extLst>
                  <a:ext uri="{0D108BD9-81ED-4DB2-BD59-A6C34878D82A}">
                    <a16:rowId xmlns:a16="http://schemas.microsoft.com/office/drawing/2014/main" val="337087978"/>
                  </a:ext>
                </a:extLst>
              </a:tr>
            </a:tbl>
          </a:graphicData>
        </a:graphic>
      </p:graphicFrame>
    </p:spTree>
    <p:extLst>
      <p:ext uri="{BB962C8B-B14F-4D97-AF65-F5344CB8AC3E}">
        <p14:creationId xmlns:p14="http://schemas.microsoft.com/office/powerpoint/2010/main" val="2030129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Machine Learning Models for Water quality prediction</vt:lpstr>
      <vt:lpstr>Table of contents</vt:lpstr>
      <vt:lpstr>Project Goal</vt:lpstr>
      <vt:lpstr>Project workflow</vt:lpstr>
      <vt:lpstr>Understanding the data</vt:lpstr>
      <vt:lpstr>Understanding the data – Important Features</vt:lpstr>
      <vt:lpstr>Understanding the data –Handling Missing Values</vt:lpstr>
      <vt:lpstr>Imbalanced Target Class Issue</vt:lpstr>
      <vt:lpstr>Predicting models</vt:lpstr>
      <vt:lpstr>Artificial Neural Network</vt:lpstr>
      <vt:lpstr>PREDICTION MODELS – Lesson Learned</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Which Customers Will Have Expensive HealthCare Costs</dc:title>
  <dc:creator>2020-Schnoor Robert-HFC</dc:creator>
  <cp:revision>11</cp:revision>
  <dcterms:created xsi:type="dcterms:W3CDTF">2022-12-02T20:11:39Z</dcterms:created>
  <dcterms:modified xsi:type="dcterms:W3CDTF">2023-04-25T02:36:34Z</dcterms:modified>
</cp:coreProperties>
</file>