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735" r:id="rId2"/>
    <p:sldId id="808" r:id="rId3"/>
    <p:sldId id="809" r:id="rId4"/>
    <p:sldId id="816" r:id="rId5"/>
    <p:sldId id="810" r:id="rId6"/>
    <p:sldId id="833" r:id="rId7"/>
    <p:sldId id="832" r:id="rId8"/>
    <p:sldId id="812" r:id="rId9"/>
    <p:sldId id="834" r:id="rId10"/>
    <p:sldId id="835" r:id="rId11"/>
    <p:sldId id="836" r:id="rId12"/>
    <p:sldId id="837" r:id="rId13"/>
    <p:sldId id="831" r:id="rId14"/>
    <p:sldId id="739" r:id="rId15"/>
    <p:sldId id="838" r:id="rId16"/>
    <p:sldId id="820" r:id="rId17"/>
    <p:sldId id="819" r:id="rId18"/>
    <p:sldId id="821" r:id="rId19"/>
    <p:sldId id="740" r:id="rId20"/>
    <p:sldId id="822" r:id="rId21"/>
    <p:sldId id="823" r:id="rId22"/>
    <p:sldId id="824" r:id="rId23"/>
    <p:sldId id="828" r:id="rId2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6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60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rial Unicode MS" panose="020B0604020202020204" pitchFamily="34" charset="-128"/>
              </a:rPr>
              <a:t>Top</a:t>
            </a:r>
            <a:r>
              <a:rPr lang="en-US" baseline="0" dirty="0">
                <a:latin typeface="Arial Unicode MS" panose="020B0604020202020204" pitchFamily="34" charset="-128"/>
              </a:rPr>
              <a:t> 100 Word Usage from 3M </a:t>
            </a:r>
            <a:r>
              <a:rPr lang="en-US" baseline="0" dirty="0" err="1">
                <a:latin typeface="Arial Unicode MS" panose="020B0604020202020204" pitchFamily="34" charset="-128"/>
              </a:rPr>
              <a:t>SuperBowl</a:t>
            </a:r>
            <a:r>
              <a:rPr lang="en-US" baseline="0" dirty="0">
                <a:latin typeface="Arial Unicode MS" panose="020B0604020202020204" pitchFamily="34" charset="-128"/>
              </a:rPr>
              <a:t> Tweets</a:t>
            </a:r>
            <a:endParaRPr lang="en-US" dirty="0">
              <a:latin typeface="Arial Unicode MS" panose="020B0604020202020204" pitchFamily="34" charset="-128"/>
            </a:endParaRPr>
          </a:p>
        </c:rich>
      </c:tx>
      <c:overlay val="1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'Twitter_Lexicon(t1grams)'!$C$1</c:f>
              <c:strCache>
                <c:ptCount val="1"/>
                <c:pt idx="0">
                  <c:v>freqc</c:v>
                </c:pt>
              </c:strCache>
            </c:strRef>
          </c:tx>
          <c:spPr>
            <a:ln w="28575" cap="rnd">
              <a:solidFill>
                <a:srgbClr val="000000"/>
              </a:solidFill>
              <a:round/>
            </a:ln>
            <a:effectLst/>
          </c:spPr>
          <c:marker>
            <c:symbol val="none"/>
          </c:marker>
          <c:val>
            <c:numRef>
              <c:f>'Twitter_Lexicon(t1grams)'!$C$2:$C$101</c:f>
              <c:numCache>
                <c:formatCode>#,##0</c:formatCode>
                <c:ptCount val="100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  <c:pt idx="35">
                  <c:v>98616</c:v>
                </c:pt>
                <c:pt idx="36">
                  <c:v>95867</c:v>
                </c:pt>
                <c:pt idx="37">
                  <c:v>94985</c:v>
                </c:pt>
                <c:pt idx="38">
                  <c:v>94474</c:v>
                </c:pt>
                <c:pt idx="39">
                  <c:v>91682</c:v>
                </c:pt>
                <c:pt idx="40">
                  <c:v>91550</c:v>
                </c:pt>
                <c:pt idx="41">
                  <c:v>90482</c:v>
                </c:pt>
                <c:pt idx="42">
                  <c:v>90468</c:v>
                </c:pt>
                <c:pt idx="43">
                  <c:v>88664</c:v>
                </c:pt>
                <c:pt idx="44">
                  <c:v>85160</c:v>
                </c:pt>
                <c:pt idx="45">
                  <c:v>84773</c:v>
                </c:pt>
                <c:pt idx="46">
                  <c:v>82708</c:v>
                </c:pt>
                <c:pt idx="47">
                  <c:v>78822</c:v>
                </c:pt>
                <c:pt idx="48">
                  <c:v>76780</c:v>
                </c:pt>
                <c:pt idx="49">
                  <c:v>73745</c:v>
                </c:pt>
                <c:pt idx="50">
                  <c:v>72811</c:v>
                </c:pt>
                <c:pt idx="51">
                  <c:v>71781</c:v>
                </c:pt>
                <c:pt idx="52">
                  <c:v>71645</c:v>
                </c:pt>
                <c:pt idx="53">
                  <c:v>68589</c:v>
                </c:pt>
                <c:pt idx="54">
                  <c:v>68321</c:v>
                </c:pt>
                <c:pt idx="55">
                  <c:v>68006</c:v>
                </c:pt>
                <c:pt idx="56">
                  <c:v>67856</c:v>
                </c:pt>
                <c:pt idx="57">
                  <c:v>66804</c:v>
                </c:pt>
                <c:pt idx="58">
                  <c:v>65994</c:v>
                </c:pt>
                <c:pt idx="59">
                  <c:v>65544</c:v>
                </c:pt>
                <c:pt idx="60">
                  <c:v>64844</c:v>
                </c:pt>
                <c:pt idx="61">
                  <c:v>63857</c:v>
                </c:pt>
                <c:pt idx="62">
                  <c:v>63381</c:v>
                </c:pt>
                <c:pt idx="63">
                  <c:v>61691</c:v>
                </c:pt>
                <c:pt idx="64">
                  <c:v>61363</c:v>
                </c:pt>
                <c:pt idx="65">
                  <c:v>59755</c:v>
                </c:pt>
                <c:pt idx="66">
                  <c:v>55158</c:v>
                </c:pt>
                <c:pt idx="67">
                  <c:v>55088</c:v>
                </c:pt>
                <c:pt idx="68">
                  <c:v>54248</c:v>
                </c:pt>
                <c:pt idx="69">
                  <c:v>54038</c:v>
                </c:pt>
                <c:pt idx="70">
                  <c:v>53118</c:v>
                </c:pt>
                <c:pt idx="71">
                  <c:v>52822</c:v>
                </c:pt>
                <c:pt idx="72">
                  <c:v>52410</c:v>
                </c:pt>
                <c:pt idx="73">
                  <c:v>51739</c:v>
                </c:pt>
                <c:pt idx="74">
                  <c:v>51540</c:v>
                </c:pt>
                <c:pt idx="75">
                  <c:v>50862</c:v>
                </c:pt>
                <c:pt idx="76">
                  <c:v>48052</c:v>
                </c:pt>
                <c:pt idx="77">
                  <c:v>47785</c:v>
                </c:pt>
                <c:pt idx="78">
                  <c:v>47141</c:v>
                </c:pt>
                <c:pt idx="79">
                  <c:v>45214</c:v>
                </c:pt>
                <c:pt idx="80">
                  <c:v>44693</c:v>
                </c:pt>
                <c:pt idx="81">
                  <c:v>44627</c:v>
                </c:pt>
                <c:pt idx="82">
                  <c:v>43951</c:v>
                </c:pt>
                <c:pt idx="83">
                  <c:v>43362</c:v>
                </c:pt>
                <c:pt idx="84">
                  <c:v>43330</c:v>
                </c:pt>
                <c:pt idx="85">
                  <c:v>43073</c:v>
                </c:pt>
                <c:pt idx="86">
                  <c:v>42864</c:v>
                </c:pt>
                <c:pt idx="87">
                  <c:v>42461</c:v>
                </c:pt>
                <c:pt idx="88">
                  <c:v>42258</c:v>
                </c:pt>
                <c:pt idx="89">
                  <c:v>42047</c:v>
                </c:pt>
                <c:pt idx="90">
                  <c:v>41847</c:v>
                </c:pt>
                <c:pt idx="91">
                  <c:v>41290</c:v>
                </c:pt>
                <c:pt idx="92">
                  <c:v>41147</c:v>
                </c:pt>
                <c:pt idx="93">
                  <c:v>40922</c:v>
                </c:pt>
                <c:pt idx="94">
                  <c:v>39956</c:v>
                </c:pt>
                <c:pt idx="95">
                  <c:v>39400</c:v>
                </c:pt>
                <c:pt idx="96">
                  <c:v>39326</c:v>
                </c:pt>
                <c:pt idx="97">
                  <c:v>39321</c:v>
                </c:pt>
                <c:pt idx="98">
                  <c:v>39121</c:v>
                </c:pt>
                <c:pt idx="99">
                  <c:v>38227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1A-46A3-8A51-71285D80EB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5751968"/>
        <c:axId val="375753144"/>
      </c:lineChart>
      <c:catAx>
        <c:axId val="375751968"/>
        <c:scaling>
          <c:orientation val="minMax"/>
        </c:scaling>
        <c:delete val="1"/>
        <c:axPos val="b"/>
        <c:majorTickMark val="none"/>
        <c:minorTickMark val="none"/>
        <c:tickLblPos val="nextTo"/>
        <c:crossAx val="375753144"/>
        <c:crosses val="autoZero"/>
        <c:auto val="1"/>
        <c:lblAlgn val="ctr"/>
        <c:lblOffset val="100"/>
        <c:noMultiLvlLbl val="0"/>
      </c:catAx>
      <c:valAx>
        <c:axId val="375753144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751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rial Unicode MS" panose="020B0604020202020204" pitchFamily="34" charset="-128"/>
              </a:rPr>
              <a:t>3M</a:t>
            </a:r>
            <a:r>
              <a:rPr lang="en-US" baseline="0" dirty="0">
                <a:latin typeface="Arial Unicode MS" panose="020B0604020202020204" pitchFamily="34" charset="-128"/>
              </a:rPr>
              <a:t> SB Tweets</a:t>
            </a:r>
            <a:endParaRPr lang="en-US" dirty="0">
              <a:latin typeface="Arial Unicode MS" panose="020B0604020202020204" pitchFamily="34" charset="-128"/>
            </a:endParaRPr>
          </a:p>
        </c:rich>
      </c:tx>
      <c:layout>
        <c:manualLayout>
          <c:xMode val="edge"/>
          <c:yMode val="edge"/>
          <c:x val="0.34934595549908326"/>
          <c:y val="3.0582488033899204E-2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'Twitter_Lexicon(t1grams)'!$C$1</c:f>
              <c:strCache>
                <c:ptCount val="1"/>
                <c:pt idx="0">
                  <c:v>freqc</c:v>
                </c:pt>
              </c:strCache>
            </c:strRef>
          </c:tx>
          <c:spPr>
            <a:ln w="28575" cap="rnd">
              <a:solidFill>
                <a:srgbClr val="000000"/>
              </a:solidFill>
              <a:round/>
            </a:ln>
            <a:effectLst/>
          </c:spPr>
          <c:marker>
            <c:symbol val="none"/>
          </c:marker>
          <c:val>
            <c:numRef>
              <c:f>'Twitter_Lexicon(t1grams)'!$C$2:$C$101</c:f>
              <c:numCache>
                <c:formatCode>#,##0</c:formatCode>
                <c:ptCount val="100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  <c:pt idx="35">
                  <c:v>98616</c:v>
                </c:pt>
                <c:pt idx="36">
                  <c:v>95867</c:v>
                </c:pt>
                <c:pt idx="37">
                  <c:v>94985</c:v>
                </c:pt>
                <c:pt idx="38">
                  <c:v>94474</c:v>
                </c:pt>
                <c:pt idx="39">
                  <c:v>91682</c:v>
                </c:pt>
                <c:pt idx="40">
                  <c:v>91550</c:v>
                </c:pt>
                <c:pt idx="41">
                  <c:v>90482</c:v>
                </c:pt>
                <c:pt idx="42">
                  <c:v>90468</c:v>
                </c:pt>
                <c:pt idx="43">
                  <c:v>88664</c:v>
                </c:pt>
                <c:pt idx="44">
                  <c:v>85160</c:v>
                </c:pt>
                <c:pt idx="45">
                  <c:v>84773</c:v>
                </c:pt>
                <c:pt idx="46">
                  <c:v>82708</c:v>
                </c:pt>
                <c:pt idx="47">
                  <c:v>78822</c:v>
                </c:pt>
                <c:pt idx="48">
                  <c:v>76780</c:v>
                </c:pt>
                <c:pt idx="49">
                  <c:v>73745</c:v>
                </c:pt>
                <c:pt idx="50">
                  <c:v>72811</c:v>
                </c:pt>
                <c:pt idx="51">
                  <c:v>71781</c:v>
                </c:pt>
                <c:pt idx="52">
                  <c:v>71645</c:v>
                </c:pt>
                <c:pt idx="53">
                  <c:v>68589</c:v>
                </c:pt>
                <c:pt idx="54">
                  <c:v>68321</c:v>
                </c:pt>
                <c:pt idx="55">
                  <c:v>68006</c:v>
                </c:pt>
                <c:pt idx="56">
                  <c:v>67856</c:v>
                </c:pt>
                <c:pt idx="57">
                  <c:v>66804</c:v>
                </c:pt>
                <c:pt idx="58">
                  <c:v>65994</c:v>
                </c:pt>
                <c:pt idx="59">
                  <c:v>65544</c:v>
                </c:pt>
                <c:pt idx="60">
                  <c:v>64844</c:v>
                </c:pt>
                <c:pt idx="61">
                  <c:v>63857</c:v>
                </c:pt>
                <c:pt idx="62">
                  <c:v>63381</c:v>
                </c:pt>
                <c:pt idx="63">
                  <c:v>61691</c:v>
                </c:pt>
                <c:pt idx="64">
                  <c:v>61363</c:v>
                </c:pt>
                <c:pt idx="65">
                  <c:v>59755</c:v>
                </c:pt>
                <c:pt idx="66">
                  <c:v>55158</c:v>
                </c:pt>
                <c:pt idx="67">
                  <c:v>55088</c:v>
                </c:pt>
                <c:pt idx="68">
                  <c:v>54248</c:v>
                </c:pt>
                <c:pt idx="69">
                  <c:v>54038</c:v>
                </c:pt>
                <c:pt idx="70">
                  <c:v>53118</c:v>
                </c:pt>
                <c:pt idx="71">
                  <c:v>52822</c:v>
                </c:pt>
                <c:pt idx="72">
                  <c:v>52410</c:v>
                </c:pt>
                <c:pt idx="73">
                  <c:v>51739</c:v>
                </c:pt>
                <c:pt idx="74">
                  <c:v>51540</c:v>
                </c:pt>
                <c:pt idx="75">
                  <c:v>50862</c:v>
                </c:pt>
                <c:pt idx="76">
                  <c:v>48052</c:v>
                </c:pt>
                <c:pt idx="77">
                  <c:v>47785</c:v>
                </c:pt>
                <c:pt idx="78">
                  <c:v>47141</c:v>
                </c:pt>
                <c:pt idx="79">
                  <c:v>45214</c:v>
                </c:pt>
                <c:pt idx="80">
                  <c:v>44693</c:v>
                </c:pt>
                <c:pt idx="81">
                  <c:v>44627</c:v>
                </c:pt>
                <c:pt idx="82">
                  <c:v>43951</c:v>
                </c:pt>
                <c:pt idx="83">
                  <c:v>43362</c:v>
                </c:pt>
                <c:pt idx="84">
                  <c:v>43330</c:v>
                </c:pt>
                <c:pt idx="85">
                  <c:v>43073</c:v>
                </c:pt>
                <c:pt idx="86">
                  <c:v>42864</c:v>
                </c:pt>
                <c:pt idx="87">
                  <c:v>42461</c:v>
                </c:pt>
                <c:pt idx="88">
                  <c:v>42258</c:v>
                </c:pt>
                <c:pt idx="89">
                  <c:v>42047</c:v>
                </c:pt>
                <c:pt idx="90">
                  <c:v>41847</c:v>
                </c:pt>
                <c:pt idx="91">
                  <c:v>41290</c:v>
                </c:pt>
                <c:pt idx="92">
                  <c:v>41147</c:v>
                </c:pt>
                <c:pt idx="93">
                  <c:v>40922</c:v>
                </c:pt>
                <c:pt idx="94">
                  <c:v>39956</c:v>
                </c:pt>
                <c:pt idx="95">
                  <c:v>39400</c:v>
                </c:pt>
                <c:pt idx="96">
                  <c:v>39326</c:v>
                </c:pt>
                <c:pt idx="97">
                  <c:v>39321</c:v>
                </c:pt>
                <c:pt idx="98">
                  <c:v>39121</c:v>
                </c:pt>
                <c:pt idx="99">
                  <c:v>38227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0E-469A-A3F0-922BA8813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7607008"/>
        <c:axId val="377602696"/>
      </c:lineChart>
      <c:catAx>
        <c:axId val="377607008"/>
        <c:scaling>
          <c:orientation val="minMax"/>
        </c:scaling>
        <c:delete val="1"/>
        <c:axPos val="b"/>
        <c:majorTickMark val="none"/>
        <c:minorTickMark val="none"/>
        <c:tickLblPos val="nextTo"/>
        <c:crossAx val="377602696"/>
        <c:crosses val="autoZero"/>
        <c:auto val="1"/>
        <c:lblAlgn val="ctr"/>
        <c:lblOffset val="100"/>
        <c:noMultiLvlLbl val="0"/>
      </c:catAx>
      <c:valAx>
        <c:axId val="3776026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607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4/18/22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5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4/18/22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CSCI E-96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4/18/22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4/18/22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4/18/22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4/18/22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4/18/22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4/18/22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4/18/22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4/18/22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4/18/22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AEBDC-A022-42FC-8B92-BDD83F96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4/18/22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B78173-5947-4F35-9667-F563D71F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76" y="365126"/>
            <a:ext cx="8939048" cy="591477"/>
          </a:xfrm>
        </p:spPr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Law: Our words  are less diverse than we think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545F3542-284F-40CB-AA56-2D2C37D0A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F5FA2-CF1A-47D7-B82C-0D8B23383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0631" y="5593976"/>
            <a:ext cx="8615981" cy="5109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words in natural language but also a steep decline in actual usage. 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Follows a predictable pattern.</a:t>
            </a:r>
          </a:p>
        </p:txBody>
      </p:sp>
      <p:pic>
        <p:nvPicPr>
          <p:cNvPr id="7" name="Picture 2" descr="Image result for zipf's law">
            <a:extLst>
              <a:ext uri="{FF2B5EF4-FFF2-40B4-BE49-F238E27FC236}">
                <a16:creationId xmlns:a16="http://schemas.microsoft.com/office/drawing/2014/main" id="{E79F8C42-DDEC-484B-9AF4-5697CCAD2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753" y="1401523"/>
            <a:ext cx="6314494" cy="379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F19589-F4F2-C44D-8682-D4C73D133BE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9F794A-1735-C748-A1C4-E87AAEC8E98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10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Sentiment Polarity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4476" y="1640304"/>
            <a:ext cx="8475045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sz="2000" b="1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4477" y="1307220"/>
            <a:ext cx="8475044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Lexicon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0636" y="3043542"/>
            <a:ext cx="78795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library(</a:t>
            </a:r>
            <a:r>
              <a:rPr lang="en-US" sz="18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qdap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</a:p>
          <a:p>
            <a:pPr marL="577850" lvl="1" indent="-1206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polarity()</a:t>
            </a:r>
          </a:p>
          <a:p>
            <a:pPr marL="120650" indent="-1206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library(</a:t>
            </a:r>
            <a:r>
              <a:rPr lang="en-US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sentimentr</a:t>
            </a: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# same methodology as </a:t>
            </a:r>
            <a:r>
              <a:rPr lang="en-US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qdap</a:t>
            </a:r>
            <a:endParaRPr lang="en-US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77850" lvl="1" indent="-120650" defTabSz="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sentiment_by</a:t>
            </a: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</a:p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20650" indent="-1206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library(</a:t>
            </a:r>
            <a:r>
              <a:rPr lang="en-US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tidytext</a:t>
            </a: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&amp; library(</a:t>
            </a:r>
            <a:r>
              <a:rPr lang="en-US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dplyr</a:t>
            </a: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marL="577850" lvl="1" indent="-120650" defTabSz="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inner_join</a:t>
            </a: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  <a:endParaRPr lang="en-US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475" y="1830206"/>
            <a:ext cx="8475045" cy="50692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Because of </a:t>
            </a:r>
            <a:r>
              <a:rPr lang="en-US" sz="1200" b="1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Zipf’s</a:t>
            </a:r>
            <a:r>
              <a:rPr lang="en-US" sz="12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Law you can have </a:t>
            </a:r>
            <a:r>
              <a:rPr lang="en-US" sz="1200" b="1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pos</a:t>
            </a:r>
            <a:r>
              <a:rPr lang="en-US" sz="12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/</a:t>
            </a:r>
            <a:r>
              <a:rPr lang="en-US" sz="1200" b="1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neg</a:t>
            </a:r>
            <a:r>
              <a:rPr lang="en-US" sz="12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lexicons that do not encompass all possible terms.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4CF0A8-C7EC-624B-A148-D5FFA2ABEE0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F4250-2533-2B4D-B0BB-6CE0A87CC28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698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Polarity &amp; Emotion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 descr="Image result for trap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72" y="2287368"/>
            <a:ext cx="3581290" cy="265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35973" y="2682920"/>
            <a:ext cx="43828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Surprise is an emotion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 emotions can be positive &amp; negative</a:t>
            </a:r>
          </a:p>
          <a:p>
            <a:pPr lvl="1"/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243388" y="2268917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Polarity isn’t an emotion</a:t>
            </a:r>
            <a:endParaRPr lang="en-US" sz="2400" b="1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543" y="5863407"/>
            <a:ext cx="8361679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Surprise!  You won the lottery!!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A16838-6667-D947-A7BD-E0F5E9F609C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9E23AE-BBA5-FA45-9A89-C560D11F3D5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578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Polarity &amp; Emotion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 descr="Image result for trap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72" y="2287368"/>
            <a:ext cx="3581290" cy="265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243388" y="2268917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Polarity isn’t an emotion</a:t>
            </a:r>
            <a:endParaRPr lang="en-US" sz="2400" b="1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543" y="5863407"/>
            <a:ext cx="8361679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Surprise!  You were hit by a bus!!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35973" y="2739027"/>
            <a:ext cx="43828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Surprise is an emotion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 emotions can be positive &amp; negative</a:t>
            </a:r>
          </a:p>
          <a:p>
            <a:pPr lvl="1"/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84AB3F-0B5E-ED46-9BC5-62A3F05ADF7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862B9D-A925-354E-A806-FECC88B1D83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875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reality sentiment is more complex.</a:t>
            </a:r>
          </a:p>
        </p:txBody>
      </p:sp>
      <p:sp>
        <p:nvSpPr>
          <p:cNvPr id="8" name="Rectangle 7"/>
          <p:cNvSpPr/>
          <p:nvPr/>
        </p:nvSpPr>
        <p:spPr>
          <a:xfrm>
            <a:off x="2494581" y="1640304"/>
            <a:ext cx="4114800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sz="2000" b="1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94581" y="1638300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 </a:t>
            </a:r>
            <a:r>
              <a:rPr lang="en-US" sz="2400" b="1" u="sng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</a:t>
            </a:r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Emoji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09DC8F7-4C2F-4DF4-B74B-D5AF89C93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59B9E9-23FB-2748-B942-B94B1B8E2C4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6EDF84-BFC3-B649-B3FA-ECA4073F894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2CD0C31-9B26-2146-889E-3A0977A17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802" y="1842324"/>
            <a:ext cx="4343400" cy="4404208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3C000FF-ECB4-F644-8583-6DDE633C2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32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Kanjoya’s</a:t>
            </a:r>
            <a:r>
              <a:rPr lang="en-US" sz="3600" dirty="0"/>
              <a:t> Experience Corpus</a:t>
            </a:r>
          </a:p>
        </p:txBody>
      </p:sp>
      <p:pic>
        <p:nvPicPr>
          <p:cNvPr id="9" name="Picture 8" descr="Screen Shot 2015-05-21 at 12.45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96" y="1507782"/>
            <a:ext cx="5859087" cy="436433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909F2-D8C5-458B-AF6B-010B6E2BC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2409A81-19AE-6740-A9AE-D4A8772973B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2A3757-634F-B24E-AE16-D18969FA3DB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B7D799-989B-B048-8D0D-CC2222190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67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3421" y="365126"/>
            <a:ext cx="8341929" cy="591477"/>
          </a:xfrm>
        </p:spPr>
        <p:txBody>
          <a:bodyPr/>
          <a:lstStyle/>
          <a:p>
            <a:r>
              <a:rPr lang="en-US" dirty="0"/>
              <a:t>Tidy Data Formats are structured differently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/>
        </p:nvGraphicFramePr>
        <p:xfrm>
          <a:off x="79101" y="1744418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79101" y="1364187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8" name="Isosceles Triangle 7"/>
          <p:cNvSpPr/>
          <p:nvPr/>
        </p:nvSpPr>
        <p:spPr>
          <a:xfrm rot="5400000">
            <a:off x="3011446" y="2589202"/>
            <a:ext cx="2175642" cy="63062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/>
        </p:nvGraphicFramePr>
        <p:xfrm>
          <a:off x="4511009" y="1439618"/>
          <a:ext cx="2565654" cy="296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56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Document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Arial Unicode MS" panose="020B0604020202020204" pitchFamily="34" charset="-128"/>
                        </a:rPr>
                        <a:t>Tweet_n</a:t>
                      </a:r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4524904" y="1059386"/>
            <a:ext cx="2535994" cy="378931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Tidy Form (Triplet, Dense Data)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6EF84-F1F6-F948-8659-57F0BFFC89D1}"/>
              </a:ext>
            </a:extLst>
          </p:cNvPr>
          <p:cNvSpPr/>
          <p:nvPr/>
        </p:nvSpPr>
        <p:spPr>
          <a:xfrm>
            <a:off x="4492487" y="4495800"/>
            <a:ext cx="2584174" cy="46382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Dense Data: Efficient in Memory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AA67D7-E38A-6849-BC6C-4CD1F49B903E}"/>
              </a:ext>
            </a:extLst>
          </p:cNvPr>
          <p:cNvSpPr/>
          <p:nvPr/>
        </p:nvSpPr>
        <p:spPr>
          <a:xfrm>
            <a:off x="63351" y="4495800"/>
            <a:ext cx="3544956" cy="46382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Sparse Data: Memory used to hold 0s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4977AF-ADC0-0F4C-9540-C131432F0AF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6A1119-87AD-A942-966E-5D8B890BE47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83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pipe operator…%&gt;%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098" name="Picture 2" descr="Image result for this is not a pip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828" y="1567411"/>
            <a:ext cx="4488832" cy="448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75CC4F-E3E5-2C4F-9EF9-4C1A692E411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F44094-04EC-A942-BAFB-7B1F866FE34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940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 uses %&gt;% to forward objects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40A206-84F1-4CFE-A274-27868154639E}"/>
              </a:ext>
            </a:extLst>
          </p:cNvPr>
          <p:cNvSpPr/>
          <p:nvPr/>
        </p:nvSpPr>
        <p:spPr>
          <a:xfrm>
            <a:off x="93786" y="1486900"/>
            <a:ext cx="8732162" cy="60694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 the “</a:t>
            </a:r>
            <a:r>
              <a:rPr lang="en-US" sz="1600" dirty="0" err="1"/>
              <a:t>tidyverse</a:t>
            </a:r>
            <a:r>
              <a:rPr lang="en-US" sz="1600" dirty="0"/>
              <a:t>” code is structured so it is more easily read using the %&gt;%.   The data format is a </a:t>
            </a:r>
            <a:r>
              <a:rPr lang="en-US" sz="1600" dirty="0" err="1"/>
              <a:t>tibble</a:t>
            </a:r>
            <a:r>
              <a:rPr lang="en-US" sz="1600" dirty="0"/>
              <a:t> usually not a data frame.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9FFFAF3-C96C-462B-B199-570A86DEC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6" y="2373204"/>
            <a:ext cx="857927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0FEC3-CC7F-4699-A9B3-61C9844AF549}"/>
              </a:ext>
            </a:extLst>
          </p:cNvPr>
          <p:cNvSpPr txBox="1"/>
          <p:nvPr/>
        </p:nvSpPr>
        <p:spPr>
          <a:xfrm>
            <a:off x="93786" y="4287177"/>
            <a:ext cx="8732162" cy="40409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This reads as “Using the </a:t>
            </a:r>
            <a:r>
              <a:rPr lang="en-US" sz="1400" dirty="0" err="1"/>
              <a:t>mtcars</a:t>
            </a:r>
            <a:r>
              <a:rPr lang="en-US" sz="1400" dirty="0"/>
              <a:t> object </a:t>
            </a:r>
            <a:r>
              <a:rPr lang="en-US" sz="1400" i="1" dirty="0"/>
              <a:t>then</a:t>
            </a:r>
            <a:r>
              <a:rPr lang="en-US" sz="1400" dirty="0"/>
              <a:t> group by the </a:t>
            </a:r>
            <a:r>
              <a:rPr lang="en-US" sz="1400" dirty="0" err="1"/>
              <a:t>cyl</a:t>
            </a:r>
            <a:r>
              <a:rPr lang="en-US" sz="1400" dirty="0"/>
              <a:t> vector </a:t>
            </a:r>
            <a:r>
              <a:rPr lang="en-US" sz="1400" i="1" dirty="0"/>
              <a:t>then</a:t>
            </a:r>
            <a:r>
              <a:rPr lang="en-US" sz="1400" dirty="0"/>
              <a:t> mutate a new variable called rank.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F8A6302-CAB8-124A-955D-B4D0F625D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6" y="2784021"/>
            <a:ext cx="287771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cyl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7D57D57-56CA-7F4C-84C6-D92D128A2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6" y="3210227"/>
            <a:ext cx="6445995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cyl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%&gt;% mutate(rank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min_rank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(desc(mpg)))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AC59A9-F984-CB46-92E7-894ED247618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BF6A31-01F7-434F-A98A-1D421D75C4A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62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591477"/>
          </a:xfrm>
        </p:spPr>
        <p:txBody>
          <a:bodyPr/>
          <a:lstStyle/>
          <a:p>
            <a:r>
              <a:rPr lang="en-US" dirty="0"/>
              <a:t>In this exercise we will examine 565 News Articles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B8A8B8-B746-EF49-AA0A-1EB9AE31C3E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861DD3-4CF5-3F4B-96A7-76FFEDD98FC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Will Ferrell's Best: 'Anchorman,' 'Step Brothers,' 'Elf'… or 'Casa De Mi  Padre'? | IndieWire">
            <a:extLst>
              <a:ext uri="{FF2B5EF4-FFF2-40B4-BE49-F238E27FC236}">
                <a16:creationId xmlns:a16="http://schemas.microsoft.com/office/drawing/2014/main" id="{633C72E0-72EB-4C46-BE58-D38673B35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616" y="1562100"/>
            <a:ext cx="3758784" cy="281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C22778-DAFE-2841-A63E-60BE17151D2D}"/>
              </a:ext>
            </a:extLst>
          </p:cNvPr>
          <p:cNvSpPr txBox="1"/>
          <p:nvPr/>
        </p:nvSpPr>
        <p:spPr>
          <a:xfrm>
            <a:off x="554261" y="1674674"/>
            <a:ext cx="35026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by news channel but </a:t>
            </a:r>
            <a:r>
              <a:rPr lang="en-US" i="1" dirty="0"/>
              <a:t>overall</a:t>
            </a:r>
            <a:r>
              <a:rPr lang="en-US" dirty="0"/>
              <a:t> how can we measure emotional words.  You could perform this analysis by news channel looking for biases in subjects but its not the point of our script.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7BAC44-702C-1C46-99E1-4F54419B45AD}"/>
              </a:ext>
            </a:extLst>
          </p:cNvPr>
          <p:cNvSpPr txBox="1"/>
          <p:nvPr/>
        </p:nvSpPr>
        <p:spPr>
          <a:xfrm>
            <a:off x="330845" y="4802859"/>
            <a:ext cx="8482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From a business perspective, marketers will often measure sentiment before, during and after different campaigns.  Some investor theses assert sentiment regarding companies can be a way to identify opportunities.  Human resources and operations will use sentiment on employee and customer surveys.</a:t>
            </a:r>
          </a:p>
        </p:txBody>
      </p:sp>
    </p:spTree>
    <p:extLst>
      <p:ext uri="{BB962C8B-B14F-4D97-AF65-F5344CB8AC3E}">
        <p14:creationId xmlns:p14="http://schemas.microsoft.com/office/powerpoint/2010/main" val="2412190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6ADC6-A8AF-4177-80C3-00592755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4/18/22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6055C4-6C20-45AD-A381-AF38F6DD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7" y="365126"/>
            <a:ext cx="8623738" cy="591477"/>
          </a:xfrm>
        </p:spPr>
        <p:txBody>
          <a:bodyPr/>
          <a:lstStyle/>
          <a:p>
            <a:r>
              <a:rPr lang="en-US" sz="2800" dirty="0"/>
              <a:t>Sentiment the Tidy Way uses joins with existing lexicons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43436D9-66D6-480D-8753-218AB2841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-96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44E92-3086-4AF5-BE02-6B5834CCC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40748-A370-1D4A-98B6-ED80AB54163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05A55E-4150-BB40-9C65-8A5E00B89CE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D6E390-18F6-A246-88BD-A9E4B309D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5" y="1461052"/>
            <a:ext cx="3982830" cy="22593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35328F-AF7E-0541-9110-C18A28A41A99}"/>
              </a:ext>
            </a:extLst>
          </p:cNvPr>
          <p:cNvSpPr txBox="1"/>
          <p:nvPr/>
        </p:nvSpPr>
        <p:spPr>
          <a:xfrm>
            <a:off x="159026" y="1113183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6782 Words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9F1A01-EF4E-D54D-B2C9-8019EF4175BD}"/>
              </a:ext>
            </a:extLst>
          </p:cNvPr>
          <p:cNvSpPr txBox="1"/>
          <p:nvPr/>
        </p:nvSpPr>
        <p:spPr>
          <a:xfrm>
            <a:off x="4287078" y="1133062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2477 Words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20560B-4DD8-A74F-9054-1901BAABD543}"/>
              </a:ext>
            </a:extLst>
          </p:cNvPr>
          <p:cNvSpPr txBox="1"/>
          <p:nvPr/>
        </p:nvSpPr>
        <p:spPr>
          <a:xfrm>
            <a:off x="165652" y="3796748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4463 Words</a:t>
            </a:r>
          </a:p>
        </p:txBody>
      </p:sp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F973D3-26B1-E943-97B5-013D927EC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8" y="4114800"/>
            <a:ext cx="3280465" cy="1979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E8646C-C76C-974A-B2E7-8CB3819C5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855" y="1475961"/>
            <a:ext cx="3479634" cy="19696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725BA3-6CD7-A046-8472-78CF1DD28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9855" y="4090280"/>
            <a:ext cx="3630716" cy="19696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A8FEEBB-E88C-B543-8EE4-9B6D04308524}"/>
              </a:ext>
            </a:extLst>
          </p:cNvPr>
          <p:cNvSpPr txBox="1"/>
          <p:nvPr/>
        </p:nvSpPr>
        <p:spPr>
          <a:xfrm>
            <a:off x="4359855" y="3757381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1519 Words</a:t>
            </a:r>
          </a:p>
        </p:txBody>
      </p:sp>
    </p:spTree>
    <p:extLst>
      <p:ext uri="{BB962C8B-B14F-4D97-AF65-F5344CB8AC3E}">
        <p14:creationId xmlns:p14="http://schemas.microsoft.com/office/powerpoint/2010/main" val="17562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3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see </a:t>
            </a:r>
            <a:r>
              <a:rPr lang="en-US" dirty="0" err="1"/>
              <a:t>Zipf’s</a:t>
            </a:r>
            <a:r>
              <a:rPr lang="en-US" dirty="0"/>
              <a:t> law in linguistics?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811B83C-CEDF-4FD4-9014-3F1FE1E7AC89}"/>
              </a:ext>
            </a:extLst>
          </p:cNvPr>
          <p:cNvGraphicFramePr>
            <a:graphicFrameLocks/>
          </p:cNvGraphicFramePr>
          <p:nvPr/>
        </p:nvGraphicFramePr>
        <p:xfrm>
          <a:off x="4454925" y="2065283"/>
          <a:ext cx="4247641" cy="2646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0631" y="5499847"/>
            <a:ext cx="8461923" cy="6051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Therefore, even if we know 000s of words, we will use as few as possible to communicate.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434" y="2081047"/>
            <a:ext cx="3531476" cy="37837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Principle of Least Effort Theory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462" y="2569779"/>
            <a:ext cx="351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Humans will choose a path of least resistance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Humans seek to minimize effort for a task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4A0F86-FD70-724B-A313-E5656060A23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77DB0C-79A2-584C-B4D7-6E6B58E2915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270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483" y="365126"/>
            <a:ext cx="8278867" cy="591477"/>
          </a:xfrm>
        </p:spPr>
        <p:txBody>
          <a:bodyPr/>
          <a:lstStyle/>
          <a:p>
            <a:r>
              <a:rPr lang="en-US" dirty="0"/>
              <a:t>Tidy can seem complicated but not impossible.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C73059-F476-45F0-B504-D60AD0F87643}"/>
              </a:ext>
            </a:extLst>
          </p:cNvPr>
          <p:cNvSpPr/>
          <p:nvPr/>
        </p:nvSpPr>
        <p:spPr>
          <a:xfrm>
            <a:off x="94797" y="3257537"/>
            <a:ext cx="3696958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all.sentiment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all.tidy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%&gt;%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600" u="sng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inner_join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nrc.lexicon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 %&gt;%  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count(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tweet,sentiment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 %&gt;%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spread(tweet, n, fill = 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10DD0B-33D8-4C8D-A840-908EF79D276F}"/>
              </a:ext>
            </a:extLst>
          </p:cNvPr>
          <p:cNvSpPr txBox="1"/>
          <p:nvPr/>
        </p:nvSpPr>
        <p:spPr>
          <a:xfrm>
            <a:off x="3816048" y="1505792"/>
            <a:ext cx="3364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Forwards an object so the code is easy to understand &amp; concise.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D1E614-E5A0-4976-A922-39D0CCEB472C}"/>
              </a:ext>
            </a:extLst>
          </p:cNvPr>
          <p:cNvGrpSpPr/>
          <p:nvPr/>
        </p:nvGrpSpPr>
        <p:grpSpPr>
          <a:xfrm>
            <a:off x="689158" y="1125414"/>
            <a:ext cx="1803699" cy="1065581"/>
            <a:chOff x="1073466" y="914400"/>
            <a:chExt cx="1803699" cy="106558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F8D37B-9C5B-4339-845C-B43F17889106}"/>
                </a:ext>
              </a:extLst>
            </p:cNvPr>
            <p:cNvSpPr/>
            <p:nvPr/>
          </p:nvSpPr>
          <p:spPr>
            <a:xfrm>
              <a:off x="1149128" y="1333650"/>
              <a:ext cx="1720215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 defTabSz="457200"/>
              <a:r>
                <a:rPr lang="en-US" sz="3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%&gt;%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40CA88-04CE-4868-B38D-157A5E346B60}"/>
                </a:ext>
              </a:extLst>
            </p:cNvPr>
            <p:cNvSpPr txBox="1"/>
            <p:nvPr/>
          </p:nvSpPr>
          <p:spPr>
            <a:xfrm>
              <a:off x="1073466" y="914400"/>
              <a:ext cx="18036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The pipe operator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5A6061-B638-4C5C-AA8C-9BC9C6119623}"/>
              </a:ext>
            </a:extLst>
          </p:cNvPr>
          <p:cNvCxnSpPr/>
          <p:nvPr/>
        </p:nvCxnSpPr>
        <p:spPr>
          <a:xfrm>
            <a:off x="1535932" y="2331056"/>
            <a:ext cx="53035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FBD77FD-884E-41B8-9DDB-2990E7786254}"/>
              </a:ext>
            </a:extLst>
          </p:cNvPr>
          <p:cNvGrpSpPr/>
          <p:nvPr/>
        </p:nvGrpSpPr>
        <p:grpSpPr>
          <a:xfrm>
            <a:off x="4759923" y="3647610"/>
            <a:ext cx="1467580" cy="976313"/>
            <a:chOff x="6515101" y="2824163"/>
            <a:chExt cx="1123950" cy="747712"/>
          </a:xfrm>
        </p:grpSpPr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09C72037-1D2C-433E-A839-1634A7FAAB7D}"/>
                </a:ext>
              </a:extLst>
            </p:cNvPr>
            <p:cNvSpPr/>
            <p:nvPr/>
          </p:nvSpPr>
          <p:spPr>
            <a:xfrm>
              <a:off x="6896101" y="2880653"/>
              <a:ext cx="361950" cy="634732"/>
            </a:xfrm>
            <a:custGeom>
              <a:avLst/>
              <a:gdLst>
                <a:gd name="connsiteX0" fmla="*/ 176588 w 361950"/>
                <a:gd name="connsiteY0" fmla="*/ 0 h 634732"/>
                <a:gd name="connsiteX1" fmla="*/ 198170 w 361950"/>
                <a:gd name="connsiteY1" fmla="*/ 11714 h 634732"/>
                <a:gd name="connsiteX2" fmla="*/ 361950 w 361950"/>
                <a:gd name="connsiteY2" fmla="*/ 319747 h 634732"/>
                <a:gd name="connsiteX3" fmla="*/ 198170 w 361950"/>
                <a:gd name="connsiteY3" fmla="*/ 627780 h 634732"/>
                <a:gd name="connsiteX4" fmla="*/ 185362 w 361950"/>
                <a:gd name="connsiteY4" fmla="*/ 634732 h 634732"/>
                <a:gd name="connsiteX5" fmla="*/ 163780 w 361950"/>
                <a:gd name="connsiteY5" fmla="*/ 623018 h 634732"/>
                <a:gd name="connsiteX6" fmla="*/ 0 w 361950"/>
                <a:gd name="connsiteY6" fmla="*/ 314985 h 634732"/>
                <a:gd name="connsiteX7" fmla="*/ 163780 w 361950"/>
                <a:gd name="connsiteY7" fmla="*/ 6952 h 634732"/>
                <a:gd name="connsiteX8" fmla="*/ 176588 w 361950"/>
                <a:gd name="connsiteY8" fmla="*/ 0 h 6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634732">
                  <a:moveTo>
                    <a:pt x="176588" y="0"/>
                  </a:moveTo>
                  <a:lnTo>
                    <a:pt x="198170" y="11714"/>
                  </a:lnTo>
                  <a:cubicBezTo>
                    <a:pt x="296983" y="78471"/>
                    <a:pt x="361950" y="191522"/>
                    <a:pt x="361950" y="319747"/>
                  </a:cubicBezTo>
                  <a:cubicBezTo>
                    <a:pt x="361950" y="447972"/>
                    <a:pt x="296983" y="561023"/>
                    <a:pt x="198170" y="627780"/>
                  </a:cubicBezTo>
                  <a:lnTo>
                    <a:pt x="185362" y="634732"/>
                  </a:lnTo>
                  <a:lnTo>
                    <a:pt x="163780" y="623018"/>
                  </a:lnTo>
                  <a:cubicBezTo>
                    <a:pt x="64967" y="556261"/>
                    <a:pt x="0" y="443210"/>
                    <a:pt x="0" y="314985"/>
                  </a:cubicBezTo>
                  <a:cubicBezTo>
                    <a:pt x="0" y="186760"/>
                    <a:pt x="64967" y="73709"/>
                    <a:pt x="163780" y="6952"/>
                  </a:cubicBezTo>
                  <a:lnTo>
                    <a:pt x="17658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B26589AD-8E45-4BC9-99F5-7130148FBE31}"/>
                </a:ext>
              </a:extLst>
            </p:cNvPr>
            <p:cNvSpPr/>
            <p:nvPr/>
          </p:nvSpPr>
          <p:spPr>
            <a:xfrm>
              <a:off x="7072689" y="2824163"/>
              <a:ext cx="566362" cy="742950"/>
            </a:xfrm>
            <a:custGeom>
              <a:avLst/>
              <a:gdLst>
                <a:gd name="connsiteX0" fmla="*/ 194887 w 566362"/>
                <a:gd name="connsiteY0" fmla="*/ 0 h 742950"/>
                <a:gd name="connsiteX1" fmla="*/ 566362 w 566362"/>
                <a:gd name="connsiteY1" fmla="*/ 371475 h 742950"/>
                <a:gd name="connsiteX2" fmla="*/ 194887 w 566362"/>
                <a:gd name="connsiteY2" fmla="*/ 742950 h 742950"/>
                <a:gd name="connsiteX3" fmla="*/ 50292 w 566362"/>
                <a:gd name="connsiteY3" fmla="*/ 713758 h 742950"/>
                <a:gd name="connsiteX4" fmla="*/ 8774 w 566362"/>
                <a:gd name="connsiteY4" fmla="*/ 691222 h 742950"/>
                <a:gd name="connsiteX5" fmla="*/ 21582 w 566362"/>
                <a:gd name="connsiteY5" fmla="*/ 684270 h 742950"/>
                <a:gd name="connsiteX6" fmla="*/ 185362 w 566362"/>
                <a:gd name="connsiteY6" fmla="*/ 376237 h 742950"/>
                <a:gd name="connsiteX7" fmla="*/ 21582 w 566362"/>
                <a:gd name="connsiteY7" fmla="*/ 68204 h 742950"/>
                <a:gd name="connsiteX8" fmla="*/ 0 w 566362"/>
                <a:gd name="connsiteY8" fmla="*/ 56490 h 742950"/>
                <a:gd name="connsiteX9" fmla="*/ 50292 w 566362"/>
                <a:gd name="connsiteY9" fmla="*/ 29192 h 742950"/>
                <a:gd name="connsiteX10" fmla="*/ 194887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194887" y="0"/>
                  </a:moveTo>
                  <a:cubicBezTo>
                    <a:pt x="400047" y="0"/>
                    <a:pt x="566362" y="166315"/>
                    <a:pt x="566362" y="371475"/>
                  </a:cubicBezTo>
                  <a:cubicBezTo>
                    <a:pt x="566362" y="576635"/>
                    <a:pt x="400047" y="742950"/>
                    <a:pt x="194887" y="742950"/>
                  </a:cubicBezTo>
                  <a:cubicBezTo>
                    <a:pt x="143597" y="742950"/>
                    <a:pt x="94735" y="732555"/>
                    <a:pt x="50292" y="713758"/>
                  </a:cubicBezTo>
                  <a:lnTo>
                    <a:pt x="8774" y="691222"/>
                  </a:lnTo>
                  <a:lnTo>
                    <a:pt x="21582" y="684270"/>
                  </a:lnTo>
                  <a:cubicBezTo>
                    <a:pt x="120395" y="617513"/>
                    <a:pt x="185362" y="504462"/>
                    <a:pt x="185362" y="376237"/>
                  </a:cubicBezTo>
                  <a:cubicBezTo>
                    <a:pt x="185362" y="248012"/>
                    <a:pt x="120395" y="134961"/>
                    <a:pt x="21582" y="68204"/>
                  </a:cubicBezTo>
                  <a:lnTo>
                    <a:pt x="0" y="56490"/>
                  </a:lnTo>
                  <a:lnTo>
                    <a:pt x="50292" y="29192"/>
                  </a:lnTo>
                  <a:cubicBezTo>
                    <a:pt x="94735" y="10395"/>
                    <a:pt x="143597" y="0"/>
                    <a:pt x="194887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F5539E4B-6AEB-4978-B485-8F3BBCC4AFD3}"/>
                </a:ext>
              </a:extLst>
            </p:cNvPr>
            <p:cNvSpPr/>
            <p:nvPr/>
          </p:nvSpPr>
          <p:spPr>
            <a:xfrm>
              <a:off x="6515101" y="2828925"/>
              <a:ext cx="566362" cy="742950"/>
            </a:xfrm>
            <a:custGeom>
              <a:avLst/>
              <a:gdLst>
                <a:gd name="connsiteX0" fmla="*/ 371475 w 566362"/>
                <a:gd name="connsiteY0" fmla="*/ 0 h 742950"/>
                <a:gd name="connsiteX1" fmla="*/ 516070 w 566362"/>
                <a:gd name="connsiteY1" fmla="*/ 29192 h 742950"/>
                <a:gd name="connsiteX2" fmla="*/ 557588 w 566362"/>
                <a:gd name="connsiteY2" fmla="*/ 51728 h 742950"/>
                <a:gd name="connsiteX3" fmla="*/ 544780 w 566362"/>
                <a:gd name="connsiteY3" fmla="*/ 58680 h 742950"/>
                <a:gd name="connsiteX4" fmla="*/ 381000 w 566362"/>
                <a:gd name="connsiteY4" fmla="*/ 366713 h 742950"/>
                <a:gd name="connsiteX5" fmla="*/ 544780 w 566362"/>
                <a:gd name="connsiteY5" fmla="*/ 674746 h 742950"/>
                <a:gd name="connsiteX6" fmla="*/ 566362 w 566362"/>
                <a:gd name="connsiteY6" fmla="*/ 686460 h 742950"/>
                <a:gd name="connsiteX7" fmla="*/ 516070 w 566362"/>
                <a:gd name="connsiteY7" fmla="*/ 713758 h 742950"/>
                <a:gd name="connsiteX8" fmla="*/ 371475 w 566362"/>
                <a:gd name="connsiteY8" fmla="*/ 742950 h 742950"/>
                <a:gd name="connsiteX9" fmla="*/ 0 w 566362"/>
                <a:gd name="connsiteY9" fmla="*/ 371475 h 742950"/>
                <a:gd name="connsiteX10" fmla="*/ 371475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371475" y="0"/>
                  </a:moveTo>
                  <a:cubicBezTo>
                    <a:pt x="422765" y="0"/>
                    <a:pt x="471627" y="10395"/>
                    <a:pt x="516070" y="29192"/>
                  </a:cubicBezTo>
                  <a:lnTo>
                    <a:pt x="557588" y="51728"/>
                  </a:lnTo>
                  <a:lnTo>
                    <a:pt x="544780" y="58680"/>
                  </a:lnTo>
                  <a:cubicBezTo>
                    <a:pt x="445967" y="125437"/>
                    <a:pt x="381000" y="238488"/>
                    <a:pt x="381000" y="366713"/>
                  </a:cubicBezTo>
                  <a:cubicBezTo>
                    <a:pt x="381000" y="494938"/>
                    <a:pt x="445967" y="607989"/>
                    <a:pt x="544780" y="674746"/>
                  </a:cubicBezTo>
                  <a:lnTo>
                    <a:pt x="566362" y="686460"/>
                  </a:lnTo>
                  <a:lnTo>
                    <a:pt x="516070" y="713758"/>
                  </a:lnTo>
                  <a:cubicBezTo>
                    <a:pt x="471627" y="732555"/>
                    <a:pt x="422765" y="742950"/>
                    <a:pt x="371475" y="742950"/>
                  </a:cubicBezTo>
                  <a:cubicBezTo>
                    <a:pt x="166315" y="742950"/>
                    <a:pt x="0" y="576635"/>
                    <a:pt x="0" y="371475"/>
                  </a:cubicBezTo>
                  <a:cubicBezTo>
                    <a:pt x="0" y="166315"/>
                    <a:pt x="166315" y="0"/>
                    <a:pt x="371475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8FF7FC7-4798-4302-B168-8AC6B76F07FE}"/>
              </a:ext>
            </a:extLst>
          </p:cNvPr>
          <p:cNvSpPr/>
          <p:nvPr/>
        </p:nvSpPr>
        <p:spPr>
          <a:xfrm>
            <a:off x="4765306" y="4666851"/>
            <a:ext cx="133882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defTabSz="457200"/>
            <a:r>
              <a:rPr lang="en-US" sz="18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inner_join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4888E1-ED60-4A19-A199-9F95694F7409}"/>
              </a:ext>
            </a:extLst>
          </p:cNvPr>
          <p:cNvSpPr txBox="1"/>
          <p:nvPr/>
        </p:nvSpPr>
        <p:spPr>
          <a:xfrm rot="19379462">
            <a:off x="4491438" y="361063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F17764-2885-44A3-B581-4ACF181B5058}"/>
              </a:ext>
            </a:extLst>
          </p:cNvPr>
          <p:cNvSpPr txBox="1"/>
          <p:nvPr/>
        </p:nvSpPr>
        <p:spPr>
          <a:xfrm rot="2816421">
            <a:off x="5778230" y="3435340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Sentiment </a:t>
            </a:r>
          </a:p>
          <a:p>
            <a:pPr algn="ctr"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words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49336CA-8127-BF44-A48A-36CC0EE8E70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47626E-DBB5-4F4C-96C2-634956D78584}"/>
              </a:ext>
            </a:extLst>
          </p:cNvPr>
          <p:cNvCxnSpPr/>
          <p:nvPr/>
        </p:nvCxnSpPr>
        <p:spPr>
          <a:xfrm>
            <a:off x="7076661" y="343557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51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  <p:bldP spid="27" grpId="0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 a DTM, its straightforward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3CC522-3057-4819-AD48-ED01C1758783}"/>
              </a:ext>
            </a:extLst>
          </p:cNvPr>
          <p:cNvSpPr/>
          <p:nvPr/>
        </p:nvSpPr>
        <p:spPr>
          <a:xfrm>
            <a:off x="105508" y="1456029"/>
            <a:ext cx="4991931" cy="32932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DTM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Tidy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tidyCorp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tidy(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Get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lexicon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get_sentiments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(lexicon = c("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Perform Inner Join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bingSent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inner_join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tidyCorp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       		             by=c('term'='word'))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F376E-724E-4A47-B167-F5A4169AAA55}"/>
              </a:ext>
            </a:extLst>
          </p:cNvPr>
          <p:cNvSpPr txBox="1"/>
          <p:nvPr/>
        </p:nvSpPr>
        <p:spPr>
          <a:xfrm>
            <a:off x="5901083" y="1669741"/>
            <a:ext cx="291655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DTM is from the “tm” library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6A99F2-048A-4E21-A24D-F22B5D02BFA9}"/>
              </a:ext>
            </a:extLst>
          </p:cNvPr>
          <p:cNvCxnSpPr/>
          <p:nvPr/>
        </p:nvCxnSpPr>
        <p:spPr>
          <a:xfrm flipV="1">
            <a:off x="4713890" y="1847162"/>
            <a:ext cx="1075736" cy="1316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5F7F4F-E745-4348-9ED2-5C0BEBBD6AFF}"/>
              </a:ext>
            </a:extLst>
          </p:cNvPr>
          <p:cNvCxnSpPr/>
          <p:nvPr/>
        </p:nvCxnSpPr>
        <p:spPr>
          <a:xfrm flipV="1">
            <a:off x="3001873" y="2576396"/>
            <a:ext cx="2402006" cy="1364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299686-BF25-416D-B48C-AAE63F126E0B}"/>
              </a:ext>
            </a:extLst>
          </p:cNvPr>
          <p:cNvSpPr txBox="1"/>
          <p:nvPr/>
        </p:nvSpPr>
        <p:spPr>
          <a:xfrm>
            <a:off x="5627812" y="2405486"/>
            <a:ext cx="333670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Easy way to make it into a </a:t>
            </a:r>
            <a:r>
              <a:rPr lang="en-US" dirty="0" err="1">
                <a:solidFill>
                  <a:schemeClr val="bg1"/>
                </a:solidFill>
              </a:rPr>
              <a:t>tibble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B41F8A-7E4B-4C03-9A34-7FA8AB00BC9B}"/>
              </a:ext>
            </a:extLst>
          </p:cNvPr>
          <p:cNvGrpSpPr/>
          <p:nvPr/>
        </p:nvGrpSpPr>
        <p:grpSpPr>
          <a:xfrm>
            <a:off x="6439716" y="3503256"/>
            <a:ext cx="1467580" cy="976313"/>
            <a:chOff x="6515101" y="2824163"/>
            <a:chExt cx="1123950" cy="747712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CFA4C18-8660-464F-AD38-19CE8922E600}"/>
                </a:ext>
              </a:extLst>
            </p:cNvPr>
            <p:cNvSpPr/>
            <p:nvPr/>
          </p:nvSpPr>
          <p:spPr>
            <a:xfrm>
              <a:off x="6896101" y="2880653"/>
              <a:ext cx="361950" cy="634732"/>
            </a:xfrm>
            <a:custGeom>
              <a:avLst/>
              <a:gdLst>
                <a:gd name="connsiteX0" fmla="*/ 176588 w 361950"/>
                <a:gd name="connsiteY0" fmla="*/ 0 h 634732"/>
                <a:gd name="connsiteX1" fmla="*/ 198170 w 361950"/>
                <a:gd name="connsiteY1" fmla="*/ 11714 h 634732"/>
                <a:gd name="connsiteX2" fmla="*/ 361950 w 361950"/>
                <a:gd name="connsiteY2" fmla="*/ 319747 h 634732"/>
                <a:gd name="connsiteX3" fmla="*/ 198170 w 361950"/>
                <a:gd name="connsiteY3" fmla="*/ 627780 h 634732"/>
                <a:gd name="connsiteX4" fmla="*/ 185362 w 361950"/>
                <a:gd name="connsiteY4" fmla="*/ 634732 h 634732"/>
                <a:gd name="connsiteX5" fmla="*/ 163780 w 361950"/>
                <a:gd name="connsiteY5" fmla="*/ 623018 h 634732"/>
                <a:gd name="connsiteX6" fmla="*/ 0 w 361950"/>
                <a:gd name="connsiteY6" fmla="*/ 314985 h 634732"/>
                <a:gd name="connsiteX7" fmla="*/ 163780 w 361950"/>
                <a:gd name="connsiteY7" fmla="*/ 6952 h 634732"/>
                <a:gd name="connsiteX8" fmla="*/ 176588 w 361950"/>
                <a:gd name="connsiteY8" fmla="*/ 0 h 6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634732">
                  <a:moveTo>
                    <a:pt x="176588" y="0"/>
                  </a:moveTo>
                  <a:lnTo>
                    <a:pt x="198170" y="11714"/>
                  </a:lnTo>
                  <a:cubicBezTo>
                    <a:pt x="296983" y="78471"/>
                    <a:pt x="361950" y="191522"/>
                    <a:pt x="361950" y="319747"/>
                  </a:cubicBezTo>
                  <a:cubicBezTo>
                    <a:pt x="361950" y="447972"/>
                    <a:pt x="296983" y="561023"/>
                    <a:pt x="198170" y="627780"/>
                  </a:cubicBezTo>
                  <a:lnTo>
                    <a:pt x="185362" y="634732"/>
                  </a:lnTo>
                  <a:lnTo>
                    <a:pt x="163780" y="623018"/>
                  </a:lnTo>
                  <a:cubicBezTo>
                    <a:pt x="64967" y="556261"/>
                    <a:pt x="0" y="443210"/>
                    <a:pt x="0" y="314985"/>
                  </a:cubicBezTo>
                  <a:cubicBezTo>
                    <a:pt x="0" y="186760"/>
                    <a:pt x="64967" y="73709"/>
                    <a:pt x="163780" y="6952"/>
                  </a:cubicBezTo>
                  <a:lnTo>
                    <a:pt x="17658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2F1579F-CC28-4A58-AEAF-35DFA149FD98}"/>
                </a:ext>
              </a:extLst>
            </p:cNvPr>
            <p:cNvSpPr/>
            <p:nvPr/>
          </p:nvSpPr>
          <p:spPr>
            <a:xfrm>
              <a:off x="7072689" y="2824163"/>
              <a:ext cx="566362" cy="742950"/>
            </a:xfrm>
            <a:custGeom>
              <a:avLst/>
              <a:gdLst>
                <a:gd name="connsiteX0" fmla="*/ 194887 w 566362"/>
                <a:gd name="connsiteY0" fmla="*/ 0 h 742950"/>
                <a:gd name="connsiteX1" fmla="*/ 566362 w 566362"/>
                <a:gd name="connsiteY1" fmla="*/ 371475 h 742950"/>
                <a:gd name="connsiteX2" fmla="*/ 194887 w 566362"/>
                <a:gd name="connsiteY2" fmla="*/ 742950 h 742950"/>
                <a:gd name="connsiteX3" fmla="*/ 50292 w 566362"/>
                <a:gd name="connsiteY3" fmla="*/ 713758 h 742950"/>
                <a:gd name="connsiteX4" fmla="*/ 8774 w 566362"/>
                <a:gd name="connsiteY4" fmla="*/ 691222 h 742950"/>
                <a:gd name="connsiteX5" fmla="*/ 21582 w 566362"/>
                <a:gd name="connsiteY5" fmla="*/ 684270 h 742950"/>
                <a:gd name="connsiteX6" fmla="*/ 185362 w 566362"/>
                <a:gd name="connsiteY6" fmla="*/ 376237 h 742950"/>
                <a:gd name="connsiteX7" fmla="*/ 21582 w 566362"/>
                <a:gd name="connsiteY7" fmla="*/ 68204 h 742950"/>
                <a:gd name="connsiteX8" fmla="*/ 0 w 566362"/>
                <a:gd name="connsiteY8" fmla="*/ 56490 h 742950"/>
                <a:gd name="connsiteX9" fmla="*/ 50292 w 566362"/>
                <a:gd name="connsiteY9" fmla="*/ 29192 h 742950"/>
                <a:gd name="connsiteX10" fmla="*/ 194887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194887" y="0"/>
                  </a:moveTo>
                  <a:cubicBezTo>
                    <a:pt x="400047" y="0"/>
                    <a:pt x="566362" y="166315"/>
                    <a:pt x="566362" y="371475"/>
                  </a:cubicBezTo>
                  <a:cubicBezTo>
                    <a:pt x="566362" y="576635"/>
                    <a:pt x="400047" y="742950"/>
                    <a:pt x="194887" y="742950"/>
                  </a:cubicBezTo>
                  <a:cubicBezTo>
                    <a:pt x="143597" y="742950"/>
                    <a:pt x="94735" y="732555"/>
                    <a:pt x="50292" y="713758"/>
                  </a:cubicBezTo>
                  <a:lnTo>
                    <a:pt x="8774" y="691222"/>
                  </a:lnTo>
                  <a:lnTo>
                    <a:pt x="21582" y="684270"/>
                  </a:lnTo>
                  <a:cubicBezTo>
                    <a:pt x="120395" y="617513"/>
                    <a:pt x="185362" y="504462"/>
                    <a:pt x="185362" y="376237"/>
                  </a:cubicBezTo>
                  <a:cubicBezTo>
                    <a:pt x="185362" y="248012"/>
                    <a:pt x="120395" y="134961"/>
                    <a:pt x="21582" y="68204"/>
                  </a:cubicBezTo>
                  <a:lnTo>
                    <a:pt x="0" y="56490"/>
                  </a:lnTo>
                  <a:lnTo>
                    <a:pt x="50292" y="29192"/>
                  </a:lnTo>
                  <a:cubicBezTo>
                    <a:pt x="94735" y="10395"/>
                    <a:pt x="143597" y="0"/>
                    <a:pt x="194887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5628F0D-5870-462D-890F-EF60181BBF3A}"/>
                </a:ext>
              </a:extLst>
            </p:cNvPr>
            <p:cNvSpPr/>
            <p:nvPr/>
          </p:nvSpPr>
          <p:spPr>
            <a:xfrm>
              <a:off x="6515101" y="2828925"/>
              <a:ext cx="566362" cy="742950"/>
            </a:xfrm>
            <a:custGeom>
              <a:avLst/>
              <a:gdLst>
                <a:gd name="connsiteX0" fmla="*/ 371475 w 566362"/>
                <a:gd name="connsiteY0" fmla="*/ 0 h 742950"/>
                <a:gd name="connsiteX1" fmla="*/ 516070 w 566362"/>
                <a:gd name="connsiteY1" fmla="*/ 29192 h 742950"/>
                <a:gd name="connsiteX2" fmla="*/ 557588 w 566362"/>
                <a:gd name="connsiteY2" fmla="*/ 51728 h 742950"/>
                <a:gd name="connsiteX3" fmla="*/ 544780 w 566362"/>
                <a:gd name="connsiteY3" fmla="*/ 58680 h 742950"/>
                <a:gd name="connsiteX4" fmla="*/ 381000 w 566362"/>
                <a:gd name="connsiteY4" fmla="*/ 366713 h 742950"/>
                <a:gd name="connsiteX5" fmla="*/ 544780 w 566362"/>
                <a:gd name="connsiteY5" fmla="*/ 674746 h 742950"/>
                <a:gd name="connsiteX6" fmla="*/ 566362 w 566362"/>
                <a:gd name="connsiteY6" fmla="*/ 686460 h 742950"/>
                <a:gd name="connsiteX7" fmla="*/ 516070 w 566362"/>
                <a:gd name="connsiteY7" fmla="*/ 713758 h 742950"/>
                <a:gd name="connsiteX8" fmla="*/ 371475 w 566362"/>
                <a:gd name="connsiteY8" fmla="*/ 742950 h 742950"/>
                <a:gd name="connsiteX9" fmla="*/ 0 w 566362"/>
                <a:gd name="connsiteY9" fmla="*/ 371475 h 742950"/>
                <a:gd name="connsiteX10" fmla="*/ 371475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371475" y="0"/>
                  </a:moveTo>
                  <a:cubicBezTo>
                    <a:pt x="422765" y="0"/>
                    <a:pt x="471627" y="10395"/>
                    <a:pt x="516070" y="29192"/>
                  </a:cubicBezTo>
                  <a:lnTo>
                    <a:pt x="557588" y="51728"/>
                  </a:lnTo>
                  <a:lnTo>
                    <a:pt x="544780" y="58680"/>
                  </a:lnTo>
                  <a:cubicBezTo>
                    <a:pt x="445967" y="125437"/>
                    <a:pt x="381000" y="238488"/>
                    <a:pt x="381000" y="366713"/>
                  </a:cubicBezTo>
                  <a:cubicBezTo>
                    <a:pt x="381000" y="494938"/>
                    <a:pt x="445967" y="607989"/>
                    <a:pt x="544780" y="674746"/>
                  </a:cubicBezTo>
                  <a:lnTo>
                    <a:pt x="566362" y="686460"/>
                  </a:lnTo>
                  <a:lnTo>
                    <a:pt x="516070" y="713758"/>
                  </a:lnTo>
                  <a:cubicBezTo>
                    <a:pt x="471627" y="732555"/>
                    <a:pt x="422765" y="742950"/>
                    <a:pt x="371475" y="742950"/>
                  </a:cubicBezTo>
                  <a:cubicBezTo>
                    <a:pt x="166315" y="742950"/>
                    <a:pt x="0" y="576635"/>
                    <a:pt x="0" y="371475"/>
                  </a:cubicBezTo>
                  <a:cubicBezTo>
                    <a:pt x="0" y="166315"/>
                    <a:pt x="166315" y="0"/>
                    <a:pt x="371475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5303150-860F-4368-9DE0-D6479C4B4CA4}"/>
              </a:ext>
            </a:extLst>
          </p:cNvPr>
          <p:cNvSpPr txBox="1"/>
          <p:nvPr/>
        </p:nvSpPr>
        <p:spPr>
          <a:xfrm>
            <a:off x="5427855" y="3837524"/>
            <a:ext cx="158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to Analyze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74C6D7-F68B-4746-B2D0-9C7C6D559323}"/>
              </a:ext>
            </a:extLst>
          </p:cNvPr>
          <p:cNvSpPr txBox="1"/>
          <p:nvPr/>
        </p:nvSpPr>
        <p:spPr>
          <a:xfrm>
            <a:off x="7548432" y="3837524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Bing Lexicon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9C8824-A3E3-FB40-8E22-9483F34431DB}"/>
              </a:ext>
            </a:extLst>
          </p:cNvPr>
          <p:cNvSpPr txBox="1"/>
          <p:nvPr/>
        </p:nvSpPr>
        <p:spPr>
          <a:xfrm>
            <a:off x="0" y="4767080"/>
            <a:ext cx="551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 Due to some changes, the first time you use a sentiment lexicon, you will be asked to download.  This is due to licensing.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F94269-6EE7-6E4A-8457-1AB66B74C12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D010C0-11BF-7943-8EB6-72C01AFB188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880D19-F64B-6A45-851D-55A85B3D9FDB}"/>
              </a:ext>
            </a:extLst>
          </p:cNvPr>
          <p:cNvCxnSpPr/>
          <p:nvPr/>
        </p:nvCxnSpPr>
        <p:spPr>
          <a:xfrm flipV="1">
            <a:off x="3670852" y="3684104"/>
            <a:ext cx="2703444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041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in touch with our feelings…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65683" y="2427890"/>
            <a:ext cx="3334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dirty="0" err="1"/>
              <a:t>E_tidy_sentimentAnalysis.R</a:t>
            </a:r>
            <a:endParaRPr lang="en-US" dirty="0"/>
          </a:p>
        </p:txBody>
      </p:sp>
      <p:pic>
        <p:nvPicPr>
          <p:cNvPr id="5122" name="Picture 2" descr="Image result for sentiment analysis mem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63"/>
          <a:stretch/>
        </p:blipFill>
        <p:spPr bwMode="auto">
          <a:xfrm>
            <a:off x="265933" y="1271917"/>
            <a:ext cx="4762500" cy="520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DCA7B8-3313-0F4F-BF24-7077EDFE238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9F1335-2432-8040-9F2F-CD347B28B0C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560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recreate </a:t>
            </a:r>
            <a:r>
              <a:rPr lang="en-US" dirty="0" err="1"/>
              <a:t>Plutchik’s</a:t>
            </a:r>
            <a:r>
              <a:rPr lang="en-US" dirty="0"/>
              <a:t> Wheel of Emotions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1226896"/>
            <a:ext cx="4343400" cy="44042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BBF85A-CC36-4919-A4E5-B541A3DD3D76}"/>
              </a:ext>
            </a:extLst>
          </p:cNvPr>
          <p:cNvSpPr txBox="1"/>
          <p:nvPr/>
        </p:nvSpPr>
        <p:spPr>
          <a:xfrm>
            <a:off x="185383" y="5824265"/>
            <a:ext cx="877323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 to the script!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89D539-B4CA-C64C-884A-FE1B3031ABB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9311DE-7101-984D-8819-B840F6524F8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702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Polarity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Plus 5"/>
          <p:cNvSpPr/>
          <p:nvPr/>
        </p:nvSpPr>
        <p:spPr>
          <a:xfrm>
            <a:off x="463817" y="1467702"/>
            <a:ext cx="3231931" cy="3231931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4896201" y="1380991"/>
            <a:ext cx="3302159" cy="3405352"/>
          </a:xfrm>
          <a:prstGeom prst="mathMin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0631" y="5769227"/>
            <a:ext cx="8651575" cy="3120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To what extent is a document positive or negative.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7825CB-ABF9-FF40-9246-CC7A56A5997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6FE899-F4F1-DA4A-91C4-E394440FE49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42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if we can do 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2" descr="Image result for nlp  meme">
            <a:extLst>
              <a:ext uri="{FF2B5EF4-FFF2-40B4-BE49-F238E27FC236}">
                <a16:creationId xmlns:a16="http://schemas.microsoft.com/office/drawing/2014/main" id="{35D90B61-6276-460C-9D9B-5206933B7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00025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7A1202-AC82-8C4C-AFB5-F90594FC492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131A43-F436-8F40-A5C9-3B4D50C1110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49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rate the </a:t>
            </a:r>
            <a:r>
              <a:rPr lang="en-US" i="1" dirty="0"/>
              <a:t>polarity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1545021"/>
            <a:ext cx="8860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I loathe Aldi.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004D7-843F-C340-810A-46AEF5084656}"/>
              </a:ext>
            </a:extLst>
          </p:cNvPr>
          <p:cNvSpPr txBox="1"/>
          <p:nvPr/>
        </p:nvSpPr>
        <p:spPr>
          <a:xfrm>
            <a:off x="132750" y="2545560"/>
            <a:ext cx="8860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    </a:t>
            </a:r>
            <a:r>
              <a:rPr lang="en-US" sz="4400" dirty="0">
                <a:solidFill>
                  <a:srgbClr val="FF0000"/>
                </a:solidFill>
              </a:rPr>
              <a:t>loathe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DA3C58-47A2-AB40-A2C1-5B039D7298E6}"/>
              </a:ext>
            </a:extLst>
          </p:cNvPr>
          <p:cNvSpPr/>
          <p:nvPr/>
        </p:nvSpPr>
        <p:spPr>
          <a:xfrm>
            <a:off x="2364599" y="2613419"/>
            <a:ext cx="867104" cy="677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-1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20D99C-0D36-714E-BC29-FF049B08ED81}"/>
              </a:ext>
            </a:extLst>
          </p:cNvPr>
          <p:cNvCxnSpPr/>
          <p:nvPr/>
        </p:nvCxnSpPr>
        <p:spPr>
          <a:xfrm>
            <a:off x="1537252" y="2186609"/>
            <a:ext cx="0" cy="50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1ABCCC-E7FA-604B-ABCF-3856B7CCA5E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CF1E04-BC74-2841-BEBB-25B8839D1CD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36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rate the </a:t>
            </a:r>
            <a:r>
              <a:rPr lang="en-US" i="1" dirty="0"/>
              <a:t>polarity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1545021"/>
            <a:ext cx="8860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17500">
              <a:buFont typeface="Arial" panose="020B0604020202020204" pitchFamily="34" charset="0"/>
              <a:buChar char="•"/>
            </a:pPr>
            <a:r>
              <a:rPr lang="en-US" sz="4400" dirty="0"/>
              <a:t>I love Carrefour. They are the best.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09842D-C357-1645-A876-2DCBEF2058F2}"/>
              </a:ext>
            </a:extLst>
          </p:cNvPr>
          <p:cNvCxnSpPr/>
          <p:nvPr/>
        </p:nvCxnSpPr>
        <p:spPr>
          <a:xfrm>
            <a:off x="1285464" y="2179982"/>
            <a:ext cx="0" cy="50358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3E5C51-003C-AC42-A8CF-64AA6E1855D9}"/>
              </a:ext>
            </a:extLst>
          </p:cNvPr>
          <p:cNvCxnSpPr/>
          <p:nvPr/>
        </p:nvCxnSpPr>
        <p:spPr>
          <a:xfrm>
            <a:off x="7752521" y="2179982"/>
            <a:ext cx="0" cy="50358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564240A-000E-0649-9E84-8CBF0DEC20C8}"/>
              </a:ext>
            </a:extLst>
          </p:cNvPr>
          <p:cNvSpPr/>
          <p:nvPr/>
        </p:nvSpPr>
        <p:spPr>
          <a:xfrm>
            <a:off x="732550" y="2532030"/>
            <a:ext cx="11400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</a:rPr>
              <a:t>love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0B8A7C-5DC4-CF49-B023-6BF28B6194E5}"/>
              </a:ext>
            </a:extLst>
          </p:cNvPr>
          <p:cNvSpPr/>
          <p:nvPr/>
        </p:nvSpPr>
        <p:spPr>
          <a:xfrm>
            <a:off x="7153228" y="2532030"/>
            <a:ext cx="11657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</a:rPr>
              <a:t>best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B9E460-C4D0-FB42-B76F-4C9131F65344}"/>
              </a:ext>
            </a:extLst>
          </p:cNvPr>
          <p:cNvSpPr/>
          <p:nvPr/>
        </p:nvSpPr>
        <p:spPr>
          <a:xfrm>
            <a:off x="4138448" y="3374506"/>
            <a:ext cx="867104" cy="6779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+2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221C3E90-62CD-334E-AC63-1594CFE62046}"/>
              </a:ext>
            </a:extLst>
          </p:cNvPr>
          <p:cNvCxnSpPr>
            <a:stCxn id="9" idx="2"/>
            <a:endCxn id="11" idx="1"/>
          </p:cNvCxnSpPr>
          <p:nvPr/>
        </p:nvCxnSpPr>
        <p:spPr>
          <a:xfrm rot="16200000" flipH="1">
            <a:off x="2514516" y="2089533"/>
            <a:ext cx="411994" cy="2835870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D3E7CE7-1F67-784C-BEB4-FAD81E700A08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6188027" y="2189028"/>
            <a:ext cx="435643" cy="2660528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4A9B007-343F-8841-95AF-C658F24B561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A9FB7E-C288-ED40-92AE-FBFE35A150E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87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rate the </a:t>
            </a:r>
            <a:r>
              <a:rPr lang="en-US" i="1" dirty="0"/>
              <a:t>polarity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1545021"/>
            <a:ext cx="8860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79375">
              <a:buFont typeface="Arial" panose="020B0604020202020204" pitchFamily="34" charset="0"/>
              <a:buChar char="•"/>
            </a:pPr>
            <a:r>
              <a:rPr lang="en-US" sz="3200" dirty="0"/>
              <a:t>I like shopping at </a:t>
            </a:r>
            <a:r>
              <a:rPr lang="en-US" sz="3200" dirty="0" err="1"/>
              <a:t>Migros</a:t>
            </a:r>
            <a:r>
              <a:rPr lang="en-US" sz="3200" dirty="0"/>
              <a:t> but hate the location.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E4DAA7-AAF4-6643-913E-F332930FFB71}"/>
              </a:ext>
            </a:extLst>
          </p:cNvPr>
          <p:cNvCxnSpPr/>
          <p:nvPr/>
        </p:nvCxnSpPr>
        <p:spPr>
          <a:xfrm>
            <a:off x="914406" y="2179982"/>
            <a:ext cx="0" cy="50358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919423-66A2-1D4E-B1CD-F6A7B31489A0}"/>
              </a:ext>
            </a:extLst>
          </p:cNvPr>
          <p:cNvCxnSpPr/>
          <p:nvPr/>
        </p:nvCxnSpPr>
        <p:spPr>
          <a:xfrm>
            <a:off x="5618923" y="2179982"/>
            <a:ext cx="0" cy="5035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FA69A2E-BE88-B945-82F8-2F16FE70C16F}"/>
              </a:ext>
            </a:extLst>
          </p:cNvPr>
          <p:cNvSpPr/>
          <p:nvPr/>
        </p:nvSpPr>
        <p:spPr>
          <a:xfrm>
            <a:off x="5005552" y="2585039"/>
            <a:ext cx="1210460" cy="76944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9A69E-3A96-4A4F-87FC-C29A701D7D82}"/>
              </a:ext>
            </a:extLst>
          </p:cNvPr>
          <p:cNvSpPr/>
          <p:nvPr/>
        </p:nvSpPr>
        <p:spPr>
          <a:xfrm>
            <a:off x="2377440" y="3374506"/>
            <a:ext cx="1946366" cy="6779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+1 -1 = 0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36F5144-944A-8341-A1DE-B899F5A4337A}"/>
              </a:ext>
            </a:extLst>
          </p:cNvPr>
          <p:cNvCxnSpPr>
            <a:cxnSpLocks/>
            <a:stCxn id="13" idx="2"/>
            <a:endCxn id="10" idx="1"/>
          </p:cNvCxnSpPr>
          <p:nvPr/>
        </p:nvCxnSpPr>
        <p:spPr>
          <a:xfrm rot="16200000" flipH="1">
            <a:off x="1483769" y="2819793"/>
            <a:ext cx="358985" cy="1428357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941AC168-A35E-9348-895D-1CECA2BC503B}"/>
              </a:ext>
            </a:extLst>
          </p:cNvPr>
          <p:cNvCxnSpPr>
            <a:cxnSpLocks/>
            <a:stCxn id="9" idx="2"/>
            <a:endCxn id="10" idx="3"/>
          </p:cNvCxnSpPr>
          <p:nvPr/>
        </p:nvCxnSpPr>
        <p:spPr>
          <a:xfrm rot="5400000">
            <a:off x="4787802" y="2890484"/>
            <a:ext cx="358985" cy="128697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57F46-4ACE-9644-9D37-5FEAD54797EE}"/>
              </a:ext>
            </a:extLst>
          </p:cNvPr>
          <p:cNvSpPr/>
          <p:nvPr/>
        </p:nvSpPr>
        <p:spPr>
          <a:xfrm>
            <a:off x="467508" y="2585039"/>
            <a:ext cx="9631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</a:rPr>
              <a:t>like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37F6F8-26A3-3348-8E17-B7E18B7EAE4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250D35-3AE4-E24E-A7F9-1DCCF9AE28F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8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you do that?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1343316"/>
            <a:ext cx="88602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 </a:t>
            </a:r>
            <a:r>
              <a:rPr lang="en-US" sz="3200" dirty="0">
                <a:solidFill>
                  <a:schemeClr val="accent1"/>
                </a:solidFill>
              </a:rPr>
              <a:t>loathe</a:t>
            </a:r>
            <a:r>
              <a:rPr lang="en-US" sz="3200" dirty="0"/>
              <a:t> Aldi.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 </a:t>
            </a:r>
            <a:r>
              <a:rPr lang="en-US" sz="3200" dirty="0">
                <a:solidFill>
                  <a:srgbClr val="92D050"/>
                </a:solidFill>
              </a:rPr>
              <a:t>love</a:t>
            </a:r>
            <a:r>
              <a:rPr lang="en-US" sz="3200" dirty="0"/>
              <a:t> Carrefour.  They are the </a:t>
            </a:r>
            <a:r>
              <a:rPr lang="en-US" sz="3200" dirty="0">
                <a:solidFill>
                  <a:srgbClr val="92D050"/>
                </a:solidFill>
              </a:rPr>
              <a:t>best</a:t>
            </a:r>
            <a:r>
              <a:rPr lang="en-US" sz="3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 </a:t>
            </a:r>
            <a:r>
              <a:rPr lang="en-US" sz="3200" dirty="0">
                <a:solidFill>
                  <a:srgbClr val="92D050"/>
                </a:solidFill>
              </a:rPr>
              <a:t>like</a:t>
            </a:r>
            <a:r>
              <a:rPr lang="en-US" sz="3200" dirty="0"/>
              <a:t> shopping at </a:t>
            </a:r>
            <a:r>
              <a:rPr lang="en-US" sz="3200" dirty="0" err="1"/>
              <a:t>Migros</a:t>
            </a:r>
            <a:r>
              <a:rPr lang="en-US" sz="3200" dirty="0"/>
              <a:t> but </a:t>
            </a:r>
            <a:r>
              <a:rPr lang="en-US" sz="3200" dirty="0">
                <a:solidFill>
                  <a:srgbClr val="C00000"/>
                </a:solidFill>
              </a:rPr>
              <a:t>hate</a:t>
            </a:r>
            <a:r>
              <a:rPr lang="en-US" sz="3200" dirty="0"/>
              <a:t> the location.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544" y="5688596"/>
            <a:ext cx="6381328" cy="58477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You know groups of positive and negative words.  </a:t>
            </a:r>
            <a:r>
              <a:rPr lang="en-US" sz="16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These could be called a polarity lexicon</a:t>
            </a:r>
            <a:endParaRPr lang="en-US" sz="1600" kern="1200" dirty="0">
              <a:solidFill>
                <a:prstClr val="white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95903" y="1311784"/>
            <a:ext cx="867104" cy="677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-1</a:t>
            </a:r>
          </a:p>
        </p:txBody>
      </p:sp>
      <p:sp>
        <p:nvSpPr>
          <p:cNvPr id="9" name="Rectangle 8"/>
          <p:cNvSpPr/>
          <p:nvPr/>
        </p:nvSpPr>
        <p:spPr>
          <a:xfrm>
            <a:off x="6411311" y="2788488"/>
            <a:ext cx="867104" cy="6779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+2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1289" y="4457005"/>
            <a:ext cx="867104" cy="6779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45179" y="4457005"/>
            <a:ext cx="867104" cy="677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-1</a:t>
            </a:r>
          </a:p>
        </p:txBody>
      </p:sp>
      <p:sp>
        <p:nvSpPr>
          <p:cNvPr id="12" name="Equal 11"/>
          <p:cNvSpPr/>
          <p:nvPr/>
        </p:nvSpPr>
        <p:spPr>
          <a:xfrm>
            <a:off x="2490958" y="4551599"/>
            <a:ext cx="740980" cy="488731"/>
          </a:xfrm>
          <a:prstGeom prst="mathEqual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68724" y="4457005"/>
            <a:ext cx="867104" cy="6779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4BA374-3814-8449-B963-D2DF02BE47A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10A8D3-3289-1941-B107-D1DB36AA457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959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Sentiment Polarity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3378" y="1640304"/>
            <a:ext cx="8296181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4431" y="1307220"/>
            <a:ext cx="829512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Zipf’s Law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/>
        </p:nvGraphicFramePr>
        <p:xfrm>
          <a:off x="2605508" y="2918679"/>
          <a:ext cx="3931919" cy="2491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458783" y="1768792"/>
            <a:ext cx="8225370" cy="822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 words in natural language but there is steep decline in everyday usage.  Follows a predictable pattern. 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11C58D-8320-694F-9D2F-F704AAAC831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C46A7B-29FB-DD42-95C7-E7F38E65E58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1070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3734</TotalTime>
  <Words>956</Words>
  <Application>Microsoft Macintosh PowerPoint</Application>
  <PresentationFormat>On-screen Show (4:3)</PresentationFormat>
  <Paragraphs>250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 Unicode MS</vt:lpstr>
      <vt:lpstr>Arial</vt:lpstr>
      <vt:lpstr>Calibri</vt:lpstr>
      <vt:lpstr>Calibri Light</vt:lpstr>
      <vt:lpstr>Consolas</vt:lpstr>
      <vt:lpstr>1_Office Theme</vt:lpstr>
      <vt:lpstr>Zipf’s Law: Our words  are less diverse than we think</vt:lpstr>
      <vt:lpstr>Why do we see Zipf’s law in linguistics?</vt:lpstr>
      <vt:lpstr>Polarity</vt:lpstr>
      <vt:lpstr>Let’s see if we can do it</vt:lpstr>
      <vt:lpstr>How would you rate the polarity?</vt:lpstr>
      <vt:lpstr>How would you rate the polarity?</vt:lpstr>
      <vt:lpstr>How would you rate the polarity?</vt:lpstr>
      <vt:lpstr>How did you do that?</vt:lpstr>
      <vt:lpstr>Simple Sentiment Polarity</vt:lpstr>
      <vt:lpstr>Simple Sentiment Polarity</vt:lpstr>
      <vt:lpstr>Differences between Polarity &amp; Emotion</vt:lpstr>
      <vt:lpstr>Differences between Polarity &amp; Emotion</vt:lpstr>
      <vt:lpstr>In reality sentiment is more complex.</vt:lpstr>
      <vt:lpstr>Kanjoya’s Experience Corpus</vt:lpstr>
      <vt:lpstr>Tidy Data Formats are structured differently</vt:lpstr>
      <vt:lpstr>The pipe operator…%&gt;%</vt:lpstr>
      <vt:lpstr>Tidy data uses %&gt;% to forward objects</vt:lpstr>
      <vt:lpstr>In this exercise we will examine 565 News Articles</vt:lpstr>
      <vt:lpstr>Sentiment the Tidy Way uses joins with existing lexicons</vt:lpstr>
      <vt:lpstr>Tidy can seem complicated but not impossible.</vt:lpstr>
      <vt:lpstr>Starting with a DTM, its straightforward</vt:lpstr>
      <vt:lpstr>Get in touch with our feelings…</vt:lpstr>
      <vt:lpstr>Let’s recreate Plutchik’s Wheel of Emotions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130</cp:revision>
  <cp:lastPrinted>2018-11-26T18:56:28Z</cp:lastPrinted>
  <dcterms:created xsi:type="dcterms:W3CDTF">2018-05-23T17:24:59Z</dcterms:created>
  <dcterms:modified xsi:type="dcterms:W3CDTF">2022-04-18T21:24:41Z</dcterms:modified>
</cp:coreProperties>
</file>